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84D754-ECD7-4835-98C6-60B7DC63D415}" type="datetimeFigureOut">
              <a:rPr lang="en-CA" smtClean="0"/>
              <a:t>02/02/2015</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DBE997F-1994-4A92-8899-84C55BD1D6E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DBE997F-1994-4A92-8899-84C55BD1D6E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DBE997F-1994-4A92-8899-84C55BD1D6E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DBE997F-1994-4A92-8899-84C55BD1D6ED}"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DBE997F-1994-4A92-8899-84C55BD1D6ED}"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DBE997F-1994-4A92-8899-84C55BD1D6ED}"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ADBE997F-1994-4A92-8899-84C55BD1D6E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ADBE997F-1994-4A92-8899-84C55BD1D6ED}"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84D754-ECD7-4835-98C6-60B7DC63D415}" type="datetimeFigureOut">
              <a:rPr lang="en-CA" smtClean="0"/>
              <a:t>02/02/2015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ADBE997F-1994-4A92-8899-84C55BD1D6E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84D754-ECD7-4835-98C6-60B7DC63D415}" type="datetimeFigureOut">
              <a:rPr lang="en-CA" smtClean="0"/>
              <a:t>02/02/2015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DBE997F-1994-4A92-8899-84C55BD1D6E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A84D754-ECD7-4835-98C6-60B7DC63D415}" type="datetimeFigureOut">
              <a:rPr lang="en-CA" smtClean="0"/>
              <a:t>02/02/2015</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DBE997F-1994-4A92-8899-84C55BD1D6ED}"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84D754-ECD7-4835-98C6-60B7DC63D415}" type="datetimeFigureOut">
              <a:rPr lang="en-CA" smtClean="0"/>
              <a:t>02/02/2015</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DBE997F-1994-4A92-8899-84C55BD1D6E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829761"/>
          </a:xfrm>
        </p:spPr>
        <p:txBody>
          <a:bodyPr/>
          <a:lstStyle/>
          <a:p>
            <a:r>
              <a:rPr lang="en-CA" dirty="0" smtClean="0"/>
              <a:t>The “NO” Campaign </a:t>
            </a:r>
            <a:endParaRPr lang="en-CA" dirty="0"/>
          </a:p>
        </p:txBody>
      </p:sp>
      <p:pic>
        <p:nvPicPr>
          <p:cNvPr id="4" name="Picture 3" descr="no-.jpg"/>
          <p:cNvPicPr>
            <a:picLocks noChangeAspect="1"/>
          </p:cNvPicPr>
          <p:nvPr/>
        </p:nvPicPr>
        <p:blipFill>
          <a:blip r:embed="rId2" cstate="print"/>
          <a:stretch>
            <a:fillRect/>
          </a:stretch>
        </p:blipFill>
        <p:spPr>
          <a:xfrm>
            <a:off x="2339752" y="2780929"/>
            <a:ext cx="4680520" cy="2520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normAutofit fontScale="92500" lnSpcReduction="10000"/>
          </a:bodyPr>
          <a:lstStyle/>
          <a:p>
            <a:pPr>
              <a:buNone/>
            </a:pPr>
            <a:endParaRPr lang="en-CA" dirty="0" smtClean="0"/>
          </a:p>
          <a:p>
            <a:r>
              <a:rPr lang="en-CA" dirty="0" smtClean="0"/>
              <a:t>The “YES” ads, although more elaborate were less successful.</a:t>
            </a:r>
            <a:endParaRPr lang="en-CA" dirty="0" smtClean="0"/>
          </a:p>
          <a:p>
            <a:endParaRPr lang="en-CA" dirty="0" smtClean="0"/>
          </a:p>
          <a:p>
            <a:r>
              <a:rPr lang="en-CA" dirty="0" smtClean="0"/>
              <a:t>The “NO” ads had a clear, strong, positive message of change.  </a:t>
            </a:r>
          </a:p>
          <a:p>
            <a:endParaRPr lang="en-CA" dirty="0" smtClean="0"/>
          </a:p>
          <a:p>
            <a:r>
              <a:rPr lang="en-CA" dirty="0" smtClean="0"/>
              <a:t>The “YES” ads both played on people’s fears and attempted to whitewash </a:t>
            </a:r>
            <a:r>
              <a:rPr lang="en-CA" dirty="0" err="1" smtClean="0"/>
              <a:t>Pinochet’s</a:t>
            </a:r>
            <a:r>
              <a:rPr lang="en-CA" dirty="0" smtClean="0"/>
              <a:t> image.</a:t>
            </a:r>
          </a:p>
          <a:p>
            <a:endParaRPr lang="en-CA" dirty="0" smtClean="0"/>
          </a:p>
          <a:p>
            <a:r>
              <a:rPr lang="en-CA" dirty="0" smtClean="0"/>
              <a:t>One of the most successful ads of the “NO” campaign featured a woman giving testimony of her sequester and torture, ending in a “reveal” of the woman as the mother of </a:t>
            </a:r>
            <a:r>
              <a:rPr lang="en-CA" dirty="0" smtClean="0"/>
              <a:t>soccer star Carlos </a:t>
            </a:r>
            <a:r>
              <a:rPr lang="en-CA" dirty="0" err="1" smtClean="0"/>
              <a:t>Caszely</a:t>
            </a:r>
            <a:r>
              <a:rPr lang="en-CA" dirty="0" smtClean="0"/>
              <a:t>.   </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r>
              <a:rPr lang="en-CA" dirty="0" smtClean="0"/>
              <a:t>The regime attempted to reduce the voter rolls by introducing a voter registration system requiring a new National ID card.</a:t>
            </a:r>
          </a:p>
          <a:p>
            <a:endParaRPr lang="en-CA" dirty="0" smtClean="0"/>
          </a:p>
          <a:p>
            <a:r>
              <a:rPr lang="en-CA" dirty="0" smtClean="0"/>
              <a:t>Opposition artists responded with a “Rock the Vote” campaign offering assistance and holding concerts free to anyone with an ID card to get younger voters.</a:t>
            </a:r>
          </a:p>
          <a:p>
            <a:endParaRPr lang="en-CA" dirty="0" smtClean="0"/>
          </a:p>
          <a:p>
            <a:r>
              <a:rPr lang="en-CA" dirty="0" smtClean="0"/>
              <a:t> The Plebiscite took place on October 5</a:t>
            </a:r>
            <a:r>
              <a:rPr lang="en-CA" baseline="30000" dirty="0" smtClean="0"/>
              <a:t>th</a:t>
            </a:r>
            <a:r>
              <a:rPr lang="en-CA" dirty="0" smtClean="0"/>
              <a:t>, 1988 had a 97% voter turn out.  The “NO” side won with 56% of the vote. </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92500"/>
          </a:bodyPr>
          <a:lstStyle/>
          <a:p>
            <a:r>
              <a:rPr lang="en-CA" dirty="0" smtClean="0"/>
              <a:t>Presidential and Parliamentary elections took place on December 14</a:t>
            </a:r>
            <a:r>
              <a:rPr lang="en-CA" baseline="30000" dirty="0" smtClean="0"/>
              <a:t>th</a:t>
            </a:r>
            <a:r>
              <a:rPr lang="en-CA" dirty="0" smtClean="0"/>
              <a:t> 1989, </a:t>
            </a:r>
          </a:p>
          <a:p>
            <a:endParaRPr lang="en-CA" dirty="0" smtClean="0"/>
          </a:p>
          <a:p>
            <a:r>
              <a:rPr lang="en-CA" dirty="0" err="1" smtClean="0"/>
              <a:t>Patricio</a:t>
            </a:r>
            <a:r>
              <a:rPr lang="en-CA" dirty="0" smtClean="0"/>
              <a:t> </a:t>
            </a:r>
            <a:r>
              <a:rPr lang="en-CA" dirty="0" err="1" smtClean="0"/>
              <a:t>Aylwin</a:t>
            </a:r>
            <a:r>
              <a:rPr lang="en-CA" dirty="0" smtClean="0"/>
              <a:t>, a Christian Democrat who had been the spokesman for the “NO” campaign, was elected president and took office on March 11</a:t>
            </a:r>
            <a:r>
              <a:rPr lang="en-CA" baseline="30000" dirty="0" smtClean="0"/>
              <a:t>th</a:t>
            </a:r>
            <a:r>
              <a:rPr lang="en-CA" dirty="0" smtClean="0"/>
              <a:t> 1989 (Sponsored by a coalition of opposition parties called the </a:t>
            </a:r>
            <a:r>
              <a:rPr lang="en-CA" i="1" dirty="0" err="1" smtClean="0"/>
              <a:t>Concertación</a:t>
            </a:r>
            <a:r>
              <a:rPr lang="en-CA" i="1" dirty="0" smtClean="0"/>
              <a:t>) </a:t>
            </a:r>
          </a:p>
          <a:p>
            <a:endParaRPr lang="en-CA" i="1" dirty="0" smtClean="0"/>
          </a:p>
          <a:p>
            <a:r>
              <a:rPr lang="en-CA" dirty="0" smtClean="0"/>
              <a:t>Pinochet remained Commander in Chief of the Armed Forces and, due to the provisions of his own constitution, named himself “Senator for Life”, giving him immunity from prosecution until his arrest in the U.K. in 1998.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err="1" smtClean="0"/>
              <a:t>Pinochet’s</a:t>
            </a:r>
            <a:r>
              <a:rPr lang="en-CA" dirty="0" smtClean="0"/>
              <a:t> New Constitution is voted in with 68% approval. </a:t>
            </a:r>
          </a:p>
          <a:p>
            <a:endParaRPr lang="en-CA" dirty="0" smtClean="0"/>
          </a:p>
          <a:p>
            <a:r>
              <a:rPr lang="en-CA" dirty="0" smtClean="0"/>
              <a:t>This constitution declares Pinochet as a “transitional” president for 8 years.</a:t>
            </a:r>
          </a:p>
          <a:p>
            <a:endParaRPr lang="en-CA" dirty="0" smtClean="0"/>
          </a:p>
          <a:p>
            <a:r>
              <a:rPr lang="en-CA" dirty="0" smtClean="0"/>
              <a:t>At the end of the “transition” </a:t>
            </a:r>
            <a:r>
              <a:rPr lang="en-CA" sz="2800" dirty="0" smtClean="0"/>
              <a:t>a presidential candidate would be </a:t>
            </a:r>
            <a:r>
              <a:rPr lang="en-CA" sz="2800" dirty="0" smtClean="0"/>
              <a:t>proposed by </a:t>
            </a:r>
            <a:r>
              <a:rPr lang="en-CA" sz="2800" dirty="0" smtClean="0"/>
              <a:t>the head of the Armed Forces and Police for another eight year period (1997) </a:t>
            </a:r>
            <a:r>
              <a:rPr lang="en-CA" sz="2800" dirty="0" smtClean="0"/>
              <a:t>The </a:t>
            </a:r>
            <a:r>
              <a:rPr lang="en-CA" sz="2800" dirty="0" smtClean="0"/>
              <a:t>candidate would then be ratified </a:t>
            </a:r>
            <a:r>
              <a:rPr lang="en-CA" sz="2800" dirty="0" smtClean="0"/>
              <a:t>by registered voters in a national plebiscite. </a:t>
            </a:r>
          </a:p>
          <a:p>
            <a:endParaRPr lang="en-CA" dirty="0" smtClean="0"/>
          </a:p>
          <a:p>
            <a:endParaRPr lang="en-CA" dirty="0" smtClean="0"/>
          </a:p>
          <a:p>
            <a:endParaRPr lang="en-CA" dirty="0" smtClean="0"/>
          </a:p>
          <a:p>
            <a:endParaRPr lang="en-CA" dirty="0" smtClean="0"/>
          </a:p>
          <a:p>
            <a:endParaRPr lang="en-CA" dirty="0"/>
          </a:p>
        </p:txBody>
      </p:sp>
      <p:sp>
        <p:nvSpPr>
          <p:cNvPr id="3" name="Title 2"/>
          <p:cNvSpPr>
            <a:spLocks noGrp="1"/>
          </p:cNvSpPr>
          <p:nvPr>
            <p:ph type="title"/>
          </p:nvPr>
        </p:nvSpPr>
        <p:spPr/>
        <p:txBody>
          <a:bodyPr/>
          <a:lstStyle/>
          <a:p>
            <a:r>
              <a:rPr lang="en-CA" dirty="0" smtClean="0"/>
              <a:t>1981- 1988</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lnSpcReduction="10000"/>
          </a:bodyPr>
          <a:lstStyle/>
          <a:p>
            <a:pPr>
              <a:buNone/>
            </a:pPr>
            <a:endParaRPr lang="en-CA" dirty="0" smtClean="0"/>
          </a:p>
          <a:p>
            <a:r>
              <a:rPr lang="en-CA" dirty="0" smtClean="0"/>
              <a:t>The plebiscite was a vote on two choices:</a:t>
            </a:r>
          </a:p>
          <a:p>
            <a:pPr lvl="1"/>
            <a:r>
              <a:rPr lang="en-CA" b="1" dirty="0" smtClean="0"/>
              <a:t>Yes</a:t>
            </a:r>
            <a:r>
              <a:rPr lang="en-CA" b="1" dirty="0" smtClean="0"/>
              <a:t>: </a:t>
            </a:r>
            <a:r>
              <a:rPr lang="en-CA" dirty="0" smtClean="0"/>
              <a:t>The proposed candidate is </a:t>
            </a:r>
            <a:r>
              <a:rPr lang="en-CA" dirty="0" smtClean="0"/>
              <a:t>approved for </a:t>
            </a:r>
            <a:r>
              <a:rPr lang="en-CA" dirty="0" smtClean="0"/>
              <a:t>an eight-year mandate and parliamentary elections take place nine months after he is sworn in. </a:t>
            </a:r>
          </a:p>
          <a:p>
            <a:pPr lvl="1"/>
            <a:r>
              <a:rPr lang="en-CA" b="1" dirty="0" smtClean="0"/>
              <a:t>No: </a:t>
            </a:r>
            <a:r>
              <a:rPr lang="en-CA" dirty="0" smtClean="0"/>
              <a:t>The proposed candidate is rejected. Pinochet and the Junta continue in power for another year. Presidential and parliamentary elections take place three months before </a:t>
            </a:r>
            <a:r>
              <a:rPr lang="en-CA" dirty="0" err="1" smtClean="0"/>
              <a:t>Pinochet's</a:t>
            </a:r>
            <a:r>
              <a:rPr lang="en-CA" dirty="0" smtClean="0"/>
              <a:t> term expires. </a:t>
            </a:r>
          </a:p>
          <a:p>
            <a:pPr>
              <a:buNone/>
            </a:pPr>
            <a:endParaRPr lang="en-CA" dirty="0" smtClean="0"/>
          </a:p>
          <a:p>
            <a:r>
              <a:rPr lang="en-CA" dirty="0" smtClean="0"/>
              <a:t>The regime’s rationale for holding a plebiscite was to legitimize its rule in the eyes of the international community and to establish the regime as continuous with Chile’s democratic tradition.  (a form of “emergency surgery”) </a:t>
            </a:r>
          </a:p>
          <a:p>
            <a:endParaRPr lang="en-CA" dirty="0" smtClean="0"/>
          </a:p>
          <a:p>
            <a:endParaRPr lang="en-CA" dirty="0" smtClean="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r>
              <a:rPr lang="en-CA" dirty="0" smtClean="0"/>
              <a:t>The junta believed that the people would reward the regime for the economic gains and political stability gained during its rule. </a:t>
            </a:r>
          </a:p>
          <a:p>
            <a:endParaRPr lang="en-CA" dirty="0" smtClean="0"/>
          </a:p>
          <a:p>
            <a:r>
              <a:rPr lang="en-CA" dirty="0" smtClean="0"/>
              <a:t>The regime underestimated the public’s desire for political and social freedom.  </a:t>
            </a:r>
          </a:p>
          <a:p>
            <a:endParaRPr lang="en-CA" dirty="0" smtClean="0"/>
          </a:p>
          <a:p>
            <a:r>
              <a:rPr lang="en-CA" dirty="0" smtClean="0"/>
              <a:t>The regime also doubted that the opposition, divided among sixteen political parties would be able to create an effective organization.    </a:t>
            </a:r>
          </a:p>
          <a:p>
            <a:endParaRPr lang="en-CA" dirty="0" smtClean="0"/>
          </a:p>
          <a:p>
            <a:endParaRPr lang="en-CA" dirty="0" smtClean="0"/>
          </a:p>
          <a:p>
            <a:endParaRPr lang="en-CA" dirty="0" smtClean="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882547"/>
          </a:xfrm>
        </p:spPr>
        <p:txBody>
          <a:bodyPr/>
          <a:lstStyle/>
          <a:p>
            <a:r>
              <a:rPr lang="en-CA" dirty="0" smtClean="0"/>
              <a:t>Chile long had a significant mass-media infrastructure</a:t>
            </a:r>
            <a:endParaRPr lang="en-CA" dirty="0" smtClean="0"/>
          </a:p>
          <a:p>
            <a:r>
              <a:rPr lang="en-CA" dirty="0" smtClean="0"/>
              <a:t> </a:t>
            </a:r>
            <a:r>
              <a:rPr lang="en-CA" i="1" dirty="0" smtClean="0"/>
              <a:t>El </a:t>
            </a:r>
            <a:r>
              <a:rPr lang="en-CA" i="1" dirty="0" err="1" smtClean="0"/>
              <a:t>Mercurio</a:t>
            </a:r>
            <a:r>
              <a:rPr lang="en-CA" i="1" dirty="0" smtClean="0"/>
              <a:t> </a:t>
            </a:r>
            <a:r>
              <a:rPr lang="en-CA" dirty="0" smtClean="0"/>
              <a:t>is the oldest Spanish Language newspaper in existence.  </a:t>
            </a:r>
          </a:p>
          <a:p>
            <a:r>
              <a:rPr lang="en-CA" dirty="0" smtClean="0"/>
              <a:t>Chile’s long, mountainous geography  facilitated broadcasting through electronic and satellite transmissions. </a:t>
            </a:r>
          </a:p>
          <a:p>
            <a:r>
              <a:rPr lang="en-CA" dirty="0" smtClean="0"/>
              <a:t>Pinochet set out to make television an important part of his rule, subsidizing prices and easing credit to facilitate the purchase of sets.  </a:t>
            </a:r>
          </a:p>
          <a:p>
            <a:endParaRPr lang="en-CA" dirty="0"/>
          </a:p>
        </p:txBody>
      </p:sp>
      <p:sp>
        <p:nvSpPr>
          <p:cNvPr id="3" name="Title 2"/>
          <p:cNvSpPr>
            <a:spLocks noGrp="1"/>
          </p:cNvSpPr>
          <p:nvPr>
            <p:ph type="title"/>
          </p:nvPr>
        </p:nvSpPr>
        <p:spPr>
          <a:xfrm>
            <a:off x="457200" y="274638"/>
            <a:ext cx="8229600" cy="778098"/>
          </a:xfrm>
        </p:spPr>
        <p:txBody>
          <a:bodyPr>
            <a:normAutofit/>
          </a:bodyPr>
          <a:lstStyle/>
          <a:p>
            <a:r>
              <a:rPr lang="en-CA" dirty="0" smtClean="0"/>
              <a:t>The Media</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r>
              <a:rPr lang="en-CA" dirty="0" smtClean="0"/>
              <a:t>By 1988 80% of Chileans had a television set in their household</a:t>
            </a:r>
          </a:p>
          <a:p>
            <a:r>
              <a:rPr lang="en-CA" dirty="0" smtClean="0"/>
              <a:t>Chile also had one of the largest radio audiences in Latin America (Radio was considered more trustworthy)</a:t>
            </a:r>
          </a:p>
          <a:p>
            <a:r>
              <a:rPr lang="en-CA" dirty="0" smtClean="0"/>
              <a:t>After 17 years, Chileans had been exposed to enough regime controlled media to be able to sift real news from government propaganda.  </a:t>
            </a:r>
          </a:p>
          <a:p>
            <a:endParaRPr lang="en-CA" dirty="0" smtClean="0"/>
          </a:p>
          <a:p>
            <a:endParaRPr lang="en-CA" dirty="0" smtClean="0"/>
          </a:p>
          <a:p>
            <a:endParaRPr lang="en-CA" dirty="0" smtClean="0"/>
          </a:p>
          <a:p>
            <a:endParaRPr lang="en-CA" dirty="0" smtClean="0"/>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smtClean="0"/>
              <a:t>The regime had enormous advantages over the opposition, control of major media outlets, money, and the only organized political force in the country</a:t>
            </a:r>
          </a:p>
          <a:p>
            <a:endParaRPr lang="en-CA" dirty="0" smtClean="0"/>
          </a:p>
          <a:p>
            <a:r>
              <a:rPr lang="en-CA" dirty="0" smtClean="0"/>
              <a:t>In advance of the formal campaigns the regime began running “public service” ads contrasting current “peace and prosperity” with </a:t>
            </a:r>
            <a:r>
              <a:rPr lang="en-CA" dirty="0" err="1" smtClean="0"/>
              <a:t>Allende</a:t>
            </a:r>
            <a:r>
              <a:rPr lang="en-CA" dirty="0" smtClean="0"/>
              <a:t>-</a:t>
            </a:r>
            <a:r>
              <a:rPr lang="en-CA" dirty="0" smtClean="0"/>
              <a:t>era chaos.</a:t>
            </a:r>
          </a:p>
          <a:p>
            <a:endParaRPr lang="en-CA" dirty="0" smtClean="0"/>
          </a:p>
          <a:p>
            <a:r>
              <a:rPr lang="en-CA" dirty="0" smtClean="0"/>
              <a:t>Pinochet began appearing in civilian clothes at public rallies to “soften” image.   </a:t>
            </a:r>
          </a:p>
          <a:p>
            <a:endParaRPr lang="en-CA" dirty="0" smtClean="0"/>
          </a:p>
          <a:p>
            <a:endParaRPr lang="en-CA" dirty="0"/>
          </a:p>
        </p:txBody>
      </p:sp>
      <p:sp>
        <p:nvSpPr>
          <p:cNvPr id="3" name="Title 2"/>
          <p:cNvSpPr>
            <a:spLocks noGrp="1"/>
          </p:cNvSpPr>
          <p:nvPr>
            <p:ph type="title"/>
          </p:nvPr>
        </p:nvSpPr>
        <p:spPr/>
        <p:txBody>
          <a:bodyPr/>
          <a:lstStyle/>
          <a:p>
            <a:r>
              <a:rPr lang="en-CA" dirty="0" smtClean="0"/>
              <a:t>The campaigns</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r>
              <a:rPr lang="en-CA" dirty="0" smtClean="0"/>
              <a:t>Regime also began softening policies.  Exiles were allowed to return and opposition papers permitted to publish without approval.</a:t>
            </a:r>
          </a:p>
          <a:p>
            <a:endParaRPr lang="en-CA" dirty="0" smtClean="0"/>
          </a:p>
          <a:p>
            <a:r>
              <a:rPr lang="en-CA" dirty="0" smtClean="0"/>
              <a:t>Opposition groups were also given access to national television.  TV programs sponsored by the Catholic Church began airing programs denouncing the regime.  </a:t>
            </a:r>
            <a:endParaRPr lang="en-CA" dirty="0" smtClean="0"/>
          </a:p>
          <a:p>
            <a:endParaRPr lang="en-CA" dirty="0" smtClean="0"/>
          </a:p>
          <a:p>
            <a:r>
              <a:rPr lang="en-CA" dirty="0" smtClean="0"/>
              <a:t> Pope John Paul II denounced Pinochet during a visit to Chile in 1987 and giving publicity to human rights groups.</a:t>
            </a:r>
          </a:p>
          <a:p>
            <a:endParaRPr lang="en-CA" dirty="0" smtClean="0"/>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lnSpcReduction="10000"/>
          </a:bodyPr>
          <a:lstStyle/>
          <a:p>
            <a:r>
              <a:rPr lang="en-CA" dirty="0" smtClean="0"/>
              <a:t>The Church, UN and USA pressured Pinochet into banning paid political advertising and giving away free TV spots to both “Yes” and “No” sides.</a:t>
            </a:r>
          </a:p>
          <a:p>
            <a:endParaRPr lang="en-CA" dirty="0" smtClean="0"/>
          </a:p>
          <a:p>
            <a:r>
              <a:rPr lang="en-CA" dirty="0" smtClean="0"/>
              <a:t>Each side was given 15 minutes of advertising time on all TV networks, once a day in the early morning and late evening.</a:t>
            </a:r>
          </a:p>
          <a:p>
            <a:endParaRPr lang="en-CA" dirty="0" smtClean="0"/>
          </a:p>
          <a:p>
            <a:r>
              <a:rPr lang="en-CA" dirty="0" smtClean="0"/>
              <a:t>The “NO” ads were technically and artistically superior, the result of collaborations of the country’s best artists and producers, featuring catchy jingles and cameos by celebrities.    </a:t>
            </a:r>
            <a:endParaRPr lang="en-CA" dirty="0" smtClean="0"/>
          </a:p>
          <a:p>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833</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The “NO” Campaign </vt:lpstr>
      <vt:lpstr>1981- 1988</vt:lpstr>
      <vt:lpstr>Slide 3</vt:lpstr>
      <vt:lpstr>Slide 4</vt:lpstr>
      <vt:lpstr>The Media</vt:lpstr>
      <vt:lpstr>Slide 6</vt:lpstr>
      <vt:lpstr>The campaigns</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 Campaign</dc:title>
  <dc:creator>User</dc:creator>
  <cp:lastModifiedBy>User</cp:lastModifiedBy>
  <cp:revision>12</cp:revision>
  <dcterms:created xsi:type="dcterms:W3CDTF">2015-02-02T13:14:43Z</dcterms:created>
  <dcterms:modified xsi:type="dcterms:W3CDTF">2015-02-02T15:06:00Z</dcterms:modified>
</cp:coreProperties>
</file>