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5" r:id="rId8"/>
    <p:sldId id="266" r:id="rId9"/>
    <p:sldId id="261" r:id="rId10"/>
    <p:sldId id="262" r:id="rId11"/>
    <p:sldId id="271" r:id="rId12"/>
    <p:sldId id="272" r:id="rId13"/>
    <p:sldId id="263" r:id="rId14"/>
    <p:sldId id="267" r:id="rId15"/>
    <p:sldId id="268" r:id="rId16"/>
    <p:sldId id="269" r:id="rId17"/>
    <p:sldId id="27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3A30392-D555-480F-AB37-7F334F52F701}"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60C5-FADF-450C-8CB8-CEE63F4DA230}"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A30392-D555-480F-AB37-7F334F52F701}"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60C5-FADF-450C-8CB8-CEE63F4DA2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A30392-D555-480F-AB37-7F334F52F701}" type="datetimeFigureOut">
              <a:rPr lang="en-US" smtClean="0"/>
              <a:t>2/26/2015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47660C5-FADF-450C-8CB8-CEE63F4DA2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A30392-D555-480F-AB37-7F334F52F701}"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60C5-FADF-450C-8CB8-CEE63F4DA2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A30392-D555-480F-AB37-7F334F52F701}"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660C5-FADF-450C-8CB8-CEE63F4DA23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A30392-D555-480F-AB37-7F334F52F701}"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60C5-FADF-450C-8CB8-CEE63F4DA2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A30392-D555-480F-AB37-7F334F52F701}" type="datetimeFigureOut">
              <a:rPr lang="en-US" smtClean="0"/>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660C5-FADF-450C-8CB8-CEE63F4DA2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A30392-D555-480F-AB37-7F334F52F701}" type="datetimeFigureOut">
              <a:rPr lang="en-US" smtClean="0"/>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660C5-FADF-450C-8CB8-CEE63F4DA2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A30392-D555-480F-AB37-7F334F52F701}" type="datetimeFigureOut">
              <a:rPr lang="en-US" smtClean="0"/>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660C5-FADF-450C-8CB8-CEE63F4DA2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A30392-D555-480F-AB37-7F334F52F701}"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660C5-FADF-450C-8CB8-CEE63F4DA230}"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3A30392-D555-480F-AB37-7F334F52F701}" type="datetimeFigureOut">
              <a:rPr lang="en-US" smtClean="0"/>
              <a:t>2/26/2015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47660C5-FADF-450C-8CB8-CEE63F4DA23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3A30392-D555-480F-AB37-7F334F52F701}" type="datetimeFigureOut">
              <a:rPr lang="en-US" smtClean="0"/>
              <a:t>2/26/2015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47660C5-FADF-450C-8CB8-CEE63F4DA2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Dirty War:  1976-1983</a:t>
            </a:r>
            <a:endParaRPr lang="en-US" dirty="0"/>
          </a:p>
        </p:txBody>
      </p:sp>
      <p:sp>
        <p:nvSpPr>
          <p:cNvPr id="3" name="Subtitle 2"/>
          <p:cNvSpPr>
            <a:spLocks noGrp="1"/>
          </p:cNvSpPr>
          <p:nvPr>
            <p:ph type="subTitle" idx="1"/>
          </p:nvPr>
        </p:nvSpPr>
        <p:spPr>
          <a:xfrm>
            <a:off x="685800" y="1143000"/>
            <a:ext cx="8077200" cy="2185416"/>
          </a:xfrm>
        </p:spPr>
        <p:txBody>
          <a:bodyPr/>
          <a:lstStyle/>
          <a:p>
            <a:r>
              <a:rPr lang="en-US" dirty="0" smtClean="0"/>
              <a:t>Argentina:</a:t>
            </a:r>
            <a:endParaRPr lang="en-US" dirty="0"/>
          </a:p>
        </p:txBody>
      </p:sp>
    </p:spTree>
    <p:extLst>
      <p:ext uri="{BB962C8B-B14F-4D97-AF65-F5344CB8AC3E}">
        <p14:creationId xmlns:p14="http://schemas.microsoft.com/office/powerpoint/2010/main" val="1923577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Art and Culture during the Regime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According to Eduardo Torres, the dictatorship viewed culture and education as potential </a:t>
            </a:r>
            <a:r>
              <a:rPr lang="en-US" dirty="0" smtClean="0"/>
              <a:t>locus </a:t>
            </a:r>
            <a:r>
              <a:rPr lang="en-US" dirty="0" smtClean="0"/>
              <a:t>for “subversive ideas”.</a:t>
            </a:r>
          </a:p>
          <a:p>
            <a:endParaRPr lang="en-US" dirty="0"/>
          </a:p>
          <a:p>
            <a:r>
              <a:rPr lang="en-US" dirty="0" smtClean="0"/>
              <a:t>The regime prepared and carried out a detailed “culture strategy” entitled “special report 10” recommending centralization of all print media and communication except newspapers.</a:t>
            </a:r>
          </a:p>
          <a:p>
            <a:endParaRPr lang="en-US" dirty="0"/>
          </a:p>
          <a:p>
            <a:r>
              <a:rPr lang="en-US" dirty="0" smtClean="0"/>
              <a:t>The Ministry of the Interior created a specific department to monitor communications and print media (General Office and Communications) which collected daily reports on media content and on content creators from other ministries and police.   </a:t>
            </a:r>
          </a:p>
          <a:p>
            <a:endParaRPr lang="en-US" dirty="0"/>
          </a:p>
          <a:p>
            <a:endParaRPr lang="en-US" dirty="0"/>
          </a:p>
        </p:txBody>
      </p:sp>
    </p:spTree>
    <p:extLst>
      <p:ext uri="{BB962C8B-B14F-4D97-AF65-F5344CB8AC3E}">
        <p14:creationId xmlns:p14="http://schemas.microsoft.com/office/powerpoint/2010/main" val="2651614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ministry’s job was to find elements deemed “Marxist” or “subversive”.  The latter particularly broadly defined as anything that “Presumably questioned the Western and Christian way of life” (Torres 5)</a:t>
            </a:r>
          </a:p>
          <a:p>
            <a:endParaRPr lang="en-US" dirty="0"/>
          </a:p>
          <a:p>
            <a:r>
              <a:rPr lang="en-US" dirty="0" smtClean="0"/>
              <a:t>Once identified as Marxist/Subversive the procedure varied from censorship to repression/disappearance of content creator. </a:t>
            </a:r>
            <a:endParaRPr lang="en-US" dirty="0"/>
          </a:p>
        </p:txBody>
      </p:sp>
    </p:spTree>
    <p:extLst>
      <p:ext uri="{BB962C8B-B14F-4D97-AF65-F5344CB8AC3E}">
        <p14:creationId xmlns:p14="http://schemas.microsoft.com/office/powerpoint/2010/main" val="463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Ironically, the Junta’s view of popular culture coincides with that of the Frankfurt School.</a:t>
            </a:r>
          </a:p>
          <a:p>
            <a:endParaRPr lang="en-US" dirty="0"/>
          </a:p>
          <a:p>
            <a:r>
              <a:rPr lang="en-US" dirty="0" smtClean="0"/>
              <a:t>Art which received the most scrutiny tended to fall under the definition of “high culture” (Visual art, literature and theatre).  Authors such as Nestor </a:t>
            </a:r>
            <a:r>
              <a:rPr lang="en-US" dirty="0" err="1" smtClean="0"/>
              <a:t>Perlhoniger</a:t>
            </a:r>
            <a:r>
              <a:rPr lang="en-US" dirty="0"/>
              <a:t> </a:t>
            </a:r>
            <a:r>
              <a:rPr lang="en-US" dirty="0" smtClean="0"/>
              <a:t>and Juan </a:t>
            </a:r>
            <a:r>
              <a:rPr lang="en-US" dirty="0" err="1" smtClean="0"/>
              <a:t>Gelman</a:t>
            </a:r>
            <a:r>
              <a:rPr lang="en-US" dirty="0"/>
              <a:t> </a:t>
            </a:r>
            <a:r>
              <a:rPr lang="en-US" dirty="0" smtClean="0"/>
              <a:t>and painters such as Carlos Alonso worked either in </a:t>
            </a:r>
            <a:r>
              <a:rPr lang="en-US" dirty="0" err="1" smtClean="0"/>
              <a:t>clandestinity</a:t>
            </a:r>
            <a:r>
              <a:rPr lang="en-US" dirty="0" smtClean="0"/>
              <a:t> or exile.  </a:t>
            </a:r>
          </a:p>
          <a:p>
            <a:endParaRPr lang="en-US" dirty="0"/>
          </a:p>
          <a:p>
            <a:r>
              <a:rPr lang="en-US" dirty="0" smtClean="0"/>
              <a:t> Popular culture was able to fly under the radar a lot more.</a:t>
            </a:r>
          </a:p>
          <a:p>
            <a:endParaRPr lang="en-US" dirty="0"/>
          </a:p>
          <a:p>
            <a:r>
              <a:rPr lang="en-US" dirty="0" smtClean="0"/>
              <a:t>Comics, </a:t>
            </a:r>
            <a:r>
              <a:rPr lang="en-US" dirty="0" err="1" smtClean="0"/>
              <a:t>inc.</a:t>
            </a:r>
            <a:r>
              <a:rPr lang="en-US" dirty="0" smtClean="0"/>
              <a:t> newspaper strips and magazines (</a:t>
            </a:r>
            <a:r>
              <a:rPr lang="en-US" dirty="0" err="1" smtClean="0"/>
              <a:t>historietas</a:t>
            </a:r>
            <a:r>
              <a:rPr lang="en-US" dirty="0" smtClean="0"/>
              <a:t>) were able to publish criticisms of regime through the veil of science fiction/adventure.  </a:t>
            </a:r>
          </a:p>
          <a:p>
            <a:endParaRPr lang="en-US" dirty="0"/>
          </a:p>
          <a:p>
            <a:r>
              <a:rPr lang="en-US" dirty="0" smtClean="0"/>
              <a:t>Similarly, popular music’s association with North American rock aesthetics (Soda Stereo, </a:t>
            </a:r>
            <a:r>
              <a:rPr lang="en-US" dirty="0" err="1" smtClean="0"/>
              <a:t>S</a:t>
            </a:r>
            <a:r>
              <a:rPr lang="en-US" dirty="0" err="1" smtClean="0"/>
              <a:t>eru</a:t>
            </a:r>
            <a:r>
              <a:rPr lang="en-US" dirty="0" smtClean="0"/>
              <a:t> </a:t>
            </a:r>
            <a:r>
              <a:rPr lang="en-US" dirty="0" err="1" smtClean="0"/>
              <a:t>Giran</a:t>
            </a:r>
            <a:r>
              <a:rPr lang="en-US" dirty="0" smtClean="0"/>
              <a:t>) over folklore (Mercedes Sosa, </a:t>
            </a:r>
            <a:r>
              <a:rPr lang="en-US" dirty="0" err="1" smtClean="0"/>
              <a:t>Quinteto</a:t>
            </a:r>
            <a:r>
              <a:rPr lang="en-US" dirty="0" smtClean="0"/>
              <a:t> </a:t>
            </a:r>
            <a:r>
              <a:rPr lang="en-US" dirty="0" err="1" smtClean="0"/>
              <a:t>Tiempo</a:t>
            </a:r>
            <a:r>
              <a:rPr lang="en-US" dirty="0" smtClean="0"/>
              <a:t> and Atahualpa </a:t>
            </a:r>
            <a:r>
              <a:rPr lang="en-US" dirty="0" err="1" smtClean="0"/>
              <a:t>Yupanqui</a:t>
            </a:r>
            <a:r>
              <a:rPr lang="en-US" dirty="0" smtClean="0"/>
              <a:t>) allowed it to have a media presence in Argentina even under the junta.     </a:t>
            </a:r>
            <a:endParaRPr lang="en-US" dirty="0"/>
          </a:p>
        </p:txBody>
      </p:sp>
    </p:spTree>
    <p:extLst>
      <p:ext uri="{BB962C8B-B14F-4D97-AF65-F5344CB8AC3E}">
        <p14:creationId xmlns:p14="http://schemas.microsoft.com/office/powerpoint/2010/main" val="2420595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Return to Democracy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By 1982 the regime was collapsing.  The Latin American debt crisis and economic stagnation lead to increasing civil unrest resulting in a general strike in March.  </a:t>
            </a:r>
          </a:p>
          <a:p>
            <a:endParaRPr lang="en-US" dirty="0"/>
          </a:p>
          <a:p>
            <a:r>
              <a:rPr lang="en-US" dirty="0" smtClean="0"/>
              <a:t>Media footage of violent repressions of demonstrations increased international pressure.</a:t>
            </a:r>
          </a:p>
          <a:p>
            <a:endParaRPr lang="en-US" dirty="0"/>
          </a:p>
          <a:p>
            <a:r>
              <a:rPr lang="en-US" dirty="0" smtClean="0"/>
              <a:t>In April, Argentina declared war with England over the Falkland Islands, a territory which had been in dispute by the two for over a century.  The war lasted for 74 days and was a public and economic disaster</a:t>
            </a:r>
            <a:endParaRPr lang="en-US" dirty="0"/>
          </a:p>
        </p:txBody>
      </p:sp>
    </p:spTree>
    <p:extLst>
      <p:ext uri="{BB962C8B-B14F-4D97-AF65-F5344CB8AC3E}">
        <p14:creationId xmlns:p14="http://schemas.microsoft.com/office/powerpoint/2010/main" val="2643422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In 1983 the fourth junta held national elections.  Prior to this they put in place an amnesty </a:t>
            </a:r>
            <a:r>
              <a:rPr lang="en-US" dirty="0" smtClean="0"/>
              <a:t>law ( </a:t>
            </a:r>
            <a:r>
              <a:rPr lang="en-US" dirty="0" smtClean="0"/>
              <a:t>to prevent future prosecutions of human rights abuses.</a:t>
            </a:r>
          </a:p>
          <a:p>
            <a:endParaRPr lang="en-US" dirty="0"/>
          </a:p>
          <a:p>
            <a:r>
              <a:rPr lang="en-US" dirty="0" smtClean="0"/>
              <a:t>Raul </a:t>
            </a:r>
            <a:r>
              <a:rPr lang="en-US" dirty="0" err="1" smtClean="0"/>
              <a:t>Alfonsin</a:t>
            </a:r>
            <a:r>
              <a:rPr lang="en-US" dirty="0" smtClean="0"/>
              <a:t> (Radical Party) was elected president in 1983.  Two days after his election he repealed the amnesty law and started a judicial process to prosecute the junta leaders (Trial of the Juntas)</a:t>
            </a:r>
          </a:p>
          <a:p>
            <a:endParaRPr lang="en-US" dirty="0"/>
          </a:p>
          <a:p>
            <a:r>
              <a:rPr lang="en-US" dirty="0" err="1" smtClean="0"/>
              <a:t>Alfonsin</a:t>
            </a:r>
            <a:r>
              <a:rPr lang="en-US" dirty="0"/>
              <a:t> </a:t>
            </a:r>
            <a:r>
              <a:rPr lang="en-US" dirty="0" smtClean="0"/>
              <a:t>put together the National Committee on the Disappearance of Persons to try to assess the human rights damage of the regime.  CONADEP began collecting testimonies from victims and </a:t>
            </a:r>
            <a:r>
              <a:rPr lang="en-US" dirty="0" smtClean="0"/>
              <a:t>survivors. They published the </a:t>
            </a:r>
            <a:r>
              <a:rPr lang="en-US" i="1" dirty="0" err="1" smtClean="0"/>
              <a:t>Nunca</a:t>
            </a:r>
            <a:r>
              <a:rPr lang="en-US" i="1" dirty="0" smtClean="0"/>
              <a:t> mas </a:t>
            </a:r>
            <a:r>
              <a:rPr lang="en-US" dirty="0" smtClean="0"/>
              <a:t>report in 1984.  </a:t>
            </a:r>
            <a:endParaRPr lang="en-US" dirty="0"/>
          </a:p>
        </p:txBody>
      </p:sp>
    </p:spTree>
    <p:extLst>
      <p:ext uri="{BB962C8B-B14F-4D97-AF65-F5344CB8AC3E}">
        <p14:creationId xmlns:p14="http://schemas.microsoft.com/office/powerpoint/2010/main" val="255577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4876800"/>
          </a:xfrm>
        </p:spPr>
        <p:txBody>
          <a:bodyPr>
            <a:normAutofit fontScale="92500"/>
          </a:bodyPr>
          <a:lstStyle/>
          <a:p>
            <a:r>
              <a:rPr lang="en-US" dirty="0" smtClean="0"/>
              <a:t>The Trial of the Juntas began on April 22 1985.  Accused included </a:t>
            </a:r>
            <a:r>
              <a:rPr lang="en-US" dirty="0" err="1" smtClean="0"/>
              <a:t>Videla</a:t>
            </a:r>
            <a:r>
              <a:rPr lang="en-US" dirty="0" smtClean="0"/>
              <a:t>, </a:t>
            </a:r>
            <a:r>
              <a:rPr lang="en-US" dirty="0" err="1" smtClean="0"/>
              <a:t>Massera</a:t>
            </a:r>
            <a:r>
              <a:rPr lang="en-US" dirty="0" smtClean="0"/>
              <a:t>, Viola, </a:t>
            </a:r>
            <a:r>
              <a:rPr lang="en-US" dirty="0" err="1" smtClean="0"/>
              <a:t>Galtieri</a:t>
            </a:r>
            <a:r>
              <a:rPr lang="en-US" dirty="0" smtClean="0"/>
              <a:t> and five other high ranking military personnel.</a:t>
            </a:r>
          </a:p>
          <a:p>
            <a:endParaRPr lang="en-US" dirty="0"/>
          </a:p>
          <a:p>
            <a:r>
              <a:rPr lang="en-US" dirty="0" smtClean="0"/>
              <a:t>This was the first war crimes trial held civil court in the west since Nuremberg.</a:t>
            </a:r>
          </a:p>
          <a:p>
            <a:endParaRPr lang="en-US" dirty="0"/>
          </a:p>
          <a:p>
            <a:r>
              <a:rPr lang="en-US" dirty="0" smtClean="0"/>
              <a:t>Prosecutors heard 280 of the 709 cases brought forward and interviewed 833 witnesses.  </a:t>
            </a:r>
          </a:p>
        </p:txBody>
      </p:sp>
    </p:spTree>
    <p:extLst>
      <p:ext uri="{BB962C8B-B14F-4D97-AF65-F5344CB8AC3E}">
        <p14:creationId xmlns:p14="http://schemas.microsoft.com/office/powerpoint/2010/main" val="3852045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800600"/>
          </a:xfrm>
        </p:spPr>
        <p:txBody>
          <a:bodyPr>
            <a:normAutofit fontScale="85000" lnSpcReduction="10000"/>
          </a:bodyPr>
          <a:lstStyle/>
          <a:p>
            <a:r>
              <a:rPr lang="en-US" dirty="0" err="1" smtClean="0"/>
              <a:t>Videla</a:t>
            </a:r>
            <a:r>
              <a:rPr lang="en-US" dirty="0"/>
              <a:t> </a:t>
            </a:r>
            <a:r>
              <a:rPr lang="en-US" dirty="0" smtClean="0"/>
              <a:t>and </a:t>
            </a:r>
            <a:r>
              <a:rPr lang="en-US" dirty="0" err="1" smtClean="0"/>
              <a:t>Massera</a:t>
            </a:r>
            <a:r>
              <a:rPr lang="en-US" dirty="0" smtClean="0"/>
              <a:t> were sentenced to life imprisonment.  Viola received a sentence of 17 years.  </a:t>
            </a:r>
          </a:p>
          <a:p>
            <a:endParaRPr lang="en-US" dirty="0"/>
          </a:p>
          <a:p>
            <a:r>
              <a:rPr lang="en-US" dirty="0" smtClean="0"/>
              <a:t>As more cases against lower level military personnel poured in</a:t>
            </a:r>
            <a:r>
              <a:rPr lang="en-US" dirty="0" smtClean="0"/>
              <a:t>,  </a:t>
            </a:r>
            <a:r>
              <a:rPr lang="en-US" dirty="0" smtClean="0"/>
              <a:t>and in response to military threats of a second coup,  </a:t>
            </a:r>
            <a:r>
              <a:rPr lang="en-US" dirty="0" err="1" smtClean="0"/>
              <a:t>Alfonsin</a:t>
            </a:r>
            <a:r>
              <a:rPr lang="en-US" dirty="0" smtClean="0"/>
              <a:t> declared a “Ley de Punto Final” in </a:t>
            </a:r>
            <a:r>
              <a:rPr lang="en-US" dirty="0" smtClean="0"/>
              <a:t>1986 giving a sixty day limit for cases to be brought forward.</a:t>
            </a:r>
          </a:p>
          <a:p>
            <a:endParaRPr lang="en-US" dirty="0" smtClean="0"/>
          </a:p>
          <a:p>
            <a:r>
              <a:rPr lang="en-US" dirty="0" smtClean="0"/>
              <a:t> The “Ley </a:t>
            </a:r>
            <a:r>
              <a:rPr lang="en-US" dirty="0" smtClean="0"/>
              <a:t>de </a:t>
            </a:r>
            <a:r>
              <a:rPr lang="en-US" dirty="0" err="1" smtClean="0"/>
              <a:t>obediencia</a:t>
            </a:r>
            <a:r>
              <a:rPr lang="en-US" dirty="0" smtClean="0"/>
              <a:t> </a:t>
            </a:r>
            <a:r>
              <a:rPr lang="en-US" dirty="0" err="1" smtClean="0"/>
              <a:t>debida</a:t>
            </a:r>
            <a:r>
              <a:rPr lang="en-US" dirty="0" smtClean="0"/>
              <a:t>” </a:t>
            </a:r>
            <a:r>
              <a:rPr lang="en-US" dirty="0" smtClean="0"/>
              <a:t>was declared in </a:t>
            </a:r>
            <a:r>
              <a:rPr lang="en-US" dirty="0" smtClean="0"/>
              <a:t> </a:t>
            </a:r>
            <a:r>
              <a:rPr lang="en-US" dirty="0" smtClean="0"/>
              <a:t>1987, </a:t>
            </a:r>
            <a:r>
              <a:rPr lang="en-US" dirty="0" smtClean="0"/>
              <a:t>preventing lower level military personnel from being brought to trial.  </a:t>
            </a:r>
            <a:endParaRPr lang="en-US" dirty="0" smtClean="0"/>
          </a:p>
          <a:p>
            <a:endParaRPr lang="en-US" dirty="0"/>
          </a:p>
          <a:p>
            <a:endParaRPr lang="en-US" dirty="0"/>
          </a:p>
        </p:txBody>
      </p:sp>
    </p:spTree>
    <p:extLst>
      <p:ext uri="{BB962C8B-B14F-4D97-AF65-F5344CB8AC3E}">
        <p14:creationId xmlns:p14="http://schemas.microsoft.com/office/powerpoint/2010/main" val="1876648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endParaRPr lang="en-US" dirty="0"/>
          </a:p>
        </p:txBody>
      </p:sp>
      <p:sp>
        <p:nvSpPr>
          <p:cNvPr id="3" name="Content Placeholder 2"/>
          <p:cNvSpPr>
            <a:spLocks noGrp="1"/>
          </p:cNvSpPr>
          <p:nvPr>
            <p:ph idx="1"/>
          </p:nvPr>
        </p:nvSpPr>
        <p:spPr/>
        <p:txBody>
          <a:bodyPr/>
          <a:lstStyle/>
          <a:p>
            <a:r>
              <a:rPr lang="en-US" dirty="0" smtClean="0"/>
              <a:t>After a troubled presidency plagued by economic woes, </a:t>
            </a:r>
            <a:r>
              <a:rPr lang="en-US" dirty="0" err="1" smtClean="0"/>
              <a:t>Alfonsin</a:t>
            </a:r>
            <a:r>
              <a:rPr lang="en-US" dirty="0" smtClean="0"/>
              <a:t> was defeated by Carlos Menem in</a:t>
            </a:r>
            <a:r>
              <a:rPr lang="en-US" dirty="0" smtClean="0"/>
              <a:t> 1989. </a:t>
            </a:r>
          </a:p>
          <a:p>
            <a:endParaRPr lang="en-US" dirty="0"/>
          </a:p>
          <a:p>
            <a:r>
              <a:rPr lang="en-US" dirty="0" smtClean="0"/>
              <a:t>Menem </a:t>
            </a:r>
            <a:r>
              <a:rPr lang="en-US" dirty="0" smtClean="0"/>
              <a:t>signed </a:t>
            </a:r>
            <a:r>
              <a:rPr lang="en-US" dirty="0" smtClean="0"/>
              <a:t>in an</a:t>
            </a:r>
            <a:r>
              <a:rPr lang="en-US" dirty="0" smtClean="0"/>
              <a:t> </a:t>
            </a:r>
            <a:r>
              <a:rPr lang="en-US" dirty="0" smtClean="0"/>
              <a:t>Amnesty </a:t>
            </a:r>
            <a:r>
              <a:rPr lang="en-US" dirty="0" smtClean="0"/>
              <a:t>Law in 1990 </a:t>
            </a:r>
            <a:r>
              <a:rPr lang="en-US" dirty="0" smtClean="0"/>
              <a:t>which pardoned not only lower level personnel but also the architects of the junta who were facing prison sentences.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005243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Nestor </a:t>
            </a:r>
            <a:r>
              <a:rPr lang="en-US" dirty="0" err="1" smtClean="0"/>
              <a:t>Kirschner</a:t>
            </a:r>
            <a:r>
              <a:rPr lang="en-US" dirty="0"/>
              <a:t> </a:t>
            </a:r>
            <a:r>
              <a:rPr lang="en-US" dirty="0" smtClean="0"/>
              <a:t>revoked the amnesty laws in 2003 and opened the way for more trials.</a:t>
            </a:r>
          </a:p>
          <a:p>
            <a:endParaRPr lang="en-US" dirty="0"/>
          </a:p>
          <a:p>
            <a:r>
              <a:rPr lang="en-US" dirty="0" smtClean="0"/>
              <a:t>As of the present 259 convictions were held for crimes against humanity.</a:t>
            </a:r>
          </a:p>
          <a:p>
            <a:endParaRPr lang="en-US" dirty="0"/>
          </a:p>
          <a:p>
            <a:pPr marL="118872" indent="0">
              <a:buNone/>
            </a:pPr>
            <a:endParaRPr lang="en-US"/>
          </a:p>
        </p:txBody>
      </p:sp>
    </p:spTree>
    <p:extLst>
      <p:ext uri="{BB962C8B-B14F-4D97-AF65-F5344CB8AC3E}">
        <p14:creationId xmlns:p14="http://schemas.microsoft.com/office/powerpoint/2010/main" val="37509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The term “Dirty War” refers to the repression practices of the Military Junta between 1976 and 1973.</a:t>
            </a:r>
          </a:p>
          <a:p>
            <a:endParaRPr lang="en-US" dirty="0"/>
          </a:p>
          <a:p>
            <a:r>
              <a:rPr lang="en-US" dirty="0" smtClean="0"/>
              <a:t>According to Prosecutor Julio </a:t>
            </a:r>
            <a:r>
              <a:rPr lang="en-US" dirty="0" err="1" smtClean="0"/>
              <a:t>Strassera</a:t>
            </a:r>
            <a:r>
              <a:rPr lang="en-US" dirty="0" smtClean="0"/>
              <a:t>, the term was a “euphemism” created by the junta to disguise its actions as legitimate military practice.</a:t>
            </a:r>
            <a:endParaRPr lang="en-US" dirty="0"/>
          </a:p>
        </p:txBody>
      </p:sp>
    </p:spTree>
    <p:extLst>
      <p:ext uri="{BB962C8B-B14F-4D97-AF65-F5344CB8AC3E}">
        <p14:creationId xmlns:p14="http://schemas.microsoft.com/office/powerpoint/2010/main" val="54927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repressive practices that characterize the Dirty War (disappearances, torture) began as early as the sixties and were instrumental in the government of Isabel Peron.</a:t>
            </a:r>
          </a:p>
          <a:p>
            <a:endParaRPr lang="en-US" dirty="0"/>
          </a:p>
          <a:p>
            <a:r>
              <a:rPr lang="en-US" dirty="0" smtClean="0"/>
              <a:t>Peron, under the influence of Jose Lopez </a:t>
            </a:r>
            <a:r>
              <a:rPr lang="en-US" dirty="0" err="1" smtClean="0"/>
              <a:t>Rega</a:t>
            </a:r>
            <a:r>
              <a:rPr lang="en-US" dirty="0" smtClean="0"/>
              <a:t> created the Anti-Communist Alliance (Triple A) a paramilitary death squad responsible for approximately 900 murders of leftists between 1973 and 1975.</a:t>
            </a:r>
            <a:endParaRPr lang="en-US" dirty="0"/>
          </a:p>
        </p:txBody>
      </p:sp>
    </p:spTree>
    <p:extLst>
      <p:ext uri="{BB962C8B-B14F-4D97-AF65-F5344CB8AC3E}">
        <p14:creationId xmlns:p14="http://schemas.microsoft.com/office/powerpoint/2010/main" val="2569287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Junta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the period, the country was ruled by four successive military juntas composed of the heads of the three branches of the armed forces (Army, Navy and Air-Force).  In each junta the highest ranking General of the Army was named “President”</a:t>
            </a:r>
          </a:p>
          <a:p>
            <a:endParaRPr lang="en-US" dirty="0"/>
          </a:p>
          <a:p>
            <a:r>
              <a:rPr lang="en-US" dirty="0" smtClean="0"/>
              <a:t>Jorge </a:t>
            </a:r>
            <a:r>
              <a:rPr lang="en-US" dirty="0" err="1" smtClean="0"/>
              <a:t>Videla</a:t>
            </a:r>
            <a:r>
              <a:rPr lang="en-US" dirty="0" smtClean="0"/>
              <a:t> (1976-1978)</a:t>
            </a:r>
          </a:p>
          <a:p>
            <a:r>
              <a:rPr lang="en-US" dirty="0" smtClean="0"/>
              <a:t>Roberto Viola (1978-1981)</a:t>
            </a:r>
          </a:p>
          <a:p>
            <a:r>
              <a:rPr lang="en-US" dirty="0" smtClean="0"/>
              <a:t>Leopoldo </a:t>
            </a:r>
            <a:r>
              <a:rPr lang="en-US" dirty="0" err="1" smtClean="0"/>
              <a:t>Gatieri</a:t>
            </a:r>
            <a:r>
              <a:rPr lang="en-US" dirty="0" smtClean="0"/>
              <a:t> (1981-2)</a:t>
            </a:r>
          </a:p>
          <a:p>
            <a:r>
              <a:rPr lang="en-US" dirty="0" smtClean="0"/>
              <a:t>Alfredo Oscar Saint-Jean (1982-3)</a:t>
            </a:r>
          </a:p>
          <a:p>
            <a:endParaRPr lang="en-US" dirty="0" smtClean="0"/>
          </a:p>
          <a:p>
            <a:endParaRPr lang="en-US" dirty="0"/>
          </a:p>
          <a:p>
            <a:endParaRPr lang="en-US" dirty="0"/>
          </a:p>
        </p:txBody>
      </p:sp>
    </p:spTree>
    <p:extLst>
      <p:ext uri="{BB962C8B-B14F-4D97-AF65-F5344CB8AC3E}">
        <p14:creationId xmlns:p14="http://schemas.microsoft.com/office/powerpoint/2010/main" val="3198786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Disappearances and Killings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“National Reorganization Process” described its objectives as “</a:t>
            </a:r>
            <a:r>
              <a:rPr lang="en-US" dirty="0" err="1" smtClean="0"/>
              <a:t>restor</a:t>
            </a:r>
            <a:r>
              <a:rPr lang="en-US" dirty="0" smtClean="0"/>
              <a:t>[</a:t>
            </a:r>
            <a:r>
              <a:rPr lang="en-US" dirty="0" err="1" smtClean="0"/>
              <a:t>ing</a:t>
            </a:r>
            <a:r>
              <a:rPr lang="en-US" dirty="0" smtClean="0"/>
              <a:t>] the essential values that function as the foundation of the leadership of the State, with emphasis on a sense of morality, propriety and efficiency, essential for rebuilding the national image and substance, eradicating subversion  and promoting the economic development of the nation.”  </a:t>
            </a:r>
          </a:p>
          <a:p>
            <a:endParaRPr lang="en-US" dirty="0"/>
          </a:p>
          <a:p>
            <a:r>
              <a:rPr lang="en-US" dirty="0" smtClean="0"/>
              <a:t>The military defined “subversion” very broadly, referring to not merely members of the </a:t>
            </a:r>
            <a:r>
              <a:rPr lang="en-US" dirty="0" err="1" smtClean="0"/>
              <a:t>Montoneros</a:t>
            </a:r>
            <a:r>
              <a:rPr lang="en-US" dirty="0" smtClean="0"/>
              <a:t> and other guerrilla movements but also any persons, institutions or cultural expressions with any leftist association whatsoever.  </a:t>
            </a:r>
          </a:p>
          <a:p>
            <a:endParaRPr lang="en-US" dirty="0"/>
          </a:p>
          <a:p>
            <a:endParaRPr lang="en-US" dirty="0"/>
          </a:p>
        </p:txBody>
      </p:sp>
    </p:spTree>
    <p:extLst>
      <p:ext uri="{BB962C8B-B14F-4D97-AF65-F5344CB8AC3E}">
        <p14:creationId xmlns:p14="http://schemas.microsoft.com/office/powerpoint/2010/main" val="1561620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“The Enemies of The Fatherland are not only those who make up the anti-patriotic guerrilla in Tucuman.  They are also those who change or deface the verb “to love” in school books; those ideologues who are in our universities poison the minds of our young people” (Lt. Colonel Juan Carlos Moreno 1976</a:t>
            </a:r>
            <a:r>
              <a:rPr lang="en-US" dirty="0" smtClean="0"/>
              <a:t>)</a:t>
            </a:r>
          </a:p>
          <a:p>
            <a:endParaRPr lang="en-US" dirty="0"/>
          </a:p>
          <a:p>
            <a:r>
              <a:rPr lang="en-US" dirty="0" smtClean="0"/>
              <a:t>“A terrorist is not just someone with a gun or a bomb, but also someone who spreads ideas that are contrary to Western and Christian civilization” Jorge </a:t>
            </a:r>
            <a:r>
              <a:rPr lang="en-US" dirty="0" err="1" smtClean="0"/>
              <a:t>Videla</a:t>
            </a:r>
            <a:r>
              <a:rPr lang="en-US" dirty="0" smtClean="0"/>
              <a:t> (</a:t>
            </a:r>
            <a:r>
              <a:rPr lang="en-US" dirty="0" err="1" smtClean="0"/>
              <a:t>qtd</a:t>
            </a:r>
            <a:r>
              <a:rPr lang="en-US" dirty="0" smtClean="0"/>
              <a:t> in </a:t>
            </a:r>
            <a:r>
              <a:rPr lang="en-US" i="1" dirty="0" err="1" smtClean="0"/>
              <a:t>Nunca</a:t>
            </a:r>
            <a:r>
              <a:rPr lang="en-US" i="1" dirty="0" smtClean="0"/>
              <a:t> mas</a:t>
            </a:r>
            <a:r>
              <a:rPr lang="en-US" dirty="0" smtClean="0"/>
              <a:t>)</a:t>
            </a:r>
            <a:endParaRPr lang="en-US" dirty="0"/>
          </a:p>
        </p:txBody>
      </p:sp>
    </p:spTree>
    <p:extLst>
      <p:ext uri="{BB962C8B-B14F-4D97-AF65-F5344CB8AC3E}">
        <p14:creationId xmlns:p14="http://schemas.microsoft.com/office/powerpoint/2010/main" val="1110925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800600"/>
          </a:xfrm>
        </p:spPr>
        <p:txBody>
          <a:bodyPr>
            <a:normAutofit fontScale="85000" lnSpcReduction="20000"/>
          </a:bodyPr>
          <a:lstStyle/>
          <a:p>
            <a:r>
              <a:rPr lang="en-US" dirty="0" smtClean="0"/>
              <a:t>Disappearance was systematic and organized.  Employed on a national scale with a complex bureaucracy. </a:t>
            </a:r>
          </a:p>
          <a:p>
            <a:endParaRPr lang="en-US" dirty="0"/>
          </a:p>
          <a:p>
            <a:r>
              <a:rPr lang="en-US" dirty="0" smtClean="0"/>
              <a:t>The military created “war councils” to pass death sentences on suspected “subversives” usually after these </a:t>
            </a:r>
            <a:r>
              <a:rPr lang="en-US" dirty="0" smtClean="0"/>
              <a:t>had already </a:t>
            </a:r>
            <a:r>
              <a:rPr lang="en-US" dirty="0" smtClean="0"/>
              <a:t>been tortured.</a:t>
            </a:r>
          </a:p>
          <a:p>
            <a:endParaRPr lang="en-US" dirty="0"/>
          </a:p>
          <a:p>
            <a:r>
              <a:rPr lang="en-US" dirty="0" smtClean="0"/>
              <a:t>The military created a clandestine, extrajudicial system of detention and disappearance including 340 Clandestine Detention </a:t>
            </a:r>
            <a:r>
              <a:rPr lang="en-US" dirty="0" err="1" smtClean="0"/>
              <a:t>Centres</a:t>
            </a:r>
            <a:r>
              <a:rPr lang="en-US" dirty="0" smtClean="0"/>
              <a:t> and the division of the country into zones and subzones in which repression occurred along a chain of command.   </a:t>
            </a:r>
            <a:endParaRPr lang="en-US" dirty="0"/>
          </a:p>
        </p:txBody>
      </p:sp>
    </p:spTree>
    <p:extLst>
      <p:ext uri="{BB962C8B-B14F-4D97-AF65-F5344CB8AC3E}">
        <p14:creationId xmlns:p14="http://schemas.microsoft.com/office/powerpoint/2010/main" val="3022349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dirty="0" smtClean="0"/>
              <a:t>The procedure for “operations” was fairly stable, involving a coordinated system of cogs which split up tasks and diluted responsibilities.</a:t>
            </a:r>
          </a:p>
          <a:p>
            <a:endParaRPr lang="en-US" dirty="0"/>
          </a:p>
          <a:p>
            <a:r>
              <a:rPr lang="en-US" dirty="0" smtClean="0"/>
              <a:t>The first step involved coordinating different repressive groups and getting a “Green light” from local police to proceed.</a:t>
            </a:r>
          </a:p>
          <a:p>
            <a:endParaRPr lang="en-US" dirty="0"/>
          </a:p>
          <a:p>
            <a:r>
              <a:rPr lang="en-US" dirty="0" smtClean="0"/>
              <a:t>Once an area and target were selected the person was abducted from their home or in public (“swallowed”), blindfolded (“walled up”) and taken to a CDC where they were tortured for information and then either imprisoned indefinitely (“liberated”), disappeared (“transferred”) or became a member of the repressive personnel (“recuperated”)</a:t>
            </a:r>
            <a:endParaRPr lang="en-US" dirty="0"/>
          </a:p>
        </p:txBody>
      </p:sp>
    </p:spTree>
    <p:extLst>
      <p:ext uri="{BB962C8B-B14F-4D97-AF65-F5344CB8AC3E}">
        <p14:creationId xmlns:p14="http://schemas.microsoft.com/office/powerpoint/2010/main" val="1847999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Las </a:t>
            </a:r>
            <a:r>
              <a:rPr lang="en-US" dirty="0" err="1" smtClean="0"/>
              <a:t>madres</a:t>
            </a:r>
            <a:r>
              <a:rPr lang="en-US" dirty="0" smtClean="0"/>
              <a:t> de la Plaza de Mayo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“Mothers of the Plaza de Mayo” formed as early as 1977 from women seeking the whereabouts of their disappeared loved ones.</a:t>
            </a:r>
          </a:p>
          <a:p>
            <a:endParaRPr lang="en-US" dirty="0"/>
          </a:p>
          <a:p>
            <a:r>
              <a:rPr lang="en-US" dirty="0" smtClean="0"/>
              <a:t>The group began holding weekly protests in front of the Casa </a:t>
            </a:r>
            <a:r>
              <a:rPr lang="en-US" dirty="0" err="1" smtClean="0"/>
              <a:t>Rosada</a:t>
            </a:r>
            <a:r>
              <a:rPr lang="en-US" dirty="0" smtClean="0"/>
              <a:t>, holding pictures and names of their loved ones and wearing white kerchiefs</a:t>
            </a:r>
          </a:p>
          <a:p>
            <a:endParaRPr lang="en-US" dirty="0"/>
          </a:p>
          <a:p>
            <a:r>
              <a:rPr lang="en-US" dirty="0" smtClean="0"/>
              <a:t>In 1978 the group attracted international press attention due to the World Cup which was held in Argentina that year.  </a:t>
            </a:r>
          </a:p>
          <a:p>
            <a:endParaRPr lang="en-US" dirty="0"/>
          </a:p>
          <a:p>
            <a:r>
              <a:rPr lang="en-US" dirty="0" smtClean="0"/>
              <a:t>The group was joined by the “Grandmothers of the Plaza de Mayo”, formed by women inquiring into the whereabouts of children born in prison from women prisoners who were either pregnant when abducted or who became pregnant from rape.  These children were eventually adopted into the families of high-ranking military personnel.  </a:t>
            </a:r>
            <a:endParaRPr lang="en-US" dirty="0"/>
          </a:p>
        </p:txBody>
      </p:sp>
    </p:spTree>
    <p:extLst>
      <p:ext uri="{BB962C8B-B14F-4D97-AF65-F5344CB8AC3E}">
        <p14:creationId xmlns:p14="http://schemas.microsoft.com/office/powerpoint/2010/main" val="3981097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195</TotalTime>
  <Words>1399</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The Dirty War:  1976-1983</vt:lpstr>
      <vt:lpstr>Background</vt:lpstr>
      <vt:lpstr>PowerPoint Presentation</vt:lpstr>
      <vt:lpstr>The Junta</vt:lpstr>
      <vt:lpstr>Disappearances and Killings</vt:lpstr>
      <vt:lpstr>PowerPoint Presentation</vt:lpstr>
      <vt:lpstr>PowerPoint Presentation</vt:lpstr>
      <vt:lpstr>PowerPoint Presentation</vt:lpstr>
      <vt:lpstr>Las madres de la Plaza de Mayo</vt:lpstr>
      <vt:lpstr>Art and Culture during the Regime</vt:lpstr>
      <vt:lpstr>PowerPoint Presentation</vt:lpstr>
      <vt:lpstr>PowerPoint Presentation</vt:lpstr>
      <vt:lpstr>The Return to Democracy </vt:lpstr>
      <vt:lpstr>PowerPoint Presentation</vt:lpstr>
      <vt:lpstr>PowerPoint Presentation</vt:lpstr>
      <vt:lpstr>PowerPoint Presentation</vt:lpstr>
      <vt:lpstr>But…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Dirty War:  1976-1983</dc:title>
  <dc:creator>User</dc:creator>
  <cp:lastModifiedBy>User</cp:lastModifiedBy>
  <cp:revision>17</cp:revision>
  <dcterms:created xsi:type="dcterms:W3CDTF">2015-02-26T17:04:26Z</dcterms:created>
  <dcterms:modified xsi:type="dcterms:W3CDTF">2015-02-26T21:11:07Z</dcterms:modified>
</cp:coreProperties>
</file>