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5" r:id="rId11"/>
    <p:sldId id="270" r:id="rId12"/>
    <p:sldId id="266" r:id="rId13"/>
    <p:sldId id="267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8363-E035-48CE-8A56-41C11145F318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29A20A-5725-41EA-A569-61B81F8E44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8363-E035-48CE-8A56-41C11145F318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A20A-5725-41EA-A569-61B81F8E4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8363-E035-48CE-8A56-41C11145F318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A20A-5725-41EA-A569-61B81F8E4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8363-E035-48CE-8A56-41C11145F318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A20A-5725-41EA-A569-61B81F8E4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8363-E035-48CE-8A56-41C11145F318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A20A-5725-41EA-A569-61B81F8E44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8363-E035-48CE-8A56-41C11145F318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A20A-5725-41EA-A569-61B81F8E44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8363-E035-48CE-8A56-41C11145F318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A20A-5725-41EA-A569-61B81F8E44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8363-E035-48CE-8A56-41C11145F318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A20A-5725-41EA-A569-61B81F8E4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8363-E035-48CE-8A56-41C11145F318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A20A-5725-41EA-A569-61B81F8E4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8363-E035-48CE-8A56-41C11145F318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A20A-5725-41EA-A569-61B81F8E4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8363-E035-48CE-8A56-41C11145F318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A20A-5725-41EA-A569-61B81F8E4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F478363-E035-48CE-8A56-41C11145F318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E29A20A-5725-41EA-A569-61B81F8E44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Comics in </a:t>
            </a:r>
            <a:r>
              <a:rPr lang="en-US" dirty="0"/>
              <a:t>A</a:t>
            </a:r>
            <a:r>
              <a:rPr lang="en-US" dirty="0" smtClean="0"/>
              <a:t>rgentina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Historietas</a:t>
            </a:r>
            <a:r>
              <a:rPr lang="en-US" dirty="0" smtClean="0"/>
              <a:t> e </a:t>
            </a:r>
            <a:r>
              <a:rPr lang="en-US" dirty="0" err="1" smtClean="0"/>
              <a:t>historia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1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Clemente: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Created by Carlos </a:t>
            </a:r>
            <a:r>
              <a:rPr lang="en-US" dirty="0" err="1" smtClean="0"/>
              <a:t>Loiseau</a:t>
            </a:r>
            <a:r>
              <a:rPr lang="en-US" dirty="0" smtClean="0"/>
              <a:t> (</a:t>
            </a:r>
            <a:r>
              <a:rPr lang="en-US" dirty="0" err="1" smtClean="0"/>
              <a:t>Caloi</a:t>
            </a:r>
            <a:r>
              <a:rPr lang="en-US" dirty="0" smtClean="0"/>
              <a:t>) in 1973. Comic published daily in the Newspaper </a:t>
            </a:r>
            <a:r>
              <a:rPr lang="en-US" dirty="0" err="1" smtClean="0"/>
              <a:t>Clarin</a:t>
            </a:r>
            <a:r>
              <a:rPr lang="en-US" dirty="0" smtClean="0"/>
              <a:t> up until the artist’s death in 2012.   </a:t>
            </a:r>
          </a:p>
          <a:p>
            <a:endParaRPr lang="en-US" dirty="0"/>
          </a:p>
          <a:p>
            <a:r>
              <a:rPr lang="en-US" dirty="0" smtClean="0"/>
              <a:t>“Clemente” is an bird-like creature with an oversized head, tiny legs and no arms. Loves soccer, is a fan of the Boca Juniors, drinks Mate and loves women, (</a:t>
            </a:r>
            <a:r>
              <a:rPr lang="en-US" dirty="0" err="1" smtClean="0"/>
              <a:t>Mulatona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Clemente often makes “innocent” observations and inferences to the political situation in Argentina including during the regime.  A television spot featuring Clemente was cancelled in 1982 for this reason.  </a:t>
            </a:r>
          </a:p>
          <a:p>
            <a:endParaRPr lang="en-US" dirty="0"/>
          </a:p>
          <a:p>
            <a:r>
              <a:rPr lang="en-US" dirty="0" smtClean="0"/>
              <a:t>At the world-cup match in 1978, Clemente opposed the dictatorship by encouraging spectators to throw confetti in the stadium, an Argentine tradition at soccer matches which the dictatorship tried to discourage.   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8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puertitas</a:t>
            </a:r>
            <a:r>
              <a:rPr lang="en-US" dirty="0" smtClean="0"/>
              <a:t> del Sr. Lopez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Written by Carlos </a:t>
            </a:r>
            <a:r>
              <a:rPr lang="en-US" dirty="0" err="1" smtClean="0"/>
              <a:t>Trillo</a:t>
            </a:r>
            <a:r>
              <a:rPr lang="en-US" dirty="0" smtClean="0"/>
              <a:t> with drawings by </a:t>
            </a:r>
            <a:r>
              <a:rPr lang="en-US" dirty="0" err="1" smtClean="0"/>
              <a:t>Horacio</a:t>
            </a:r>
            <a:r>
              <a:rPr lang="en-US" dirty="0" smtClean="0"/>
              <a:t> </a:t>
            </a:r>
            <a:r>
              <a:rPr lang="en-US" dirty="0" err="1" smtClean="0"/>
              <a:t>Altuna</a:t>
            </a:r>
            <a:r>
              <a:rPr lang="en-US" dirty="0"/>
              <a:t> </a:t>
            </a:r>
            <a:r>
              <a:rPr lang="en-US" dirty="0" smtClean="0"/>
              <a:t>in 1979.  Associated with the magazines Humor </a:t>
            </a:r>
            <a:r>
              <a:rPr lang="en-US" dirty="0" err="1" smtClean="0"/>
              <a:t>Registrado</a:t>
            </a:r>
            <a:r>
              <a:rPr lang="en-US" dirty="0" smtClean="0"/>
              <a:t> and </a:t>
            </a:r>
            <a:r>
              <a:rPr lang="en-US" dirty="0" err="1" smtClean="0"/>
              <a:t>Pendulo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Series describes a meek character who ends up in another dimension every time he goes to the toilet.  Usually in hiding from society.</a:t>
            </a:r>
          </a:p>
          <a:p>
            <a:endParaRPr lang="en-US" dirty="0"/>
          </a:p>
          <a:p>
            <a:r>
              <a:rPr lang="en-US" dirty="0" smtClean="0"/>
              <a:t>“Humiliated and with no voice, a witness of repression and abuse, manipulated and with no way out, Lopez is less than a tepid consciousness. “ Juan </a:t>
            </a:r>
            <a:r>
              <a:rPr lang="en-US" dirty="0" err="1" smtClean="0"/>
              <a:t>Sasturain</a:t>
            </a:r>
            <a:r>
              <a:rPr lang="en-US" dirty="0" smtClean="0"/>
              <a:t> (“</a:t>
            </a:r>
            <a:r>
              <a:rPr lang="en-US" dirty="0" err="1" smtClean="0"/>
              <a:t>Cerrame</a:t>
            </a:r>
            <a:r>
              <a:rPr lang="en-US" dirty="0" smtClean="0"/>
              <a:t> la </a:t>
            </a:r>
            <a:r>
              <a:rPr lang="en-US" dirty="0" err="1" smtClean="0"/>
              <a:t>puerta</a:t>
            </a:r>
            <a:r>
              <a:rPr lang="en-US" dirty="0" smtClean="0"/>
              <a:t>, Lopez)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Adventure Comics: El </a:t>
            </a:r>
            <a:r>
              <a:rPr lang="en-US" dirty="0" err="1" smtClean="0"/>
              <a:t>Eternauta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Created by Hector German </a:t>
            </a:r>
            <a:r>
              <a:rPr lang="en-US" dirty="0" err="1" smtClean="0"/>
              <a:t>Osterheld</a:t>
            </a:r>
            <a:r>
              <a:rPr lang="en-US" dirty="0" smtClean="0"/>
              <a:t> and drawn by Solano Lopez between 1957-1959, a second version was created in 1969 for the magazine </a:t>
            </a:r>
            <a:r>
              <a:rPr lang="en-US" i="1" dirty="0" err="1" smtClean="0"/>
              <a:t>Gente</a:t>
            </a:r>
            <a:r>
              <a:rPr lang="en-US" dirty="0" smtClean="0"/>
              <a:t> and a Part II was created in 1976 for the magazine </a:t>
            </a:r>
            <a:r>
              <a:rPr lang="en-US" i="1" dirty="0" err="1" smtClean="0"/>
              <a:t>Skorpio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Each re-creation increased in political content and as </a:t>
            </a:r>
            <a:r>
              <a:rPr lang="en-US" dirty="0" err="1" smtClean="0"/>
              <a:t>Osterheld</a:t>
            </a:r>
            <a:r>
              <a:rPr lang="en-US" dirty="0" smtClean="0"/>
              <a:t> became more involved with the </a:t>
            </a:r>
            <a:r>
              <a:rPr lang="en-US" dirty="0" err="1" smtClean="0"/>
              <a:t>Montoneros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story begins with an apocalyptic event, a “poisonous snowfall” that kills off a majority of the population of Buenos Aires.  The main character Juan Salvo eventually discovers the snowfall as the product of an alien invasion.  Survivors gather to resist a series of invaders.  A series of events leads to a rift in the space time continuum which causes Salvo and his family to enter different timelines.  </a:t>
            </a:r>
          </a:p>
          <a:p>
            <a:endParaRPr lang="en-US" dirty="0"/>
          </a:p>
          <a:p>
            <a:r>
              <a:rPr lang="en-US" dirty="0" err="1" smtClean="0"/>
              <a:t>Osterheld</a:t>
            </a:r>
            <a:r>
              <a:rPr lang="en-US" dirty="0" smtClean="0"/>
              <a:t>, along with his two daughters went into hiding during the creation of the second </a:t>
            </a:r>
            <a:r>
              <a:rPr lang="en-US" dirty="0" err="1" smtClean="0"/>
              <a:t>Eternauta</a:t>
            </a:r>
            <a:r>
              <a:rPr lang="en-US" dirty="0" smtClean="0"/>
              <a:t>.   Eventually </a:t>
            </a:r>
            <a:r>
              <a:rPr lang="en-US" dirty="0" err="1" smtClean="0"/>
              <a:t>Osterheld</a:t>
            </a:r>
            <a:r>
              <a:rPr lang="en-US" dirty="0" smtClean="0"/>
              <a:t> was disappeared by the regime in 1977,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Barbara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Created by Juan </a:t>
            </a:r>
            <a:r>
              <a:rPr lang="en-US" dirty="0" err="1" smtClean="0"/>
              <a:t>Zanotto</a:t>
            </a:r>
            <a:r>
              <a:rPr lang="en-US" dirty="0" smtClean="0"/>
              <a:t> (drawings) and Ricardo </a:t>
            </a:r>
            <a:r>
              <a:rPr lang="en-US" dirty="0" err="1" smtClean="0"/>
              <a:t>Barriero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 err="1" smtClean="0"/>
              <a:t>Skorpio</a:t>
            </a:r>
            <a:r>
              <a:rPr lang="en-US" dirty="0" smtClean="0"/>
              <a:t> Magazine in 1979.</a:t>
            </a:r>
          </a:p>
          <a:p>
            <a:endParaRPr lang="en-US" dirty="0"/>
          </a:p>
          <a:p>
            <a:r>
              <a:rPr lang="en-US" dirty="0" smtClean="0"/>
              <a:t>Like </a:t>
            </a:r>
            <a:r>
              <a:rPr lang="en-US" dirty="0" err="1" smtClean="0"/>
              <a:t>Eternauta</a:t>
            </a:r>
            <a:r>
              <a:rPr lang="en-US" dirty="0" smtClean="0"/>
              <a:t>, the plot features a </a:t>
            </a:r>
            <a:r>
              <a:rPr lang="en-US" dirty="0" err="1" smtClean="0"/>
              <a:t>postapocalyptic</a:t>
            </a:r>
            <a:r>
              <a:rPr lang="en-US" dirty="0" smtClean="0"/>
              <a:t> Buenos Aires, destroyed by war and ruled by a regime.</a:t>
            </a:r>
          </a:p>
          <a:p>
            <a:endParaRPr lang="en-US" dirty="0"/>
          </a:p>
          <a:p>
            <a:r>
              <a:rPr lang="en-US" dirty="0" smtClean="0"/>
              <a:t>The title character is a (very chesty) insurgent who leads an armed rebellion against a regime imposed by Alien invaders.  </a:t>
            </a:r>
          </a:p>
          <a:p>
            <a:endParaRPr lang="en-US" dirty="0"/>
          </a:p>
          <a:p>
            <a:r>
              <a:rPr lang="en-US" dirty="0" smtClean="0"/>
              <a:t>The comic features veiled references to outlawed political ideas and figures.  The astronaut who helps the rebellion is named “Ernesto Medina” (Reference to </a:t>
            </a:r>
            <a:r>
              <a:rPr lang="en-US" dirty="0" err="1" smtClean="0"/>
              <a:t>Che</a:t>
            </a:r>
            <a:r>
              <a:rPr lang="en-US" dirty="0" smtClean="0"/>
              <a:t> Guevara)  upon whose death the insurgents chant “Victoria!”.  There are also intertextual references to </a:t>
            </a:r>
            <a:r>
              <a:rPr lang="en-US" dirty="0" err="1" smtClean="0"/>
              <a:t>Osterheld</a:t>
            </a:r>
            <a:r>
              <a:rPr lang="en-US" dirty="0" smtClean="0"/>
              <a:t> and El </a:t>
            </a:r>
            <a:r>
              <a:rPr lang="en-US" dirty="0" err="1" smtClean="0"/>
              <a:t>Eternauta</a:t>
            </a: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5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 </a:t>
            </a:r>
            <a:r>
              <a:rPr lang="en-US" dirty="0" err="1" smtClean="0"/>
              <a:t>Urraca</a:t>
            </a:r>
            <a:r>
              <a:rPr lang="en-US" dirty="0" smtClean="0"/>
              <a:t>/El </a:t>
            </a:r>
            <a:r>
              <a:rPr lang="en-US" dirty="0" err="1" smtClean="0"/>
              <a:t>Pendulo</a:t>
            </a:r>
            <a:r>
              <a:rPr lang="en-US" dirty="0" smtClean="0"/>
              <a:t>/</a:t>
            </a:r>
            <a:r>
              <a:rPr lang="en-US" dirty="0" err="1" smtClean="0"/>
              <a:t>Superhumor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Editorial </a:t>
            </a:r>
            <a:r>
              <a:rPr lang="en-US" dirty="0" err="1" smtClean="0"/>
              <a:t>Urraca</a:t>
            </a:r>
            <a:r>
              <a:rPr lang="en-US" dirty="0" smtClean="0"/>
              <a:t> was founded in 1978 by humorist Andres </a:t>
            </a:r>
            <a:r>
              <a:rPr lang="en-US" dirty="0" err="1" smtClean="0"/>
              <a:t>Casicoli</a:t>
            </a:r>
            <a:r>
              <a:rPr lang="en-US" dirty="0" smtClean="0"/>
              <a:t> as a publishing house for the comic genre.  Invited other well known comic artists to contribute. </a:t>
            </a:r>
            <a:r>
              <a:rPr lang="en-US" dirty="0" err="1" smtClean="0"/>
              <a:t>Urraca</a:t>
            </a:r>
            <a:r>
              <a:rPr lang="en-US" dirty="0" smtClean="0"/>
              <a:t> would sponsor comics with more vigorous political content including </a:t>
            </a:r>
            <a:r>
              <a:rPr lang="en-US" i="1" dirty="0" smtClean="0"/>
              <a:t>Humor </a:t>
            </a:r>
            <a:r>
              <a:rPr lang="en-US" i="1" dirty="0" err="1" smtClean="0"/>
              <a:t>Registrado</a:t>
            </a:r>
            <a:r>
              <a:rPr lang="en-US" i="1" dirty="0" smtClean="0"/>
              <a:t>, El </a:t>
            </a:r>
            <a:r>
              <a:rPr lang="en-US" i="1" dirty="0" err="1" smtClean="0"/>
              <a:t>Pendulo</a:t>
            </a:r>
            <a:r>
              <a:rPr lang="en-US" i="1" dirty="0" smtClean="0"/>
              <a:t> and </a:t>
            </a:r>
            <a:r>
              <a:rPr lang="en-US" i="1" dirty="0" err="1" smtClean="0"/>
              <a:t>Superhumor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Humor </a:t>
            </a:r>
            <a:r>
              <a:rPr lang="en-US" i="1" dirty="0" err="1" smtClean="0"/>
              <a:t>Registrado</a:t>
            </a:r>
            <a:r>
              <a:rPr lang="en-US" i="1" dirty="0" smtClean="0"/>
              <a:t>  </a:t>
            </a:r>
            <a:r>
              <a:rPr lang="en-US" dirty="0" smtClean="0"/>
              <a:t>in1980 would become bolder in its political content.  The magazine featured political satire, comics, articles and journalism and often featured cover art mocking members of the junta.  </a:t>
            </a:r>
          </a:p>
        </p:txBody>
      </p:sp>
    </p:spTree>
    <p:extLst>
      <p:ext uri="{BB962C8B-B14F-4D97-AF65-F5344CB8AC3E}">
        <p14:creationId xmlns:p14="http://schemas.microsoft.com/office/powerpoint/2010/main" val="14109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financial success of Humor </a:t>
            </a:r>
            <a:r>
              <a:rPr lang="en-US" dirty="0" err="1" smtClean="0"/>
              <a:t>Registrado</a:t>
            </a:r>
            <a:r>
              <a:rPr lang="en-US" dirty="0" smtClean="0"/>
              <a:t> would lead to the creation of </a:t>
            </a:r>
            <a:r>
              <a:rPr lang="en-US" i="1" dirty="0" smtClean="0"/>
              <a:t>El </a:t>
            </a:r>
            <a:r>
              <a:rPr lang="en-US" i="1" dirty="0" err="1" smtClean="0"/>
              <a:t>Pendulo</a:t>
            </a:r>
            <a:r>
              <a:rPr lang="en-US" i="1" dirty="0" smtClean="0"/>
              <a:t>, </a:t>
            </a:r>
            <a:r>
              <a:rPr lang="en-US" dirty="0" smtClean="0"/>
              <a:t>(primarily </a:t>
            </a:r>
            <a:r>
              <a:rPr lang="en-US" dirty="0" err="1" smtClean="0"/>
              <a:t>sci</a:t>
            </a:r>
            <a:r>
              <a:rPr lang="en-US" dirty="0" smtClean="0"/>
              <a:t> fi content) and </a:t>
            </a:r>
            <a:r>
              <a:rPr lang="en-US" i="1" dirty="0" err="1" smtClean="0"/>
              <a:t>Superhumor</a:t>
            </a:r>
            <a:r>
              <a:rPr lang="en-US" i="1" dirty="0" smtClean="0"/>
              <a:t> </a:t>
            </a:r>
            <a:r>
              <a:rPr lang="en-US" dirty="0" smtClean="0"/>
              <a:t>(humor and satire)</a:t>
            </a:r>
          </a:p>
          <a:p>
            <a:endParaRPr lang="en-US" dirty="0"/>
          </a:p>
          <a:p>
            <a:r>
              <a:rPr lang="en-US" dirty="0" smtClean="0"/>
              <a:t>Humor comics featured in the first issues of </a:t>
            </a:r>
            <a:r>
              <a:rPr lang="en-US" i="1" dirty="0" smtClean="0"/>
              <a:t>El </a:t>
            </a:r>
            <a:r>
              <a:rPr lang="en-US" i="1" dirty="0" err="1" smtClean="0"/>
              <a:t>Pendulo</a:t>
            </a:r>
            <a:r>
              <a:rPr lang="en-US" i="1" dirty="0" smtClean="0"/>
              <a:t> </a:t>
            </a:r>
            <a:r>
              <a:rPr lang="en-US" dirty="0" smtClean="0"/>
              <a:t>feature more direct references to the dictatorship such as </a:t>
            </a:r>
            <a:r>
              <a:rPr lang="en-US" i="1" dirty="0" smtClean="0"/>
              <a:t>Los </a:t>
            </a:r>
            <a:r>
              <a:rPr lang="en-US" i="1" dirty="0" err="1" smtClean="0"/>
              <a:t>Viajes</a:t>
            </a:r>
            <a:r>
              <a:rPr lang="en-US" i="1" dirty="0" smtClean="0"/>
              <a:t> del Marco Mono </a:t>
            </a:r>
            <a:r>
              <a:rPr lang="en-US" dirty="0" smtClean="0"/>
              <a:t>about a monkey who travels to “ciudad </a:t>
            </a:r>
            <a:r>
              <a:rPr lang="en-US" dirty="0" err="1" smtClean="0"/>
              <a:t>feliz</a:t>
            </a:r>
            <a:r>
              <a:rPr lang="en-US" dirty="0" smtClean="0"/>
              <a:t>” in which society is paralyzed under the rule of a “tyrant” and </a:t>
            </a:r>
            <a:r>
              <a:rPr lang="en-US" i="1" dirty="0" smtClean="0"/>
              <a:t>General Gori de </a:t>
            </a:r>
            <a:r>
              <a:rPr lang="en-US" i="1" dirty="0" err="1" smtClean="0"/>
              <a:t>Bosquivia</a:t>
            </a:r>
            <a:r>
              <a:rPr lang="en-US" i="1" dirty="0" smtClean="0"/>
              <a:t> </a:t>
            </a:r>
            <a:r>
              <a:rPr lang="en-US" dirty="0" smtClean="0"/>
              <a:t>which would feature depictions of torture.</a:t>
            </a:r>
          </a:p>
          <a:p>
            <a:endParaRPr lang="en-US" dirty="0"/>
          </a:p>
          <a:p>
            <a:r>
              <a:rPr lang="en-US" i="1" dirty="0" err="1" smtClean="0"/>
              <a:t>Superhumor</a:t>
            </a:r>
            <a:r>
              <a:rPr lang="en-US" i="1" dirty="0" smtClean="0"/>
              <a:t> </a:t>
            </a:r>
            <a:r>
              <a:rPr lang="en-US" dirty="0" smtClean="0"/>
              <a:t>would eventually come to focus entirely on the humor comic genre.  After the restoration of democracy the magazine </a:t>
            </a:r>
            <a:r>
              <a:rPr lang="en-US" i="1" dirty="0" smtClean="0"/>
              <a:t>Fierro </a:t>
            </a:r>
            <a:r>
              <a:rPr lang="en-US" dirty="0" smtClean="0"/>
              <a:t>would take its place.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001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Questions for discussion:</a:t>
            </a:r>
          </a:p>
          <a:p>
            <a:endParaRPr lang="en-US" dirty="0"/>
          </a:p>
          <a:p>
            <a:r>
              <a:rPr lang="en-US" dirty="0" smtClean="0"/>
              <a:t>Describe your relationship with comics? Are you a fan/reader of them? Which comics do you read? Do you prefer the adventure genre or the humor genre and why?  </a:t>
            </a:r>
          </a:p>
          <a:p>
            <a:endParaRPr lang="en-US" dirty="0"/>
          </a:p>
          <a:p>
            <a:r>
              <a:rPr lang="en-US" dirty="0" smtClean="0"/>
              <a:t>What is your view of comics as art?  </a:t>
            </a:r>
          </a:p>
          <a:p>
            <a:endParaRPr lang="en-US" dirty="0"/>
          </a:p>
          <a:p>
            <a:r>
              <a:rPr lang="en-US" dirty="0" smtClean="0"/>
              <a:t>How would you characterize the relationship between Science Fiction and Society?  In what ways is sci-fi more able to reflect on social problems/crises?</a:t>
            </a:r>
          </a:p>
          <a:p>
            <a:endParaRPr lang="en-US" dirty="0"/>
          </a:p>
          <a:p>
            <a:r>
              <a:rPr lang="en-US" dirty="0" smtClean="0"/>
              <a:t>To what do you attribute the long-term success of the comic genre in Argentina?</a:t>
            </a:r>
          </a:p>
          <a:p>
            <a:endParaRPr lang="en-US" dirty="0"/>
          </a:p>
          <a:p>
            <a:r>
              <a:rPr lang="en-US" dirty="0" smtClean="0"/>
              <a:t>How do you think social unrest in Argentina (both during the Dirty War and prior to it) influence the comic genre?</a:t>
            </a:r>
          </a:p>
          <a:p>
            <a:endParaRPr lang="en-US" dirty="0"/>
          </a:p>
          <a:p>
            <a:r>
              <a:rPr lang="en-US" dirty="0" smtClean="0"/>
              <a:t>Why do you think the </a:t>
            </a:r>
            <a:r>
              <a:rPr lang="en-US" dirty="0" err="1" smtClean="0"/>
              <a:t>Urraca</a:t>
            </a:r>
            <a:r>
              <a:rPr lang="en-US" dirty="0" smtClean="0"/>
              <a:t> magazines were able to publish images and strips mocking the regime in the early 1980’s?  There was censure of some editions, but the magazines continued </a:t>
            </a:r>
            <a:r>
              <a:rPr lang="en-US" smtClean="0"/>
              <a:t>to publish.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Historietas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Argentina has one of the most important comic traditions internationally.  The figures and writers are as iconic as compare with those produced in New York and Paris in the 1930’s.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According to Oscar </a:t>
            </a:r>
            <a:r>
              <a:rPr lang="en-US" dirty="0" err="1" smtClean="0"/>
              <a:t>Masotta</a:t>
            </a:r>
            <a:r>
              <a:rPr lang="en-US" dirty="0" smtClean="0"/>
              <a:t>, comics began in Argentina during the early national period(19</a:t>
            </a:r>
            <a:r>
              <a:rPr lang="en-US" baseline="30000" dirty="0" smtClean="0"/>
              <a:t>th</a:t>
            </a:r>
            <a:r>
              <a:rPr lang="en-US" dirty="0" smtClean="0"/>
              <a:t> C.) as single-panel political satire drawings on “</a:t>
            </a:r>
            <a:r>
              <a:rPr lang="en-US" dirty="0" err="1" smtClean="0"/>
              <a:t>hojas</a:t>
            </a:r>
            <a:r>
              <a:rPr lang="en-US" dirty="0" smtClean="0"/>
              <a:t> </a:t>
            </a:r>
            <a:r>
              <a:rPr lang="en-US" dirty="0" err="1" smtClean="0"/>
              <a:t>volantes</a:t>
            </a:r>
            <a:r>
              <a:rPr lang="en-US" dirty="0" smtClean="0"/>
              <a:t>”, eventually moving to magazines and then newspapers which “facilitated a more stable contact between artists and public” (</a:t>
            </a:r>
            <a:r>
              <a:rPr lang="en-US" i="1" dirty="0" smtClean="0"/>
              <a:t>La </a:t>
            </a:r>
            <a:r>
              <a:rPr lang="en-US" i="1" dirty="0" err="1" smtClean="0"/>
              <a:t>historieta</a:t>
            </a:r>
            <a:r>
              <a:rPr lang="en-US" i="1" dirty="0" smtClean="0"/>
              <a:t> </a:t>
            </a:r>
            <a:r>
              <a:rPr lang="en-US" i="1" dirty="0" err="1" smtClean="0"/>
              <a:t>en</a:t>
            </a:r>
            <a:r>
              <a:rPr lang="en-US" i="1" dirty="0" smtClean="0"/>
              <a:t> el </a:t>
            </a:r>
            <a:r>
              <a:rPr lang="en-US" i="1" dirty="0" err="1" smtClean="0"/>
              <a:t>mundo</a:t>
            </a:r>
            <a:r>
              <a:rPr lang="en-US" i="1" dirty="0" smtClean="0"/>
              <a:t> </a:t>
            </a:r>
            <a:r>
              <a:rPr lang="en-US" i="1" dirty="0" err="1" smtClean="0"/>
              <a:t>moderno</a:t>
            </a:r>
            <a:r>
              <a:rPr lang="en-US" i="1" dirty="0" smtClean="0"/>
              <a:t> </a:t>
            </a:r>
            <a:r>
              <a:rPr lang="en-US" dirty="0" smtClean="0"/>
              <a:t>141)</a:t>
            </a:r>
            <a:r>
              <a:rPr lang="en-US" i="1" dirty="0" smtClean="0"/>
              <a:t>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The first Argentine comic books  (</a:t>
            </a:r>
            <a:r>
              <a:rPr lang="en-US" i="1" dirty="0" smtClean="0"/>
              <a:t>Tit </a:t>
            </a:r>
            <a:r>
              <a:rPr lang="en-US" i="1" dirty="0" err="1" smtClean="0"/>
              <a:t>Bis</a:t>
            </a:r>
            <a:r>
              <a:rPr lang="en-US" i="1" dirty="0" smtClean="0"/>
              <a:t> </a:t>
            </a:r>
            <a:r>
              <a:rPr lang="en-US" dirty="0" smtClean="0"/>
              <a:t>and PBT) appeared in 1904-1905.  Newspaper strips appeared later with </a:t>
            </a:r>
            <a:r>
              <a:rPr lang="es-ES" i="1" dirty="0" smtClean="0"/>
              <a:t>Viruta y Chicharrón </a:t>
            </a:r>
            <a:r>
              <a:rPr lang="es-ES" dirty="0" smtClean="0"/>
              <a:t>(1912,) </a:t>
            </a:r>
            <a:r>
              <a:rPr lang="es-ES" dirty="0" err="1" smtClean="0"/>
              <a:t>by</a:t>
            </a:r>
            <a:r>
              <a:rPr lang="es-ES" dirty="0" smtClean="0"/>
              <a:t> Manuel Redondo. </a:t>
            </a:r>
            <a:r>
              <a:rPr lang="es-ES" i="1" dirty="0" smtClean="0"/>
              <a:t>El negro Raúl </a:t>
            </a:r>
            <a:r>
              <a:rPr lang="es-ES" dirty="0" smtClean="0"/>
              <a:t>(1916), </a:t>
            </a:r>
            <a:r>
              <a:rPr lang="es-ES" i="1" dirty="0" smtClean="0"/>
              <a:t>Las diabluras de Tijereta</a:t>
            </a:r>
            <a:r>
              <a:rPr lang="es-ES" dirty="0" smtClean="0"/>
              <a:t> </a:t>
            </a:r>
            <a:r>
              <a:rPr lang="es-ES" dirty="0"/>
              <a:t>(1918</a:t>
            </a:r>
            <a:r>
              <a:rPr lang="es-ES" dirty="0" smtClean="0"/>
              <a:t>) and </a:t>
            </a:r>
            <a:r>
              <a:rPr lang="es-ES" i="1" dirty="0" smtClean="0"/>
              <a:t>Las aventuras de don Pancho Talero</a:t>
            </a:r>
            <a:r>
              <a:rPr lang="es-ES" dirty="0" smtClean="0"/>
              <a:t> (1922) de Arturo Lantén (</a:t>
            </a:r>
            <a:r>
              <a:rPr lang="es-ES" dirty="0" err="1" smtClean="0"/>
              <a:t>Lanteri</a:t>
            </a:r>
            <a:r>
              <a:rPr lang="es-ES" dirty="0" smtClean="0"/>
              <a:t>).  </a:t>
            </a:r>
            <a:r>
              <a:rPr lang="es-ES" dirty="0" err="1" smtClean="0"/>
              <a:t>Lanteri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comic </a:t>
            </a:r>
            <a:r>
              <a:rPr lang="es-ES" dirty="0" err="1" smtClean="0"/>
              <a:t>artist</a:t>
            </a:r>
            <a:r>
              <a:rPr lang="es-ES" dirty="0" smtClean="0"/>
              <a:t> to </a:t>
            </a:r>
            <a:r>
              <a:rPr lang="es-ES" dirty="0" err="1" smtClean="0"/>
              <a:t>achieve</a:t>
            </a:r>
            <a:r>
              <a:rPr lang="es-ES" dirty="0" smtClean="0"/>
              <a:t> 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recognition</a:t>
            </a:r>
            <a:r>
              <a:rPr lang="es-ES" dirty="0" smtClean="0"/>
              <a:t>.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2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Masotta</a:t>
            </a:r>
            <a:r>
              <a:rPr lang="en-US" dirty="0" smtClean="0"/>
              <a:t> argues that comics developed in three distinct genres:</a:t>
            </a:r>
          </a:p>
          <a:p>
            <a:endParaRPr lang="en-US" dirty="0"/>
          </a:p>
          <a:p>
            <a:r>
              <a:rPr lang="en-US" dirty="0" err="1" smtClean="0"/>
              <a:t>Historietas</a:t>
            </a:r>
            <a:r>
              <a:rPr lang="en-US" dirty="0" smtClean="0"/>
              <a:t> de </a:t>
            </a:r>
            <a:r>
              <a:rPr lang="en-US" dirty="0" err="1" smtClean="0"/>
              <a:t>aventuras</a:t>
            </a:r>
            <a:r>
              <a:rPr lang="en-US" dirty="0" smtClean="0"/>
              <a:t>: “Adventure comics”, generally </a:t>
            </a:r>
            <a:r>
              <a:rPr lang="en-US" dirty="0" err="1" smtClean="0"/>
              <a:t>sci</a:t>
            </a:r>
            <a:r>
              <a:rPr lang="en-US" dirty="0" smtClean="0"/>
              <a:t> fi or police serials  which had the most in common North American comic books of the 1930s (i.e. Superman) though without the “imperialist ideology” of those.  (ex.  </a:t>
            </a:r>
            <a:r>
              <a:rPr lang="en-US" i="1" dirty="0" smtClean="0"/>
              <a:t>El </a:t>
            </a:r>
            <a:r>
              <a:rPr lang="en-US" i="1" dirty="0" err="1"/>
              <a:t>E</a:t>
            </a:r>
            <a:r>
              <a:rPr lang="en-US" i="1" dirty="0" err="1" smtClean="0"/>
              <a:t>ternauta</a:t>
            </a:r>
            <a:r>
              <a:rPr lang="en-US" i="1" dirty="0" smtClean="0"/>
              <a:t> </a:t>
            </a:r>
            <a:r>
              <a:rPr lang="en-US" dirty="0" smtClean="0"/>
              <a:t>by Hector </a:t>
            </a:r>
            <a:r>
              <a:rPr lang="en-US" dirty="0" err="1" smtClean="0"/>
              <a:t>Osterheld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Historietas</a:t>
            </a:r>
            <a:r>
              <a:rPr lang="en-US" dirty="0" smtClean="0"/>
              <a:t> </a:t>
            </a:r>
            <a:r>
              <a:rPr lang="en-US" dirty="0" err="1" smtClean="0"/>
              <a:t>humoristicas</a:t>
            </a:r>
            <a:r>
              <a:rPr lang="en-US" dirty="0" smtClean="0"/>
              <a:t>:  “Humor comics” which focused on “metaphysical humor” “sociological commentary” and “liberal/humanist ideology” (Ex. </a:t>
            </a:r>
            <a:r>
              <a:rPr lang="en-US" i="1" dirty="0" err="1" smtClean="0"/>
              <a:t>Mafalda</a:t>
            </a:r>
            <a:r>
              <a:rPr lang="en-US" i="1" dirty="0" smtClean="0"/>
              <a:t> </a:t>
            </a:r>
            <a:r>
              <a:rPr lang="en-US" dirty="0" smtClean="0"/>
              <a:t>by </a:t>
            </a:r>
            <a:r>
              <a:rPr lang="en-US" dirty="0" err="1" smtClean="0"/>
              <a:t>Quino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Historietas</a:t>
            </a:r>
            <a:r>
              <a:rPr lang="en-US" dirty="0" smtClean="0"/>
              <a:t> </a:t>
            </a:r>
            <a:r>
              <a:rPr lang="en-US" dirty="0" err="1" smtClean="0"/>
              <a:t>focloricas</a:t>
            </a:r>
            <a:r>
              <a:rPr lang="en-US" dirty="0" smtClean="0"/>
              <a:t>:  “folk comics” focused on history </a:t>
            </a:r>
            <a:r>
              <a:rPr lang="en-US" i="1" dirty="0" smtClean="0"/>
              <a:t>(</a:t>
            </a:r>
            <a:r>
              <a:rPr lang="en-US" i="1" dirty="0" err="1" smtClean="0"/>
              <a:t>Fuerte</a:t>
            </a:r>
            <a:r>
              <a:rPr lang="en-US" i="1" dirty="0" smtClean="0"/>
              <a:t> </a:t>
            </a:r>
            <a:r>
              <a:rPr lang="en-US" i="1" dirty="0" err="1" smtClean="0"/>
              <a:t>Argentino</a:t>
            </a:r>
            <a:r>
              <a:rPr lang="en-US" i="1" dirty="0" smtClean="0"/>
              <a:t> by </a:t>
            </a:r>
            <a:r>
              <a:rPr lang="en-US" dirty="0" err="1" smtClean="0"/>
              <a:t>Valter</a:t>
            </a:r>
            <a:r>
              <a:rPr lang="en-US" dirty="0" smtClean="0"/>
              <a:t> </a:t>
            </a:r>
            <a:r>
              <a:rPr lang="en-US" dirty="0" err="1" smtClean="0"/>
              <a:t>Ciocco</a:t>
            </a:r>
            <a:r>
              <a:rPr lang="en-US" dirty="0" smtClean="0"/>
              <a:t>)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5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Golden 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1950’s is considered the “golden age” of Argentine comics.</a:t>
            </a:r>
          </a:p>
          <a:p>
            <a:endParaRPr lang="en-US" dirty="0"/>
          </a:p>
          <a:p>
            <a:r>
              <a:rPr lang="en-US" dirty="0" smtClean="0"/>
              <a:t>The country experienced a publishing boom in 1953, in which “Argentine books and publications were export goods” (Torres 5) and the country produced 51 million copies with an average print run of 11,000.</a:t>
            </a:r>
          </a:p>
          <a:p>
            <a:endParaRPr lang="en-US" dirty="0"/>
          </a:p>
          <a:p>
            <a:r>
              <a:rPr lang="en-US" dirty="0" smtClean="0"/>
              <a:t>At the same time an influx of European immigrants following the war in Europe brought in a variety of new popular cultural expressions.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During this period, the comic genre fully established itself both through the medium of newspapers and through the creation of genre specific magazines.</a:t>
            </a:r>
          </a:p>
          <a:p>
            <a:endParaRPr lang="en-US" dirty="0"/>
          </a:p>
          <a:p>
            <a:r>
              <a:rPr lang="en-US" dirty="0" smtClean="0"/>
              <a:t>In the 1950’s satire and comic magazines emerged, including </a:t>
            </a:r>
            <a:r>
              <a:rPr lang="en-US" i="1" dirty="0" smtClean="0"/>
              <a:t>Tia </a:t>
            </a:r>
            <a:r>
              <a:rPr lang="en-US" i="1" dirty="0" err="1" smtClean="0"/>
              <a:t>Vicenta</a:t>
            </a:r>
            <a:r>
              <a:rPr lang="en-US" i="1" dirty="0" smtClean="0"/>
              <a:t> </a:t>
            </a:r>
            <a:r>
              <a:rPr lang="en-US" dirty="0" smtClean="0"/>
              <a:t>by Juan Carlos </a:t>
            </a:r>
            <a:r>
              <a:rPr lang="en-US" dirty="0" err="1" smtClean="0"/>
              <a:t>Colombres</a:t>
            </a:r>
            <a:r>
              <a:rPr lang="en-US" dirty="0" smtClean="0"/>
              <a:t> (</a:t>
            </a:r>
            <a:r>
              <a:rPr lang="en-US" dirty="0" err="1" smtClean="0"/>
              <a:t>Landru</a:t>
            </a:r>
            <a:r>
              <a:rPr lang="en-US" dirty="0" smtClean="0"/>
              <a:t>) </a:t>
            </a:r>
            <a:r>
              <a:rPr lang="en-US" i="1" dirty="0" smtClean="0"/>
              <a:t>Hora Cero and </a:t>
            </a:r>
            <a:r>
              <a:rPr lang="en-US" dirty="0" err="1" smtClean="0"/>
              <a:t>Frontera</a:t>
            </a:r>
            <a:r>
              <a:rPr lang="en-US" dirty="0" smtClean="0"/>
              <a:t> by Hector German </a:t>
            </a:r>
            <a:r>
              <a:rPr lang="en-US" dirty="0" err="1" smtClean="0"/>
              <a:t>Osterheld</a:t>
            </a:r>
            <a:r>
              <a:rPr lang="en-US" dirty="0" smtClean="0"/>
              <a:t> and </a:t>
            </a:r>
            <a:r>
              <a:rPr lang="en-US" dirty="0" err="1" smtClean="0"/>
              <a:t>Misterix</a:t>
            </a:r>
            <a:r>
              <a:rPr lang="en-US" dirty="0" smtClean="0"/>
              <a:t> published by Editorial Abril.  </a:t>
            </a:r>
          </a:p>
          <a:p>
            <a:endParaRPr lang="en-US" dirty="0"/>
          </a:p>
          <a:p>
            <a:r>
              <a:rPr lang="en-US" dirty="0" smtClean="0"/>
              <a:t>These comics frequently combined humor/</a:t>
            </a:r>
            <a:r>
              <a:rPr lang="en-US" dirty="0" err="1" smtClean="0"/>
              <a:t>sci</a:t>
            </a:r>
            <a:r>
              <a:rPr lang="en-US" dirty="0" smtClean="0"/>
              <a:t> fi with social commentary, occasionally arousing the ire of political figures who were targeted by the comic artists.    (</a:t>
            </a:r>
            <a:r>
              <a:rPr lang="en-US" i="1" dirty="0" smtClean="0"/>
              <a:t>Tia </a:t>
            </a:r>
            <a:r>
              <a:rPr lang="en-US" i="1" dirty="0" err="1" smtClean="0"/>
              <a:t>Vicenta</a:t>
            </a:r>
            <a:r>
              <a:rPr lang="en-US" i="1" dirty="0" smtClean="0"/>
              <a:t> </a:t>
            </a:r>
            <a:r>
              <a:rPr lang="en-US" dirty="0" smtClean="0"/>
              <a:t>was shut down by the government in 1966)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388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A group of Italian artists called the “Venice Group” also formed in Argentina at this time.  The group consisted of </a:t>
            </a:r>
            <a:r>
              <a:rPr lang="it-IT" dirty="0"/>
              <a:t> Mario Faustinelli, Hugo Pratt, Ivo Pavone, and Dino </a:t>
            </a:r>
            <a:r>
              <a:rPr lang="it-IT" dirty="0" smtClean="0"/>
              <a:t>Battaglia.  They would go on to support and influence key comic artists of the period such as Solano Lopez and Alberto Breccia.</a:t>
            </a:r>
          </a:p>
          <a:p>
            <a:endParaRPr lang="it-IT" dirty="0"/>
          </a:p>
          <a:p>
            <a:r>
              <a:rPr lang="it-IT" dirty="0" smtClean="0"/>
              <a:t>This period also saw the introduction of iconic figures of the humor genre:  Caloi (Carlos Loiseau) and Quino (Joaquin Salvador Lavado)</a:t>
            </a:r>
          </a:p>
          <a:p>
            <a:endParaRPr lang="it-IT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1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Comics During the Dirty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genre experienced a slump in the late sixties and picked up again in the 1970’s.</a:t>
            </a:r>
          </a:p>
          <a:p>
            <a:endParaRPr lang="en-US" dirty="0"/>
          </a:p>
          <a:p>
            <a:r>
              <a:rPr lang="en-US" dirty="0" smtClean="0"/>
              <a:t>Torres suggests that comics didn’t receive that much censorial scrutiny during the 1976-1983 regime.  </a:t>
            </a:r>
          </a:p>
          <a:p>
            <a:endParaRPr lang="en-US" dirty="0"/>
          </a:p>
          <a:p>
            <a:r>
              <a:rPr lang="en-US" dirty="0" smtClean="0"/>
              <a:t>Citing the “</a:t>
            </a:r>
            <a:r>
              <a:rPr lang="en-US" dirty="0" err="1" smtClean="0"/>
              <a:t>Banade</a:t>
            </a:r>
            <a:r>
              <a:rPr lang="en-US" dirty="0" smtClean="0"/>
              <a:t>” (Development Bank) archives which contain records of the regime’s communiques on culture, Torres finds only one memo referring to comic book writers in the entire eight year period.</a:t>
            </a:r>
          </a:p>
          <a:p>
            <a:endParaRPr lang="en-US" dirty="0"/>
          </a:p>
          <a:p>
            <a:r>
              <a:rPr lang="en-US" dirty="0" smtClean="0"/>
              <a:t>Torres argues that this was due to the “marginal” position of comics as well as their dissociation with the realms of education. </a:t>
            </a:r>
          </a:p>
          <a:p>
            <a:endParaRPr lang="en-US" dirty="0"/>
          </a:p>
          <a:p>
            <a:r>
              <a:rPr lang="en-US" dirty="0" smtClean="0"/>
              <a:t>Cases where comic artists were scrutinized or disappeared (</a:t>
            </a:r>
            <a:r>
              <a:rPr lang="en-US" dirty="0" err="1" smtClean="0"/>
              <a:t>Osterheld</a:t>
            </a:r>
            <a:r>
              <a:rPr lang="en-US" dirty="0" smtClean="0"/>
              <a:t>) had more to do with political involvements, almost nothing related to content of works.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Humor Genre:</a:t>
            </a:r>
            <a:br>
              <a:rPr lang="en-US" dirty="0" smtClean="0"/>
            </a:br>
            <a:r>
              <a:rPr lang="en-US" dirty="0" err="1" smtClean="0"/>
              <a:t>Mafalda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Originally intended as a graphic ad to run in the newspaper </a:t>
            </a:r>
            <a:r>
              <a:rPr lang="en-US" dirty="0" err="1" smtClean="0"/>
              <a:t>Clarin</a:t>
            </a:r>
            <a:r>
              <a:rPr lang="en-US" dirty="0" smtClean="0"/>
              <a:t> in 1962.  </a:t>
            </a:r>
          </a:p>
          <a:p>
            <a:endParaRPr lang="en-US" dirty="0"/>
          </a:p>
          <a:p>
            <a:r>
              <a:rPr lang="en-US" dirty="0" smtClean="0"/>
              <a:t>Picked up by the magazine </a:t>
            </a:r>
            <a:r>
              <a:rPr lang="en-US" i="1" dirty="0" err="1" smtClean="0"/>
              <a:t>Primera</a:t>
            </a:r>
            <a:r>
              <a:rPr lang="en-US" i="1" dirty="0" smtClean="0"/>
              <a:t> Plana </a:t>
            </a:r>
            <a:r>
              <a:rPr lang="en-US" dirty="0" smtClean="0"/>
              <a:t>in 1963 the comic would continue to run until 1974.</a:t>
            </a:r>
          </a:p>
          <a:p>
            <a:endParaRPr lang="en-US" dirty="0"/>
          </a:p>
          <a:p>
            <a:r>
              <a:rPr lang="en-US" dirty="0" smtClean="0"/>
              <a:t>Strongly influenced by the “Child-centric” worldview of Charles Schultz’s </a:t>
            </a:r>
            <a:r>
              <a:rPr lang="en-US" i="1" dirty="0" smtClean="0"/>
              <a:t>Peanuts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Comic features a precocious, highly intelligent six year old (</a:t>
            </a:r>
            <a:r>
              <a:rPr lang="en-US" dirty="0" err="1" smtClean="0"/>
              <a:t>Mafalda</a:t>
            </a:r>
            <a:r>
              <a:rPr lang="en-US" dirty="0" smtClean="0"/>
              <a:t>)of liberal sensibilities, parents, and classmates.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Each of the characters represents a certain dimension of Argentine society.  </a:t>
            </a:r>
          </a:p>
          <a:p>
            <a:endParaRPr lang="en-US" dirty="0"/>
          </a:p>
          <a:p>
            <a:r>
              <a:rPr lang="en-US" dirty="0" err="1" smtClean="0"/>
              <a:t>Mafalda’s</a:t>
            </a:r>
            <a:r>
              <a:rPr lang="en-US" dirty="0" smtClean="0"/>
              <a:t> parents are a typical bourgeois/middle class family.  Mother is a housewife, Father is a horticulturalist.  </a:t>
            </a:r>
          </a:p>
          <a:p>
            <a:endParaRPr lang="en-US" dirty="0"/>
          </a:p>
          <a:p>
            <a:r>
              <a:rPr lang="en-US" dirty="0" smtClean="0"/>
              <a:t>Friends include Felipe—a dreamer who dislikes school and is scared of girls, </a:t>
            </a:r>
            <a:r>
              <a:rPr lang="en-US" dirty="0" err="1" smtClean="0"/>
              <a:t>Manolito</a:t>
            </a:r>
            <a:r>
              <a:rPr lang="en-US" dirty="0" smtClean="0"/>
              <a:t>– a </a:t>
            </a:r>
            <a:r>
              <a:rPr lang="en-US" i="1" dirty="0" err="1" smtClean="0"/>
              <a:t>gallego</a:t>
            </a:r>
            <a:r>
              <a:rPr lang="en-US" dirty="0" smtClean="0"/>
              <a:t>, son of Spanish Immigrants who own a store, loves capitalism,  </a:t>
            </a:r>
            <a:r>
              <a:rPr lang="en-US" dirty="0" err="1" smtClean="0"/>
              <a:t>Susanita</a:t>
            </a:r>
            <a:r>
              <a:rPr lang="en-US" dirty="0" smtClean="0"/>
              <a:t>—a girly girl who loves boys, romance and gossip, and Libertad –a brusque girl with radical social views.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360</TotalTime>
  <Words>1640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Comics in Argentina</vt:lpstr>
      <vt:lpstr>Historietas</vt:lpstr>
      <vt:lpstr>PowerPoint Presentation</vt:lpstr>
      <vt:lpstr>The Golden Age </vt:lpstr>
      <vt:lpstr>PowerPoint Presentation</vt:lpstr>
      <vt:lpstr>PowerPoint Presentation</vt:lpstr>
      <vt:lpstr>Comics During the Dirty War </vt:lpstr>
      <vt:lpstr>Humor Genre: Mafalda</vt:lpstr>
      <vt:lpstr>PowerPoint Presentation</vt:lpstr>
      <vt:lpstr>Clemente: </vt:lpstr>
      <vt:lpstr>Las puertitas del Sr. Lopez</vt:lpstr>
      <vt:lpstr>Adventure Comics: El Eternauta </vt:lpstr>
      <vt:lpstr>Barbara </vt:lpstr>
      <vt:lpstr>Editorial Urraca/El Pendulo/Superhumor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Comics in argentina</dc:title>
  <dc:creator>User</dc:creator>
  <cp:lastModifiedBy>User</cp:lastModifiedBy>
  <cp:revision>27</cp:revision>
  <dcterms:created xsi:type="dcterms:W3CDTF">2015-03-02T17:14:58Z</dcterms:created>
  <dcterms:modified xsi:type="dcterms:W3CDTF">2015-03-03T23:32:15Z</dcterms:modified>
</cp:coreProperties>
</file>