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59" r:id="rId6"/>
    <p:sldId id="260" r:id="rId7"/>
    <p:sldId id="262" r:id="rId8"/>
    <p:sldId id="263" r:id="rId9"/>
    <p:sldId id="264" r:id="rId10"/>
    <p:sldId id="279" r:id="rId11"/>
    <p:sldId id="265" r:id="rId12"/>
    <p:sldId id="266"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002"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20" name="Footer Placeholder 19"/>
          <p:cNvSpPr>
            <a:spLocks noGrp="1"/>
          </p:cNvSpPr>
          <p:nvPr>
            <p:ph type="ftr" sz="quarter" idx="11"/>
          </p:nvPr>
        </p:nvSpPr>
        <p:spPr/>
        <p:txBody>
          <a:bodyPr/>
          <a:lstStyle>
            <a:extLst/>
          </a:lstStyle>
          <a:p>
            <a:endParaRPr lang="en-CA"/>
          </a:p>
        </p:txBody>
      </p:sp>
      <p:sp>
        <p:nvSpPr>
          <p:cNvPr id="10" name="Slide Number Placeholder 9"/>
          <p:cNvSpPr>
            <a:spLocks noGrp="1"/>
          </p:cNvSpPr>
          <p:nvPr>
            <p:ph type="sldNum" sz="quarter" idx="12"/>
          </p:nvPr>
        </p:nvSpPr>
        <p:spPr/>
        <p:txBody>
          <a:bodyPr/>
          <a:lstStyle>
            <a:extLst/>
          </a:lstStyle>
          <a:p>
            <a:fld id="{CA242BCE-C336-4418-B266-52BC5C0E2244}" type="slidenum">
              <a:rPr lang="en-CA" smtClean="0"/>
              <a:pPr/>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A242BCE-C336-4418-B266-52BC5C0E224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A242BCE-C336-4418-B266-52BC5C0E2244}"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A242BCE-C336-4418-B266-52BC5C0E224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A242BCE-C336-4418-B266-52BC5C0E2244}" type="slidenum">
              <a:rPr lang="en-CA" smtClean="0"/>
              <a:pPr/>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A242BCE-C336-4418-B266-52BC5C0E224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CA242BCE-C336-4418-B266-52BC5C0E2244}"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CA242BCE-C336-4418-B266-52BC5C0E224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CA242BCE-C336-4418-B266-52BC5C0E2244}" type="slidenum">
              <a:rPr lang="en-CA" smtClean="0"/>
              <a:pPr/>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A242BCE-C336-4418-B266-52BC5C0E2244}"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4E87B05-AE4E-495C-86C6-EF80DBE192FC}" type="datetimeFigureOut">
              <a:rPr lang="en-CA" smtClean="0"/>
              <a:pPr/>
              <a:t>2016-01-26</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A242BCE-C336-4418-B266-52BC5C0E2244}" type="slidenum">
              <a:rPr lang="en-CA" smtClean="0"/>
              <a:pPr/>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E87B05-AE4E-495C-86C6-EF80DBE192FC}" type="datetimeFigureOut">
              <a:rPr lang="en-CA" smtClean="0"/>
              <a:pPr/>
              <a:t>2016-01-26</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A242BCE-C336-4418-B266-52BC5C0E2244}" type="slidenum">
              <a:rPr lang="en-CA" smtClean="0"/>
              <a:pPr/>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t>Arpilleras</a:t>
            </a:r>
            <a:endParaRPr lang="en-CA" dirty="0"/>
          </a:p>
        </p:txBody>
      </p:sp>
      <p:sp>
        <p:nvSpPr>
          <p:cNvPr id="3" name="Subtitle 2"/>
          <p:cNvSpPr>
            <a:spLocks noGrp="1"/>
          </p:cNvSpPr>
          <p:nvPr>
            <p:ph type="subTitle" idx="1"/>
          </p:nvPr>
        </p:nvSpPr>
        <p:spPr/>
        <p:txBody>
          <a:bodyPr/>
          <a:lstStyle/>
          <a:p>
            <a:r>
              <a:rPr lang="en-CA" dirty="0" smtClean="0"/>
              <a:t>Art, Craft and Protest</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5" name="Picture Placeholder 4" descr="Saladetorturas Violeta Morales.png"/>
          <p:cNvPicPr>
            <a:picLocks noGrp="1" noChangeAspect="1"/>
          </p:cNvPicPr>
          <p:nvPr>
            <p:ph type="pic" idx="1"/>
          </p:nvPr>
        </p:nvPicPr>
        <p:blipFill>
          <a:blip r:embed="rId2" cstate="print"/>
          <a:srcRect l="7666" r="7666"/>
          <a:stretch>
            <a:fillRect/>
          </a:stretch>
        </p:blipFill>
        <p:spPr/>
      </p:pic>
      <p:sp>
        <p:nvSpPr>
          <p:cNvPr id="4" name="Text Placeholder 3"/>
          <p:cNvSpPr>
            <a:spLocks noGrp="1"/>
          </p:cNvSpPr>
          <p:nvPr>
            <p:ph type="body" sz="half" idx="2"/>
          </p:nvPr>
        </p:nvSpPr>
        <p:spPr/>
        <p:txBody>
          <a:bodyPr/>
          <a:lstStyle/>
          <a:p>
            <a:r>
              <a:rPr lang="en-CA" dirty="0" smtClean="0"/>
              <a:t>“Sala de </a:t>
            </a:r>
            <a:r>
              <a:rPr lang="en-CA" dirty="0" err="1" smtClean="0"/>
              <a:t>Torturas</a:t>
            </a:r>
            <a:r>
              <a:rPr lang="en-CA" dirty="0" smtClean="0"/>
              <a:t>” </a:t>
            </a:r>
            <a:r>
              <a:rPr lang="en-CA" dirty="0" err="1" smtClean="0"/>
              <a:t>Arpillera</a:t>
            </a:r>
            <a:r>
              <a:rPr lang="en-CA" dirty="0" smtClean="0"/>
              <a:t> from </a:t>
            </a:r>
            <a:r>
              <a:rPr lang="en-CA" dirty="0" err="1" smtClean="0"/>
              <a:t>Agosin’s</a:t>
            </a:r>
            <a:r>
              <a:rPr lang="en-CA" dirty="0"/>
              <a:t> collection. http://www.cain.ulst.ac.uk/quilts/followup/docs/ISE_Arpilleras-II_020309w.pdf</a:t>
            </a:r>
            <a:endParaRPr lang="en-CA" dirty="0"/>
          </a:p>
        </p:txBody>
      </p:sp>
    </p:spTree>
    <p:extLst>
      <p:ext uri="{BB962C8B-B14F-4D97-AF65-F5344CB8AC3E}">
        <p14:creationId xmlns:p14="http://schemas.microsoft.com/office/powerpoint/2010/main" val="144647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William Benton Museum of Art </a:t>
            </a:r>
            <a:r>
              <a:rPr lang="en-CA" dirty="0" err="1" smtClean="0"/>
              <a:t>Arpillera</a:t>
            </a:r>
            <a:r>
              <a:rPr lang="en-CA" dirty="0" smtClean="0"/>
              <a:t> </a:t>
            </a:r>
            <a:r>
              <a:rPr lang="en-CA" dirty="0" smtClean="0"/>
              <a:t>Collection</a:t>
            </a:r>
            <a:br>
              <a:rPr lang="en-CA" dirty="0" smtClean="0"/>
            </a:br>
            <a:r>
              <a:rPr lang="en-CA" dirty="0" smtClean="0"/>
              <a:t>http</a:t>
            </a:r>
            <a:r>
              <a:rPr lang="en-CA" dirty="0"/>
              <a:t>://benton.uconn.edu/arpillera/</a:t>
            </a:r>
            <a:endParaRPr lang="en-CA" dirty="0"/>
          </a:p>
        </p:txBody>
      </p:sp>
      <p:pic>
        <p:nvPicPr>
          <p:cNvPr id="5" name="Picture Placeholder 4" descr="arpilleras_img8.jpg"/>
          <p:cNvPicPr>
            <a:picLocks noGrp="1" noChangeAspect="1"/>
          </p:cNvPicPr>
          <p:nvPr>
            <p:ph type="pic" idx="1"/>
          </p:nvPr>
        </p:nvPicPr>
        <p:blipFill>
          <a:blip r:embed="rId2" cstate="print"/>
          <a:srcRect t="1251" b="1251"/>
          <a:stretch>
            <a:fillRect/>
          </a:stretch>
        </p:blipFill>
        <p:spPr/>
      </p:pic>
      <p:sp>
        <p:nvSpPr>
          <p:cNvPr id="4" name="Text Placeholder 3"/>
          <p:cNvSpPr>
            <a:spLocks noGrp="1"/>
          </p:cNvSpPr>
          <p:nvPr>
            <p:ph type="body" sz="half" idx="2"/>
          </p:nvPr>
        </p:nvSpPr>
        <p:spPr/>
        <p:txBody>
          <a:bodyPr>
            <a:normAutofit fontScale="62500" lnSpcReduction="20000"/>
          </a:bodyPr>
          <a:lstStyle/>
          <a:p>
            <a:pPr>
              <a:lnSpc>
                <a:spcPct val="120000"/>
              </a:lnSpc>
            </a:pPr>
            <a:r>
              <a:rPr lang="en-CA" sz="1800" dirty="0" smtClean="0"/>
              <a:t>A government truck is spraying</a:t>
            </a:r>
            <a:br>
              <a:rPr lang="en-CA" sz="1800" dirty="0" smtClean="0"/>
            </a:br>
            <a:r>
              <a:rPr lang="en-CA" sz="1800" dirty="0" smtClean="0"/>
              <a:t>contaminated water on the protesting</a:t>
            </a:r>
            <a:br>
              <a:rPr lang="en-CA" sz="1800" dirty="0" smtClean="0"/>
            </a:br>
            <a:r>
              <a:rPr lang="en-CA" sz="1800" dirty="0" smtClean="0"/>
              <a:t>women in this city. This is a political protest.</a:t>
            </a:r>
            <a:br>
              <a:rPr lang="en-CA" sz="1800" dirty="0" smtClean="0"/>
            </a:br>
            <a:r>
              <a:rPr lang="en-CA" sz="1800" dirty="0" smtClean="0"/>
              <a:t>“No </a:t>
            </a:r>
            <a:r>
              <a:rPr lang="en-CA" sz="1800" dirty="0" err="1" smtClean="0"/>
              <a:t>mas</a:t>
            </a:r>
            <a:r>
              <a:rPr lang="en-CA" sz="1800" dirty="0" smtClean="0"/>
              <a:t> CNI” = no more CNI</a:t>
            </a:r>
          </a:p>
          <a:p>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rpilleras_img4.jpg"/>
          <p:cNvPicPr>
            <a:picLocks noGrp="1" noChangeAspect="1"/>
          </p:cNvPicPr>
          <p:nvPr>
            <p:ph type="pic" idx="1"/>
          </p:nvPr>
        </p:nvPicPr>
        <p:blipFill>
          <a:blip r:embed="rId2" cstate="print"/>
          <a:srcRect t="1569" b="1569"/>
          <a:stretch>
            <a:fillRect/>
          </a:stretch>
        </p:blipFill>
        <p:spPr/>
      </p:pic>
      <p:sp>
        <p:nvSpPr>
          <p:cNvPr id="4" name="Text Placeholder 3"/>
          <p:cNvSpPr>
            <a:spLocks noGrp="1"/>
          </p:cNvSpPr>
          <p:nvPr>
            <p:ph type="body" sz="half" idx="2"/>
          </p:nvPr>
        </p:nvSpPr>
        <p:spPr/>
        <p:txBody>
          <a:bodyPr>
            <a:noAutofit/>
          </a:bodyPr>
          <a:lstStyle/>
          <a:p>
            <a:r>
              <a:rPr lang="en-CA" dirty="0" smtClean="0"/>
              <a:t>Protesters. “No + </a:t>
            </a:r>
            <a:r>
              <a:rPr lang="en-CA" dirty="0" err="1" smtClean="0"/>
              <a:t>Muerte</a:t>
            </a:r>
            <a:r>
              <a:rPr lang="en-CA" dirty="0" smtClean="0"/>
              <a:t>” = no more death.</a:t>
            </a:r>
          </a:p>
          <a:p>
            <a:r>
              <a:rPr lang="en-CA" dirty="0" smtClean="0"/>
              <a:t> Note the woman in the foreground with the</a:t>
            </a:r>
          </a:p>
          <a:p>
            <a:r>
              <a:rPr lang="en-CA" dirty="0" smtClean="0"/>
              <a:t> shovel, perhaps signifying another dead or</a:t>
            </a:r>
          </a:p>
          <a:p>
            <a:r>
              <a:rPr lang="en-CA" dirty="0" smtClean="0"/>
              <a:t>“missing” person. A police car is standing by.</a:t>
            </a:r>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srcRect t="1012" b="1012"/>
          <a:stretch>
            <a:fillRect/>
          </a:stretch>
        </p:blipFill>
        <p:spPr>
          <a:prstGeom prst="rect">
            <a:avLst/>
          </a:prstGeom>
        </p:spPr>
      </p:pic>
      <p:sp>
        <p:nvSpPr>
          <p:cNvPr id="4" name="Text Placeholder 3"/>
          <p:cNvSpPr>
            <a:spLocks noGrp="1"/>
          </p:cNvSpPr>
          <p:nvPr>
            <p:ph type="body" sz="half" idx="2"/>
          </p:nvPr>
        </p:nvSpPr>
        <p:spPr/>
        <p:txBody>
          <a:bodyPr>
            <a:noAutofit/>
          </a:bodyPr>
          <a:lstStyle/>
          <a:p>
            <a:r>
              <a:rPr lang="en-US" sz="1000" dirty="0"/>
              <a:t>Military officers with guns are rounding up</a:t>
            </a:r>
            <a:br>
              <a:rPr lang="en-US" sz="1000" dirty="0"/>
            </a:br>
            <a:r>
              <a:rPr lang="en-US" sz="1000" dirty="0"/>
              <a:t>villagers; all men. They will become part of the</a:t>
            </a:r>
            <a:br>
              <a:rPr lang="en-US" sz="1000" dirty="0"/>
            </a:br>
            <a:r>
              <a:rPr lang="en-US" sz="1000" dirty="0"/>
              <a:t>“disappeared”.  Note the women left behind</a:t>
            </a:r>
            <a:br>
              <a:rPr lang="en-US" sz="1000" dirty="0"/>
            </a:br>
            <a:r>
              <a:rPr lang="en-US" sz="1000" dirty="0"/>
              <a:t>and the child left alone.</a:t>
            </a:r>
          </a:p>
        </p:txBody>
      </p:sp>
    </p:spTree>
    <p:extLst>
      <p:ext uri="{BB962C8B-B14F-4D97-AF65-F5344CB8AC3E}">
        <p14:creationId xmlns:p14="http://schemas.microsoft.com/office/powerpoint/2010/main" val="352595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Arpilleras</a:t>
            </a:r>
            <a:endParaRPr lang="en-CA" dirty="0"/>
          </a:p>
        </p:txBody>
      </p:sp>
      <p:sp>
        <p:nvSpPr>
          <p:cNvPr id="3" name="Content Placeholder 2"/>
          <p:cNvSpPr>
            <a:spLocks noGrp="1"/>
          </p:cNvSpPr>
          <p:nvPr>
            <p:ph idx="1"/>
          </p:nvPr>
        </p:nvSpPr>
        <p:spPr/>
        <p:txBody>
          <a:bodyPr>
            <a:normAutofit/>
          </a:bodyPr>
          <a:lstStyle/>
          <a:p>
            <a:r>
              <a:rPr lang="en-CA" dirty="0" smtClean="0"/>
              <a:t>The </a:t>
            </a:r>
            <a:r>
              <a:rPr lang="en-CA" dirty="0" err="1" smtClean="0"/>
              <a:t>Arpillera</a:t>
            </a:r>
            <a:r>
              <a:rPr lang="en-CA" dirty="0" smtClean="0"/>
              <a:t> Workshops began in 1974 </a:t>
            </a:r>
            <a:r>
              <a:rPr lang="en-CA" dirty="0" smtClean="0"/>
              <a:t>through the support of the Pro-Paz Committee</a:t>
            </a:r>
            <a:endParaRPr lang="en-CA" dirty="0" smtClean="0"/>
          </a:p>
          <a:p>
            <a:endParaRPr lang="en-CA" dirty="0" smtClean="0"/>
          </a:p>
          <a:p>
            <a:r>
              <a:rPr lang="en-CA" dirty="0" smtClean="0"/>
              <a:t>The Pro-Paz committee was an ecumenical aid organization founded by various chur</a:t>
            </a:r>
            <a:r>
              <a:rPr lang="en-CA" dirty="0" smtClean="0"/>
              <a:t>ches in October 1973.  The organization tried provided </a:t>
            </a:r>
            <a:r>
              <a:rPr lang="en-CA" dirty="0" smtClean="0"/>
              <a:t>victims </a:t>
            </a:r>
            <a:r>
              <a:rPr lang="en-CA" dirty="0" smtClean="0"/>
              <a:t>of the </a:t>
            </a:r>
            <a:r>
              <a:rPr lang="en-CA" dirty="0" smtClean="0"/>
              <a:t>regime</a:t>
            </a:r>
            <a:r>
              <a:rPr lang="en-CA" dirty="0"/>
              <a:t> </a:t>
            </a:r>
            <a:r>
              <a:rPr lang="en-CA" dirty="0" smtClean="0"/>
              <a:t>with material and legal help.</a:t>
            </a:r>
            <a:endParaRPr lang="en-CA" dirty="0" smtClean="0"/>
          </a:p>
          <a:p>
            <a:endParaRPr lang="en-CA" dirty="0" smtClean="0"/>
          </a:p>
          <a:p>
            <a:endParaRPr lang="en-CA" dirty="0" smtClean="0"/>
          </a:p>
          <a:p>
            <a:endParaRPr lang="en-CA" dirty="0" smtClean="0"/>
          </a:p>
          <a:p>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64704"/>
            <a:ext cx="7498080" cy="5483696"/>
          </a:xfrm>
        </p:spPr>
        <p:txBody>
          <a:bodyPr>
            <a:normAutofit fontScale="92500"/>
          </a:bodyPr>
          <a:lstStyle/>
          <a:p>
            <a:r>
              <a:rPr lang="en-US" dirty="0" smtClean="0"/>
              <a:t>In December 1975, the government forced the Pro-Paz Committee to close, fearing it had gone beyond charity into “Political Activities”.</a:t>
            </a:r>
          </a:p>
          <a:p>
            <a:endParaRPr lang="en-US" dirty="0"/>
          </a:p>
          <a:p>
            <a:r>
              <a:rPr lang="en-US" dirty="0" smtClean="0"/>
              <a:t>In January 1976 Cardinal Raul Silva reopened the committee as an independent vicariate of the Catholic Church, the “Vicariate of Solidarity”. Chilean law considered the Church as an independent entity, free from government interference.  </a:t>
            </a:r>
            <a:endParaRPr lang="en-US" dirty="0"/>
          </a:p>
        </p:txBody>
      </p:sp>
    </p:spTree>
    <p:extLst>
      <p:ext uri="{BB962C8B-B14F-4D97-AF65-F5344CB8AC3E}">
        <p14:creationId xmlns:p14="http://schemas.microsoft.com/office/powerpoint/2010/main" val="389206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771728"/>
          </a:xfrm>
        </p:spPr>
        <p:txBody>
          <a:bodyPr>
            <a:normAutofit fontScale="92500" lnSpcReduction="20000"/>
          </a:bodyPr>
          <a:lstStyle/>
          <a:p>
            <a:r>
              <a:rPr lang="en-CA" dirty="0" smtClean="0"/>
              <a:t>The </a:t>
            </a:r>
            <a:r>
              <a:rPr lang="en-CA" dirty="0" err="1" smtClean="0"/>
              <a:t>Arpillera</a:t>
            </a:r>
            <a:r>
              <a:rPr lang="en-CA" dirty="0" smtClean="0"/>
              <a:t> workshops </a:t>
            </a:r>
            <a:r>
              <a:rPr lang="en-CA" dirty="0" smtClean="0"/>
              <a:t>were designed to give women a marketable skill, as well as allow them an outlet to document their experiences.</a:t>
            </a:r>
          </a:p>
          <a:p>
            <a:endParaRPr lang="en-CA" dirty="0" smtClean="0"/>
          </a:p>
          <a:p>
            <a:r>
              <a:rPr lang="en-CA" dirty="0" err="1" smtClean="0"/>
              <a:t>Arpilleras</a:t>
            </a:r>
            <a:r>
              <a:rPr lang="en-CA" dirty="0" smtClean="0"/>
              <a:t> are </a:t>
            </a:r>
            <a:r>
              <a:rPr lang="en-CA" dirty="0" err="1" smtClean="0"/>
              <a:t>applique</a:t>
            </a:r>
            <a:r>
              <a:rPr lang="en-CA" dirty="0" smtClean="0"/>
              <a:t> compositions in which pieces of cloth are shaped and sewn on a burlap backing. </a:t>
            </a:r>
          </a:p>
          <a:p>
            <a:endParaRPr lang="en-CA" dirty="0" smtClean="0"/>
          </a:p>
          <a:p>
            <a:r>
              <a:rPr lang="en-CA" dirty="0" smtClean="0"/>
              <a:t>Based loosely on folk art made in the 1960’s by the women of Isla </a:t>
            </a:r>
            <a:r>
              <a:rPr lang="en-CA" dirty="0" err="1" smtClean="0"/>
              <a:t>Negra</a:t>
            </a:r>
            <a:r>
              <a:rPr lang="en-CA" dirty="0" smtClean="0"/>
              <a:t>, </a:t>
            </a:r>
            <a:r>
              <a:rPr lang="en-CA" i="1" dirty="0" err="1" smtClean="0"/>
              <a:t>bordadoras</a:t>
            </a:r>
            <a:r>
              <a:rPr lang="en-CA" i="1" dirty="0" smtClean="0"/>
              <a:t>.  </a:t>
            </a:r>
            <a:r>
              <a:rPr lang="en-CA" i="1" dirty="0" err="1" smtClean="0"/>
              <a:t>Bordados</a:t>
            </a:r>
            <a:r>
              <a:rPr lang="en-CA" i="1" dirty="0" smtClean="0"/>
              <a:t> </a:t>
            </a:r>
            <a:r>
              <a:rPr lang="en-CA" dirty="0" smtClean="0"/>
              <a:t>depicted idyllic scenes of rural life with colourful wool thread.  The </a:t>
            </a:r>
            <a:r>
              <a:rPr lang="en-CA" i="1" dirty="0" err="1" smtClean="0"/>
              <a:t>arpilleristas</a:t>
            </a:r>
            <a:r>
              <a:rPr lang="en-CA" i="1" dirty="0" smtClean="0"/>
              <a:t> </a:t>
            </a:r>
            <a:r>
              <a:rPr lang="en-CA" dirty="0" smtClean="0"/>
              <a:t>used scraps found around their homes.  </a:t>
            </a:r>
          </a:p>
          <a:p>
            <a:endParaRPr lang="en-CA" dirty="0" smtClean="0"/>
          </a:p>
          <a:p>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lnSpcReduction="10000"/>
          </a:bodyPr>
          <a:lstStyle/>
          <a:p>
            <a:r>
              <a:rPr lang="en-CA" dirty="0" smtClean="0"/>
              <a:t>Each </a:t>
            </a:r>
            <a:r>
              <a:rPr lang="en-CA" dirty="0" err="1" smtClean="0"/>
              <a:t>arpillera</a:t>
            </a:r>
            <a:r>
              <a:rPr lang="en-CA" dirty="0" smtClean="0"/>
              <a:t> was the work and vision of one woman.</a:t>
            </a:r>
          </a:p>
          <a:p>
            <a:endParaRPr lang="en-CA" dirty="0" smtClean="0"/>
          </a:p>
          <a:p>
            <a:r>
              <a:rPr lang="en-CA" dirty="0" smtClean="0"/>
              <a:t>At first, </a:t>
            </a:r>
            <a:r>
              <a:rPr lang="en-CA" dirty="0" err="1" smtClean="0"/>
              <a:t>arpilleras</a:t>
            </a:r>
            <a:r>
              <a:rPr lang="en-CA" dirty="0" smtClean="0"/>
              <a:t> were about 14″x18″, but later smaller and larger ones were made as well.  Reviewers in the workshops inspected the </a:t>
            </a:r>
            <a:r>
              <a:rPr lang="en-CA" dirty="0" err="1" smtClean="0"/>
              <a:t>arpilleras</a:t>
            </a:r>
            <a:r>
              <a:rPr lang="en-CA" dirty="0" smtClean="0"/>
              <a:t> for both quality and content.</a:t>
            </a:r>
          </a:p>
          <a:p>
            <a:endParaRPr lang="en-CA" dirty="0" smtClean="0"/>
          </a:p>
          <a:p>
            <a:r>
              <a:rPr lang="en-CA" dirty="0" smtClean="0"/>
              <a:t>Vicariate had few rules, but discouraged explicit depictions of torture (fear of reprisal)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fontScale="77500" lnSpcReduction="20000"/>
          </a:bodyPr>
          <a:lstStyle/>
          <a:p>
            <a:r>
              <a:rPr lang="en-CA" dirty="0" smtClean="0"/>
              <a:t>The vicariate provided materials to the women, then purchased</a:t>
            </a:r>
            <a:r>
              <a:rPr lang="en-CA" dirty="0" smtClean="0"/>
              <a:t> </a:t>
            </a:r>
            <a:r>
              <a:rPr lang="en-CA" dirty="0" err="1" smtClean="0"/>
              <a:t>arpilleras</a:t>
            </a:r>
            <a:r>
              <a:rPr lang="en-CA" dirty="0" smtClean="0"/>
              <a:t> from </a:t>
            </a:r>
            <a:r>
              <a:rPr lang="en-CA" dirty="0" smtClean="0"/>
              <a:t>the workshops and sent them abroad through Church and diplomatic channels.</a:t>
            </a:r>
            <a:endParaRPr lang="en-CA" dirty="0" smtClean="0"/>
          </a:p>
          <a:p>
            <a:endParaRPr lang="en-CA" dirty="0" smtClean="0"/>
          </a:p>
          <a:p>
            <a:r>
              <a:rPr lang="en-CA" dirty="0" smtClean="0"/>
              <a:t>Chilean government considered them traitorous and forbid them to be shown or sold in the country.  </a:t>
            </a:r>
            <a:r>
              <a:rPr lang="en-CA" dirty="0" err="1" smtClean="0"/>
              <a:t>Arpilleras</a:t>
            </a:r>
            <a:r>
              <a:rPr lang="en-CA" dirty="0" smtClean="0"/>
              <a:t> were smuggled out of the country in diplomatic pouches. Packages and suitcases suspected of containing them were confiscated.</a:t>
            </a:r>
          </a:p>
          <a:p>
            <a:endParaRPr lang="en-CA" dirty="0" smtClean="0"/>
          </a:p>
          <a:p>
            <a:r>
              <a:rPr lang="en-CA" dirty="0" smtClean="0"/>
              <a:t>To protect the </a:t>
            </a:r>
            <a:r>
              <a:rPr lang="en-CA" dirty="0" smtClean="0"/>
              <a:t>women tapestries </a:t>
            </a:r>
            <a:r>
              <a:rPr lang="en-CA" dirty="0" smtClean="0"/>
              <a:t>were generally unsigned, though the Vicariate turned over to them all the profits they received from selling the works abroad. Often, this money was the only income the women had.</a:t>
            </a:r>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Marjorie </a:t>
            </a:r>
            <a:r>
              <a:rPr lang="en-CA" dirty="0" err="1" smtClean="0"/>
              <a:t>Agosin</a:t>
            </a:r>
            <a:r>
              <a:rPr lang="en-CA" dirty="0" smtClean="0"/>
              <a:t> </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“All of the </a:t>
            </a:r>
            <a:r>
              <a:rPr lang="en-CA" dirty="0" err="1" smtClean="0"/>
              <a:t>arpilleras</a:t>
            </a:r>
            <a:r>
              <a:rPr lang="en-CA" dirty="0" smtClean="0"/>
              <a:t> have very similar narratives: disappearances, abductions, mothers sitting at a table waiting for an empty seat to be filled. The narrative then is transformed and transposed into the </a:t>
            </a:r>
            <a:r>
              <a:rPr lang="en-CA" dirty="0" err="1" smtClean="0"/>
              <a:t>arpillera</a:t>
            </a:r>
            <a:r>
              <a:rPr lang="en-CA" dirty="0" smtClean="0"/>
              <a:t>. The material of the </a:t>
            </a:r>
            <a:r>
              <a:rPr lang="en-CA" dirty="0" err="1" smtClean="0"/>
              <a:t>arpillera</a:t>
            </a:r>
            <a:r>
              <a:rPr lang="en-CA" dirty="0" smtClean="0"/>
              <a:t>, it's also a very important component in the telling of the story. It is made out of the remnants of the poor. So you create a story, a narrative, a work of art out of leftover things, remnants. In the very beginning of the years of the dictatorship, the women made </a:t>
            </a:r>
            <a:r>
              <a:rPr lang="en-CA" dirty="0" err="1" smtClean="0"/>
              <a:t>arpilleras</a:t>
            </a:r>
            <a:r>
              <a:rPr lang="en-CA" dirty="0" smtClean="0"/>
              <a:t> out of the clothing of their missing ones and told a story that was silence inside the country.”  --Threads of Life Conference, Brandeis University 2005.  </a:t>
            </a:r>
          </a:p>
          <a:p>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rpillera3.jpg"/>
          <p:cNvPicPr>
            <a:picLocks noGrp="1" noChangeAspect="1"/>
          </p:cNvPicPr>
          <p:nvPr>
            <p:ph type="pic" idx="1"/>
          </p:nvPr>
        </p:nvPicPr>
        <p:blipFill>
          <a:blip r:embed="rId2" cstate="print"/>
          <a:srcRect t="19279" b="19279"/>
          <a:stretch>
            <a:fillRect/>
          </a:stretch>
        </p:blipFill>
        <p:spPr/>
      </p:pic>
      <p:sp>
        <p:nvSpPr>
          <p:cNvPr id="4" name="Text Placeholder 3"/>
          <p:cNvSpPr>
            <a:spLocks noGrp="1"/>
          </p:cNvSpPr>
          <p:nvPr>
            <p:ph type="body" sz="half" idx="2"/>
          </p:nvPr>
        </p:nvSpPr>
        <p:spPr/>
        <p:txBody>
          <a:bodyPr/>
          <a:lstStyle/>
          <a:p>
            <a:r>
              <a:rPr lang="en-CA" dirty="0" err="1" smtClean="0"/>
              <a:t>Arpillera</a:t>
            </a:r>
            <a:r>
              <a:rPr lang="en-CA" dirty="0" smtClean="0"/>
              <a:t> from Marjorie </a:t>
            </a:r>
            <a:r>
              <a:rPr lang="en-CA" dirty="0" err="1" smtClean="0"/>
              <a:t>Agosin’s</a:t>
            </a:r>
            <a:r>
              <a:rPr lang="en-CA" dirty="0" smtClean="0"/>
              <a:t> collection: http://www.brandeis.edu/ethics/events/past/tellingthestory/agosin.html</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rpillera2.jpg"/>
          <p:cNvPicPr>
            <a:picLocks noGrp="1" noChangeAspect="1"/>
          </p:cNvPicPr>
          <p:nvPr>
            <p:ph type="pic" idx="1"/>
          </p:nvPr>
        </p:nvPicPr>
        <p:blipFill>
          <a:blip r:embed="rId2" cstate="print"/>
          <a:srcRect l="1417" r="1417"/>
          <a:stretch>
            <a:fillRect/>
          </a:stretch>
        </p:blipFill>
        <p:spPr/>
      </p:pic>
      <p:sp>
        <p:nvSpPr>
          <p:cNvPr id="4" name="Text Placeholder 3"/>
          <p:cNvSpPr>
            <a:spLocks noGrp="1"/>
          </p:cNvSpPr>
          <p:nvPr>
            <p:ph type="body" sz="half" idx="2"/>
          </p:nvPr>
        </p:nvSpPr>
        <p:spPr/>
        <p:txBody>
          <a:bodyPr/>
          <a:lstStyle/>
          <a:p>
            <a:r>
              <a:rPr lang="en-CA" dirty="0" err="1" smtClean="0"/>
              <a:t>Arpillera</a:t>
            </a:r>
            <a:r>
              <a:rPr lang="en-CA" dirty="0" smtClean="0"/>
              <a:t> from </a:t>
            </a:r>
            <a:r>
              <a:rPr lang="en-CA" dirty="0" err="1" smtClean="0"/>
              <a:t>Agosin</a:t>
            </a:r>
            <a:r>
              <a:rPr lang="en-CA" dirty="0" smtClean="0"/>
              <a:t> collection. http://www.brandeis.edu/ethics/events/past/tellingthestory/agosin.html</a:t>
            </a:r>
            <a:endParaRPr lang="en-C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175</TotalTime>
  <Words>552</Words>
  <Application>Microsoft Office PowerPoint</Application>
  <PresentationFormat>On-screen Show (4:3)</PresentationFormat>
  <Paragraphs>38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Gill Sans MT</vt:lpstr>
      <vt:lpstr>Verdana</vt:lpstr>
      <vt:lpstr>Wingdings 2</vt:lpstr>
      <vt:lpstr>Solstice</vt:lpstr>
      <vt:lpstr>Arpilleras</vt:lpstr>
      <vt:lpstr>Arpilleras</vt:lpstr>
      <vt:lpstr>PowerPoint Presentation</vt:lpstr>
      <vt:lpstr>PowerPoint Presentation</vt:lpstr>
      <vt:lpstr>PowerPoint Presentation</vt:lpstr>
      <vt:lpstr>PowerPoint Presentation</vt:lpstr>
      <vt:lpstr>Marjorie Agosin </vt:lpstr>
      <vt:lpstr>PowerPoint Presentation</vt:lpstr>
      <vt:lpstr>PowerPoint Presentation</vt:lpstr>
      <vt:lpstr>PowerPoint Presentation</vt:lpstr>
      <vt:lpstr>The William Benton Museum of Art Arpillera Collection http://benton.uconn.edu/arpillera/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Resistances</dc:title>
  <dc:creator>User</dc:creator>
  <cp:lastModifiedBy>User</cp:lastModifiedBy>
  <cp:revision>19</cp:revision>
  <dcterms:created xsi:type="dcterms:W3CDTF">2015-01-21T13:03:51Z</dcterms:created>
  <dcterms:modified xsi:type="dcterms:W3CDTF">2016-01-26T23:41:24Z</dcterms:modified>
</cp:coreProperties>
</file>