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BC3F3F-E50A-4721-A335-AF8F03EBEAFA}" type="datetimeFigureOut">
              <a:rPr lang="en-CA" smtClean="0"/>
              <a:pPr/>
              <a:t>2016-02-02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22FAA7-32AE-45A9-A640-791EEDB8E51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C3F3F-E50A-4721-A335-AF8F03EBEAFA}" type="datetimeFigureOut">
              <a:rPr lang="en-CA" smtClean="0"/>
              <a:pPr/>
              <a:t>2016-02-02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2FAA7-32AE-45A9-A640-791EEDB8E51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C3F3F-E50A-4721-A335-AF8F03EBEAFA}" type="datetimeFigureOut">
              <a:rPr lang="en-CA" smtClean="0"/>
              <a:pPr/>
              <a:t>2016-02-02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2FAA7-32AE-45A9-A640-791EEDB8E51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C3F3F-E50A-4721-A335-AF8F03EBEAFA}" type="datetimeFigureOut">
              <a:rPr lang="en-CA" smtClean="0"/>
              <a:pPr/>
              <a:t>2016-02-02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2FAA7-32AE-45A9-A640-791EEDB8E51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C3F3F-E50A-4721-A335-AF8F03EBEAFA}" type="datetimeFigureOut">
              <a:rPr lang="en-CA" smtClean="0"/>
              <a:pPr/>
              <a:t>2016-02-02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2FAA7-32AE-45A9-A640-791EEDB8E51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C3F3F-E50A-4721-A335-AF8F03EBEAFA}" type="datetimeFigureOut">
              <a:rPr lang="en-CA" smtClean="0"/>
              <a:pPr/>
              <a:t>2016-02-02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2FAA7-32AE-45A9-A640-791EEDB8E51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C3F3F-E50A-4721-A335-AF8F03EBEAFA}" type="datetimeFigureOut">
              <a:rPr lang="en-CA" smtClean="0"/>
              <a:pPr/>
              <a:t>2016-02-02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2FAA7-32AE-45A9-A640-791EEDB8E51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C3F3F-E50A-4721-A335-AF8F03EBEAFA}" type="datetimeFigureOut">
              <a:rPr lang="en-CA" smtClean="0"/>
              <a:pPr/>
              <a:t>2016-02-02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2FAA7-32AE-45A9-A640-791EEDB8E51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C3F3F-E50A-4721-A335-AF8F03EBEAFA}" type="datetimeFigureOut">
              <a:rPr lang="en-CA" smtClean="0"/>
              <a:pPr/>
              <a:t>2016-02-02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2FAA7-32AE-45A9-A640-791EEDB8E51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BC3F3F-E50A-4721-A335-AF8F03EBEAFA}" type="datetimeFigureOut">
              <a:rPr lang="en-CA" smtClean="0"/>
              <a:pPr/>
              <a:t>2016-02-02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2FAA7-32AE-45A9-A640-791EEDB8E51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BC3F3F-E50A-4721-A335-AF8F03EBEAFA}" type="datetimeFigureOut">
              <a:rPr lang="en-CA" smtClean="0"/>
              <a:pPr/>
              <a:t>2016-02-02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22FAA7-32AE-45A9-A640-791EEDB8E51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BC3F3F-E50A-4721-A335-AF8F03EBEAFA}" type="datetimeFigureOut">
              <a:rPr lang="en-CA" smtClean="0"/>
              <a:pPr/>
              <a:t>2016-02-02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22FAA7-32AE-45A9-A640-791EEDB8E51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Nueva </a:t>
            </a:r>
            <a:r>
              <a:rPr lang="en-CA" dirty="0" err="1" smtClean="0"/>
              <a:t>Canción</a:t>
            </a:r>
            <a:r>
              <a:rPr lang="en-CA" dirty="0" smtClean="0"/>
              <a:t> and its successors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Choose </a:t>
            </a:r>
            <a:r>
              <a:rPr lang="en-US" dirty="0"/>
              <a:t>a song that you liked the most and discuss </a:t>
            </a:r>
            <a:r>
              <a:rPr lang="en-US" dirty="0" smtClean="0"/>
              <a:t>what you like about it?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Discuss </a:t>
            </a:r>
            <a:r>
              <a:rPr lang="en-US" dirty="0" err="1"/>
              <a:t>Violeta</a:t>
            </a:r>
            <a:r>
              <a:rPr lang="en-US" dirty="0"/>
              <a:t> Parra's influence on the Nueva </a:t>
            </a:r>
            <a:r>
              <a:rPr lang="en-US" dirty="0" err="1"/>
              <a:t>Cancion</a:t>
            </a:r>
            <a:r>
              <a:rPr lang="en-US" dirty="0"/>
              <a:t> movement and </a:t>
            </a:r>
            <a:r>
              <a:rPr lang="en-US" dirty="0" smtClean="0"/>
              <a:t>on Latin </a:t>
            </a:r>
            <a:r>
              <a:rPr lang="en-US" dirty="0"/>
              <a:t>American music as a whole</a:t>
            </a:r>
            <a:r>
              <a:rPr lang="en-US" dirty="0" smtClean="0"/>
              <a:t>?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would you characterize the relationship between music and poetry </a:t>
            </a:r>
            <a:r>
              <a:rPr lang="en-US" dirty="0" smtClean="0"/>
              <a:t>in the </a:t>
            </a:r>
            <a:r>
              <a:rPr lang="en-US" dirty="0"/>
              <a:t>Nueva </a:t>
            </a:r>
            <a:r>
              <a:rPr lang="en-US" dirty="0" err="1" smtClean="0"/>
              <a:t>Cancion</a:t>
            </a:r>
            <a:r>
              <a:rPr lang="en-US" dirty="0" smtClean="0"/>
              <a:t>/Canto Nuevo movements? </a:t>
            </a:r>
            <a:r>
              <a:rPr lang="en-US" dirty="0"/>
              <a:t>And what does that tell you about </a:t>
            </a:r>
            <a:r>
              <a:rPr lang="en-US" dirty="0" smtClean="0"/>
              <a:t>the relationship </a:t>
            </a:r>
            <a:r>
              <a:rPr lang="en-US" dirty="0"/>
              <a:t>between high and popular culture in Latin America?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Based </a:t>
            </a:r>
            <a:r>
              <a:rPr lang="en-US" dirty="0"/>
              <a:t>on what we listened to, how does Canto Nuevo distinguish itself </a:t>
            </a:r>
            <a:r>
              <a:rPr lang="en-US" dirty="0" smtClean="0"/>
              <a:t>from </a:t>
            </a:r>
            <a:r>
              <a:rPr lang="en-US" dirty="0"/>
              <a:t>Nueva </a:t>
            </a:r>
            <a:r>
              <a:rPr lang="en-US" dirty="0" err="1"/>
              <a:t>Cancion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94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6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dirty="0" smtClean="0"/>
              <a:t>Movement began in Chile (</a:t>
            </a:r>
            <a:r>
              <a:rPr lang="en-CA" dirty="0" err="1" smtClean="0"/>
              <a:t>Violeta</a:t>
            </a:r>
            <a:r>
              <a:rPr lang="en-CA" dirty="0" smtClean="0"/>
              <a:t> Parra) and Argentina (Atahualpa </a:t>
            </a:r>
            <a:r>
              <a:rPr lang="en-CA" dirty="0" err="1" smtClean="0"/>
              <a:t>Yupanqui</a:t>
            </a:r>
            <a:r>
              <a:rPr lang="en-CA" dirty="0" smtClean="0"/>
              <a:t>) in the 1950’s.  </a:t>
            </a:r>
          </a:p>
          <a:p>
            <a:endParaRPr lang="en-CA" dirty="0" smtClean="0"/>
          </a:p>
          <a:p>
            <a:r>
              <a:rPr lang="en-CA" dirty="0" smtClean="0"/>
              <a:t>Partially a result of migration to urban areas, as well as ethno-musicological </a:t>
            </a:r>
            <a:r>
              <a:rPr lang="en-CA" dirty="0" smtClean="0"/>
              <a:t>explorations.  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Characterized by use of regional folk melodies and instruments as well as socio-political subject matter.</a:t>
            </a:r>
          </a:p>
          <a:p>
            <a:endParaRPr lang="en-CA" dirty="0" smtClean="0"/>
          </a:p>
          <a:p>
            <a:r>
              <a:rPr lang="en-CA" dirty="0" smtClean="0"/>
              <a:t>Songs are varied, and involve fusion of multiple styles (Andean, Spanish folklore, </a:t>
            </a:r>
            <a:r>
              <a:rPr lang="en-CA" dirty="0" err="1" smtClean="0"/>
              <a:t>Cueca</a:t>
            </a:r>
            <a:r>
              <a:rPr lang="en-CA" dirty="0" smtClean="0"/>
              <a:t>, Indigenous music) regularly featuring the guitar and South American wind or string instruments (</a:t>
            </a:r>
            <a:r>
              <a:rPr lang="en-CA" dirty="0" err="1" smtClean="0"/>
              <a:t>quena</a:t>
            </a:r>
            <a:r>
              <a:rPr lang="en-CA" dirty="0" smtClean="0"/>
              <a:t>, </a:t>
            </a:r>
            <a:r>
              <a:rPr lang="en-CA" dirty="0" err="1" smtClean="0"/>
              <a:t>zampoña</a:t>
            </a:r>
            <a:r>
              <a:rPr lang="en-CA" dirty="0" smtClean="0"/>
              <a:t>, </a:t>
            </a:r>
            <a:r>
              <a:rPr lang="en-CA" dirty="0" err="1" smtClean="0"/>
              <a:t>charango</a:t>
            </a:r>
            <a:r>
              <a:rPr lang="en-CA" dirty="0" smtClean="0"/>
              <a:t>)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Arose as a pushback to Chilean radio stations preference for European and North American content.    </a:t>
            </a:r>
          </a:p>
          <a:p>
            <a:endParaRPr lang="en-CA" dirty="0" smtClean="0"/>
          </a:p>
          <a:p>
            <a:r>
              <a:rPr lang="en-CA" dirty="0" smtClean="0"/>
              <a:t>Was deeply involved in the </a:t>
            </a:r>
            <a:r>
              <a:rPr lang="en-CA" dirty="0" err="1" smtClean="0"/>
              <a:t>Allende</a:t>
            </a:r>
            <a:r>
              <a:rPr lang="en-CA" dirty="0" smtClean="0"/>
              <a:t> government, both sponsored by it and helped its election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Nueva </a:t>
            </a:r>
            <a:r>
              <a:rPr lang="en-CA" dirty="0" err="1" smtClean="0"/>
              <a:t>canción</a:t>
            </a:r>
            <a:r>
              <a:rPr lang="en-CA" dirty="0" smtClean="0"/>
              <a:t> </a:t>
            </a:r>
            <a:r>
              <a:rPr lang="en-CA" dirty="0" err="1" smtClean="0"/>
              <a:t>chilena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fontScale="70000" lnSpcReduction="20000"/>
          </a:bodyPr>
          <a:lstStyle/>
          <a:p>
            <a:r>
              <a:rPr lang="en-CA" dirty="0" smtClean="0"/>
              <a:t>Grew up in </a:t>
            </a:r>
            <a:r>
              <a:rPr lang="en-CA" dirty="0" err="1" smtClean="0"/>
              <a:t>Chillán</a:t>
            </a:r>
            <a:r>
              <a:rPr lang="en-CA" dirty="0" smtClean="0"/>
              <a:t>, Chile </a:t>
            </a:r>
          </a:p>
          <a:p>
            <a:r>
              <a:rPr lang="en-CA" dirty="0" smtClean="0"/>
              <a:t>Both parents played music, father </a:t>
            </a:r>
            <a:r>
              <a:rPr lang="en-CA" dirty="0" err="1" smtClean="0"/>
              <a:t>Nicanor</a:t>
            </a:r>
            <a:r>
              <a:rPr lang="en-CA" dirty="0" smtClean="0"/>
              <a:t> was a music teacher.  Family played in nightclubs.   (Boleros, </a:t>
            </a:r>
            <a:r>
              <a:rPr lang="en-CA" dirty="0" err="1" smtClean="0"/>
              <a:t>ranchera</a:t>
            </a:r>
            <a:r>
              <a:rPr lang="en-CA" dirty="0" smtClean="0"/>
              <a:t> etc.)</a:t>
            </a:r>
          </a:p>
          <a:p>
            <a:r>
              <a:rPr lang="en-CA" dirty="0" smtClean="0"/>
              <a:t>Encouraged by brother (Poet </a:t>
            </a:r>
            <a:r>
              <a:rPr lang="en-CA" dirty="0" err="1" smtClean="0"/>
              <a:t>Nicanor</a:t>
            </a:r>
            <a:r>
              <a:rPr lang="en-CA" dirty="0" smtClean="0"/>
              <a:t> Parra) to begin collecting folk music from all over Chile.  Preserved over 3000 Chilean songs, proverbs and traditions.  </a:t>
            </a:r>
          </a:p>
          <a:p>
            <a:r>
              <a:rPr lang="en-CA" dirty="0" smtClean="0"/>
              <a:t>Eventually put her own lyrical and musical spin on traditional forms.  </a:t>
            </a:r>
          </a:p>
          <a:p>
            <a:r>
              <a:rPr lang="en-CA" dirty="0" smtClean="0"/>
              <a:t>Travelled to Europe twice promoting both folk music and </a:t>
            </a:r>
            <a:r>
              <a:rPr lang="en-CA" dirty="0" smtClean="0"/>
              <a:t>artwork.</a:t>
            </a:r>
            <a:endParaRPr lang="en-CA" dirty="0" smtClean="0"/>
          </a:p>
          <a:p>
            <a:r>
              <a:rPr lang="en-CA" dirty="0" smtClean="0"/>
              <a:t>Popularized the practice of “</a:t>
            </a:r>
            <a:r>
              <a:rPr lang="en-CA" dirty="0" err="1" smtClean="0"/>
              <a:t>peñas</a:t>
            </a:r>
            <a:r>
              <a:rPr lang="en-CA" dirty="0" smtClean="0"/>
              <a:t>” or gatherings of politicized musicians and artists.  Started La </a:t>
            </a:r>
            <a:r>
              <a:rPr lang="en-CA" dirty="0" err="1" smtClean="0"/>
              <a:t>Peña</a:t>
            </a:r>
            <a:r>
              <a:rPr lang="en-CA" dirty="0" smtClean="0"/>
              <a:t> de los Parra with son Angel and daughter Isabel.</a:t>
            </a:r>
          </a:p>
          <a:p>
            <a:r>
              <a:rPr lang="en-CA" dirty="0" smtClean="0"/>
              <a:t>Established a cultural center in a tent “La </a:t>
            </a:r>
            <a:r>
              <a:rPr lang="en-CA" dirty="0" err="1" smtClean="0"/>
              <a:t>Carpa</a:t>
            </a:r>
            <a:r>
              <a:rPr lang="en-CA" dirty="0" smtClean="0"/>
              <a:t> de La Reina” which eventually failed.  </a:t>
            </a:r>
          </a:p>
          <a:p>
            <a:r>
              <a:rPr lang="en-CA" dirty="0" smtClean="0"/>
              <a:t>Is credited with initiating the Nueva </a:t>
            </a:r>
            <a:r>
              <a:rPr lang="en-CA" dirty="0" err="1" smtClean="0"/>
              <a:t>canción</a:t>
            </a:r>
            <a:r>
              <a:rPr lang="en-CA" dirty="0" smtClean="0"/>
              <a:t> movement in Chile with her recordings and promotional activities.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Violeta</a:t>
            </a:r>
            <a:r>
              <a:rPr lang="en-CA" dirty="0" smtClean="0"/>
              <a:t> Parra     </a:t>
            </a:r>
            <a:endParaRPr lang="en-CA" dirty="0"/>
          </a:p>
        </p:txBody>
      </p:sp>
      <p:pic>
        <p:nvPicPr>
          <p:cNvPr id="4" name="Picture 3" descr="viole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0"/>
            <a:ext cx="2448272" cy="1484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Born in </a:t>
            </a:r>
            <a:r>
              <a:rPr lang="en-CA" dirty="0" err="1" smtClean="0"/>
              <a:t>Lonquén</a:t>
            </a:r>
            <a:r>
              <a:rPr lang="en-CA" dirty="0" smtClean="0"/>
              <a:t> to a family of rural labourers.</a:t>
            </a:r>
          </a:p>
          <a:p>
            <a:r>
              <a:rPr lang="en-CA" dirty="0" smtClean="0"/>
              <a:t>Mother taught herself piano and guitar and performed folk music to supplement family income.</a:t>
            </a:r>
          </a:p>
          <a:p>
            <a:r>
              <a:rPr lang="en-CA" dirty="0" smtClean="0"/>
              <a:t>Later moved to Santiago and studied theatre at the University of Chile</a:t>
            </a:r>
          </a:p>
          <a:p>
            <a:r>
              <a:rPr lang="en-CA" dirty="0" smtClean="0"/>
              <a:t>Influenced by Parra and </a:t>
            </a:r>
            <a:r>
              <a:rPr lang="en-CA" dirty="0" err="1" smtClean="0"/>
              <a:t>Yupanqui</a:t>
            </a:r>
            <a:r>
              <a:rPr lang="en-CA" dirty="0" smtClean="0"/>
              <a:t>, performed regularly at </a:t>
            </a:r>
            <a:r>
              <a:rPr lang="en-CA" dirty="0" err="1" smtClean="0"/>
              <a:t>Peña</a:t>
            </a:r>
            <a:r>
              <a:rPr lang="en-CA" dirty="0" smtClean="0"/>
              <a:t> de los Parra.</a:t>
            </a:r>
          </a:p>
          <a:p>
            <a:r>
              <a:rPr lang="en-CA" dirty="0" smtClean="0"/>
              <a:t>Had a rich and varied career both as a soloist and composer/collaborator.</a:t>
            </a:r>
          </a:p>
          <a:p>
            <a:r>
              <a:rPr lang="en-CA" dirty="0" smtClean="0"/>
              <a:t>Was the artistic director for the group </a:t>
            </a:r>
            <a:r>
              <a:rPr lang="en-CA" dirty="0" err="1" smtClean="0"/>
              <a:t>Quilapayún</a:t>
            </a:r>
            <a:r>
              <a:rPr lang="en-CA" dirty="0" smtClean="0"/>
              <a:t> and contributed to some early music by </a:t>
            </a:r>
            <a:r>
              <a:rPr lang="en-CA" dirty="0" err="1" smtClean="0"/>
              <a:t>Inti</a:t>
            </a:r>
            <a:r>
              <a:rPr lang="en-CA" dirty="0" smtClean="0"/>
              <a:t>-Illimani.</a:t>
            </a:r>
          </a:p>
          <a:p>
            <a:r>
              <a:rPr lang="en-CA" dirty="0" smtClean="0"/>
              <a:t>Contributed to the </a:t>
            </a:r>
            <a:r>
              <a:rPr lang="en-CA" dirty="0" err="1" smtClean="0"/>
              <a:t>Allende</a:t>
            </a:r>
            <a:r>
              <a:rPr lang="en-CA" dirty="0" smtClean="0"/>
              <a:t> government and was later taken prisoner in the National Stadium and killed shortly following the coup.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Víctor</a:t>
            </a:r>
            <a:r>
              <a:rPr lang="en-CA" dirty="0" smtClean="0"/>
              <a:t> </a:t>
            </a:r>
            <a:r>
              <a:rPr lang="en-CA" dirty="0" err="1" smtClean="0"/>
              <a:t>Jara</a:t>
            </a:r>
            <a:r>
              <a:rPr lang="en-CA" dirty="0" smtClean="0"/>
              <a:t>			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0"/>
            <a:ext cx="1771650" cy="1417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Name means “three beards” in </a:t>
            </a:r>
            <a:r>
              <a:rPr lang="en-CA" dirty="0" err="1" smtClean="0"/>
              <a:t>mapudugdun</a:t>
            </a:r>
            <a:r>
              <a:rPr lang="en-CA" dirty="0" smtClean="0"/>
              <a:t>.</a:t>
            </a:r>
          </a:p>
          <a:p>
            <a:r>
              <a:rPr lang="en-CA" dirty="0" smtClean="0"/>
              <a:t>Formed in 1965 by brothers Julio &amp; Eduardo Carrasco </a:t>
            </a:r>
          </a:p>
          <a:p>
            <a:r>
              <a:rPr lang="en-CA" dirty="0" smtClean="0"/>
              <a:t>Advised and influenced by Angel Parra and </a:t>
            </a:r>
            <a:r>
              <a:rPr lang="en-CA" dirty="0" err="1" smtClean="0"/>
              <a:t>Víctor</a:t>
            </a:r>
            <a:r>
              <a:rPr lang="en-CA" dirty="0" smtClean="0"/>
              <a:t> </a:t>
            </a:r>
            <a:r>
              <a:rPr lang="en-CA" dirty="0" err="1" smtClean="0"/>
              <a:t>Jara</a:t>
            </a:r>
            <a:r>
              <a:rPr lang="en-CA" dirty="0" smtClean="0"/>
              <a:t> who was their music director between 1966-1969</a:t>
            </a:r>
          </a:p>
          <a:p>
            <a:r>
              <a:rPr lang="en-CA" dirty="0" smtClean="0"/>
              <a:t>Songs integrated Chilean and other Latin American rhythms. </a:t>
            </a:r>
          </a:p>
          <a:p>
            <a:r>
              <a:rPr lang="en-CA" dirty="0" smtClean="0"/>
              <a:t>Was on tour in Europe during the 1973 coup, remained in France in exile.  Continued playing and collaborating with other artists such as Roberto </a:t>
            </a:r>
            <a:r>
              <a:rPr lang="en-CA" dirty="0" err="1" smtClean="0"/>
              <a:t>Matta</a:t>
            </a:r>
            <a:r>
              <a:rPr lang="en-CA" dirty="0" smtClean="0"/>
              <a:t>.</a:t>
            </a:r>
          </a:p>
          <a:p>
            <a:r>
              <a:rPr lang="en-CA" dirty="0" smtClean="0"/>
              <a:t>Group changed members several times while in exile and eventually dissolved.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Quilapayún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Founded in 1967 by a group of students at the Universidad </a:t>
            </a:r>
            <a:r>
              <a:rPr lang="en-CA" dirty="0" err="1" smtClean="0"/>
              <a:t>Técnica</a:t>
            </a:r>
            <a:r>
              <a:rPr lang="en-CA" dirty="0" smtClean="0"/>
              <a:t> del Estado (USACH)</a:t>
            </a:r>
          </a:p>
          <a:p>
            <a:r>
              <a:rPr lang="en-CA" dirty="0" smtClean="0"/>
              <a:t>Original founders included </a:t>
            </a:r>
            <a:r>
              <a:rPr lang="en-CA" dirty="0" err="1" smtClean="0"/>
              <a:t>Horacio</a:t>
            </a:r>
            <a:r>
              <a:rPr lang="en-CA" dirty="0" smtClean="0"/>
              <a:t> </a:t>
            </a:r>
            <a:r>
              <a:rPr lang="en-CA" dirty="0" err="1" smtClean="0"/>
              <a:t>Durán</a:t>
            </a:r>
            <a:r>
              <a:rPr lang="en-CA" dirty="0" smtClean="0"/>
              <a:t>, Pedro </a:t>
            </a:r>
            <a:r>
              <a:rPr lang="en-CA" dirty="0" err="1" smtClean="0"/>
              <a:t>Yáñez</a:t>
            </a:r>
            <a:r>
              <a:rPr lang="en-CA" dirty="0" smtClean="0"/>
              <a:t> and Jorge </a:t>
            </a:r>
            <a:r>
              <a:rPr lang="en-CA" dirty="0" err="1" smtClean="0"/>
              <a:t>Coulón</a:t>
            </a:r>
            <a:r>
              <a:rPr lang="en-CA" dirty="0" smtClean="0"/>
              <a:t> and later </a:t>
            </a:r>
            <a:r>
              <a:rPr lang="en-CA" dirty="0" err="1" smtClean="0"/>
              <a:t>Horacio</a:t>
            </a:r>
            <a:r>
              <a:rPr lang="en-CA" dirty="0" smtClean="0"/>
              <a:t> Salinas</a:t>
            </a:r>
          </a:p>
          <a:p>
            <a:r>
              <a:rPr lang="en-CA" dirty="0" smtClean="0"/>
              <a:t>Recorded in 1970 </a:t>
            </a:r>
            <a:r>
              <a:rPr lang="en-CA" i="1" dirty="0" smtClean="0"/>
              <a:t>Canto al </a:t>
            </a:r>
            <a:r>
              <a:rPr lang="en-CA" i="1" dirty="0" err="1" smtClean="0"/>
              <a:t>Programa</a:t>
            </a:r>
            <a:r>
              <a:rPr lang="en-CA" i="1" dirty="0" smtClean="0"/>
              <a:t> </a:t>
            </a:r>
            <a:r>
              <a:rPr lang="en-CA" dirty="0" smtClean="0"/>
              <a:t>putting to music the aims of the </a:t>
            </a:r>
            <a:r>
              <a:rPr lang="en-CA" dirty="0" err="1" smtClean="0"/>
              <a:t>Allende</a:t>
            </a:r>
            <a:r>
              <a:rPr lang="en-CA" dirty="0" smtClean="0"/>
              <a:t> government. </a:t>
            </a:r>
          </a:p>
          <a:p>
            <a:r>
              <a:rPr lang="en-CA" dirty="0" smtClean="0"/>
              <a:t>Released </a:t>
            </a:r>
            <a:r>
              <a:rPr lang="en-CA" i="1" dirty="0" smtClean="0"/>
              <a:t>Viva Chile! </a:t>
            </a:r>
            <a:r>
              <a:rPr lang="en-CA" dirty="0" smtClean="0"/>
              <a:t>In 1973 while in exile. Album contains hymns of the UP   </a:t>
            </a:r>
          </a:p>
          <a:p>
            <a:r>
              <a:rPr lang="en-CA" dirty="0" smtClean="0"/>
              <a:t>Group was touring in Europe during coup, remained in Italy and continued recording. </a:t>
            </a:r>
          </a:p>
          <a:p>
            <a:r>
              <a:rPr lang="en-CA" dirty="0" smtClean="0"/>
              <a:t>Returned to Chile in 1988 to contribute to the “No” campaign.  Recorded several albums afterwards which show changes in style (Incorporation of other Latin Music styles, Jazz, bolero etc.)</a:t>
            </a:r>
          </a:p>
          <a:p>
            <a:r>
              <a:rPr lang="en-CA" dirty="0" smtClean="0"/>
              <a:t>Still tours, though as of 2004 group split into two with disputes over name.   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Inti</a:t>
            </a:r>
            <a:r>
              <a:rPr lang="en-CA" dirty="0" smtClean="0"/>
              <a:t>-Illimani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Because of Nueva </a:t>
            </a:r>
            <a:r>
              <a:rPr lang="en-CA" dirty="0" err="1" smtClean="0"/>
              <a:t>Canción’s</a:t>
            </a:r>
            <a:r>
              <a:rPr lang="en-CA" dirty="0" smtClean="0"/>
              <a:t> close relationship to the </a:t>
            </a:r>
            <a:r>
              <a:rPr lang="en-CA" dirty="0" err="1" smtClean="0"/>
              <a:t>Unidad</a:t>
            </a:r>
            <a:r>
              <a:rPr lang="en-CA" dirty="0" smtClean="0"/>
              <a:t> Popular, artists who weren’t killed (</a:t>
            </a:r>
            <a:r>
              <a:rPr lang="en-CA" dirty="0" err="1" smtClean="0"/>
              <a:t>Jara</a:t>
            </a:r>
            <a:r>
              <a:rPr lang="en-CA" dirty="0" smtClean="0"/>
              <a:t>) were censored or sent into exile.</a:t>
            </a:r>
          </a:p>
          <a:p>
            <a:r>
              <a:rPr lang="en-CA" dirty="0" err="1" smtClean="0"/>
              <a:t>Bowlderized</a:t>
            </a:r>
            <a:r>
              <a:rPr lang="en-CA" dirty="0" smtClean="0"/>
              <a:t> versions of Nueva </a:t>
            </a:r>
            <a:r>
              <a:rPr lang="en-CA" dirty="0" err="1" smtClean="0"/>
              <a:t>Canción</a:t>
            </a:r>
            <a:r>
              <a:rPr lang="en-CA" dirty="0" smtClean="0"/>
              <a:t> music were sometimes available (free market), but performances were banned up until the mid 1980’s</a:t>
            </a:r>
          </a:p>
          <a:p>
            <a:r>
              <a:rPr lang="en-CA" dirty="0" smtClean="0"/>
              <a:t>Groups continued to record in exile, collaborated with musicians in Europe and the United States to bring attention to the Chilean situation.</a:t>
            </a:r>
            <a:endParaRPr lang="en-CA" dirty="0"/>
          </a:p>
          <a:p>
            <a:r>
              <a:rPr lang="en-CA" dirty="0" err="1"/>
              <a:t>P</a:t>
            </a:r>
            <a:r>
              <a:rPr lang="en-CA" dirty="0" err="1" smtClean="0"/>
              <a:t>eñas</a:t>
            </a:r>
            <a:r>
              <a:rPr lang="en-CA" dirty="0" smtClean="0"/>
              <a:t> </a:t>
            </a:r>
            <a:r>
              <a:rPr lang="en-CA" dirty="0" smtClean="0"/>
              <a:t>were </a:t>
            </a:r>
            <a:r>
              <a:rPr lang="en-CA" dirty="0" smtClean="0"/>
              <a:t>held underground </a:t>
            </a:r>
            <a:r>
              <a:rPr lang="en-CA" dirty="0" smtClean="0"/>
              <a:t>by </a:t>
            </a:r>
            <a:r>
              <a:rPr lang="en-CA" dirty="0" smtClean="0"/>
              <a:t>members of the </a:t>
            </a:r>
            <a:r>
              <a:rPr lang="en-CA" dirty="0" err="1" smtClean="0"/>
              <a:t>Agrupación</a:t>
            </a:r>
            <a:r>
              <a:rPr lang="en-CA" dirty="0" smtClean="0"/>
              <a:t> de </a:t>
            </a:r>
            <a:r>
              <a:rPr lang="en-CA" dirty="0" err="1" smtClean="0"/>
              <a:t>Familiares</a:t>
            </a:r>
            <a:r>
              <a:rPr lang="en-CA" dirty="0" smtClean="0"/>
              <a:t> de los </a:t>
            </a:r>
            <a:r>
              <a:rPr lang="en-CA" dirty="0" err="1" smtClean="0"/>
              <a:t>Detenidos-Desaparecidos</a:t>
            </a:r>
            <a:r>
              <a:rPr lang="en-CA" dirty="0" smtClean="0"/>
              <a:t> and other opposition groups starting in the late 1970’s and continuing into the 1980’s where Nueva </a:t>
            </a:r>
            <a:r>
              <a:rPr lang="en-CA" dirty="0" err="1" smtClean="0"/>
              <a:t>Canción</a:t>
            </a:r>
            <a:r>
              <a:rPr lang="en-CA" dirty="0" smtClean="0"/>
              <a:t> style continued to </a:t>
            </a:r>
            <a:r>
              <a:rPr lang="en-CA" dirty="0" smtClean="0"/>
              <a:t>thrive.    </a:t>
            </a:r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During the Dictatorship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i="1" dirty="0"/>
              <a:t>Canto Nuevo </a:t>
            </a:r>
            <a:r>
              <a:rPr lang="en-CA" dirty="0"/>
              <a:t>came out of </a:t>
            </a:r>
            <a:r>
              <a:rPr lang="en-CA" i="1" dirty="0"/>
              <a:t>Nueva </a:t>
            </a:r>
            <a:r>
              <a:rPr lang="en-CA" i="1" dirty="0" err="1"/>
              <a:t>canción</a:t>
            </a:r>
            <a:r>
              <a:rPr lang="en-CA" i="1" dirty="0"/>
              <a:t> </a:t>
            </a:r>
            <a:r>
              <a:rPr lang="en-CA" dirty="0"/>
              <a:t>and </a:t>
            </a:r>
            <a:r>
              <a:rPr lang="en-CA" dirty="0" smtClean="0"/>
              <a:t>featured members of the </a:t>
            </a:r>
            <a:r>
              <a:rPr lang="en-CA" dirty="0"/>
              <a:t>same </a:t>
            </a:r>
            <a:r>
              <a:rPr lang="en-CA" dirty="0" smtClean="0"/>
              <a:t>bands along with younger musicians from the universities.  </a:t>
            </a:r>
            <a:endParaRPr lang="en-CA" dirty="0"/>
          </a:p>
          <a:p>
            <a:endParaRPr lang="en-CA" dirty="0"/>
          </a:p>
          <a:p>
            <a:r>
              <a:rPr lang="en-CA" dirty="0"/>
              <a:t>Stylistically, canto </a:t>
            </a:r>
            <a:r>
              <a:rPr lang="en-CA" dirty="0" err="1"/>
              <a:t>nuevo</a:t>
            </a:r>
            <a:r>
              <a:rPr lang="en-CA" dirty="0"/>
              <a:t> incorporated some elements of folklore and fused them with </a:t>
            </a:r>
            <a:r>
              <a:rPr lang="en-CA" dirty="0" err="1" smtClean="0"/>
              <a:t>bossanova</a:t>
            </a:r>
            <a:r>
              <a:rPr lang="en-CA" dirty="0" smtClean="0"/>
              <a:t>, </a:t>
            </a:r>
            <a:r>
              <a:rPr lang="en-CA" dirty="0"/>
              <a:t>rock and jazz.</a:t>
            </a:r>
          </a:p>
          <a:p>
            <a:endParaRPr lang="en-CA" dirty="0"/>
          </a:p>
          <a:p>
            <a:r>
              <a:rPr lang="en-CA" dirty="0"/>
              <a:t>Politically, the songs were oppositional to the regime, romanticizing the Allende era and promoting socialist ideals </a:t>
            </a:r>
          </a:p>
          <a:p>
            <a:endParaRPr lang="en-CA" dirty="0"/>
          </a:p>
          <a:p>
            <a:r>
              <a:rPr lang="en-CA" dirty="0" smtClean="0"/>
              <a:t>Canto </a:t>
            </a:r>
            <a:r>
              <a:rPr lang="en-CA" dirty="0" err="1" smtClean="0"/>
              <a:t>nuevo</a:t>
            </a:r>
            <a:r>
              <a:rPr lang="en-CA" dirty="0" smtClean="0"/>
              <a:t> artists promoted themselves through </a:t>
            </a:r>
            <a:r>
              <a:rPr lang="en-CA" dirty="0" err="1" smtClean="0"/>
              <a:t>peñas</a:t>
            </a:r>
            <a:r>
              <a:rPr lang="en-CA" dirty="0" smtClean="0"/>
              <a:t>, which were held in places such as university campuses, church basements and cafes.   </a:t>
            </a:r>
          </a:p>
          <a:p>
            <a:endParaRPr lang="en-CA" dirty="0"/>
          </a:p>
          <a:p>
            <a:r>
              <a:rPr lang="en-CA" dirty="0" smtClean="0"/>
              <a:t>Canto Nuevo was also able to get radio airplay despite censorship through some radio stations such as Radio </a:t>
            </a:r>
            <a:r>
              <a:rPr lang="en-CA" dirty="0" err="1" smtClean="0"/>
              <a:t>Galaxia</a:t>
            </a:r>
            <a:r>
              <a:rPr lang="en-CA" dirty="0" smtClean="0"/>
              <a:t>.</a:t>
            </a:r>
          </a:p>
          <a:p>
            <a:endParaRPr lang="en-CA" dirty="0"/>
          </a:p>
          <a:p>
            <a:endParaRPr lang="en-CA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Canto Nuevo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188641"/>
            <a:ext cx="2143125" cy="12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239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dirty="0"/>
              <a:t>Isabel </a:t>
            </a:r>
            <a:r>
              <a:rPr lang="en-CA" dirty="0" err="1"/>
              <a:t>Alduante</a:t>
            </a:r>
            <a:r>
              <a:rPr lang="en-CA" dirty="0"/>
              <a:t>: debuted in 1977, recorded two songs considered “anthems” of the Canto Nuevo movement “</a:t>
            </a:r>
            <a:r>
              <a:rPr lang="en-CA" dirty="0" err="1"/>
              <a:t>Yo</a:t>
            </a:r>
            <a:r>
              <a:rPr lang="en-CA" dirty="0"/>
              <a:t> </a:t>
            </a:r>
            <a:r>
              <a:rPr lang="en-CA" dirty="0" err="1"/>
              <a:t>te</a:t>
            </a:r>
            <a:r>
              <a:rPr lang="en-CA" dirty="0"/>
              <a:t> </a:t>
            </a:r>
            <a:r>
              <a:rPr lang="en-CA" dirty="0" err="1"/>
              <a:t>nombro</a:t>
            </a:r>
            <a:r>
              <a:rPr lang="en-CA" dirty="0"/>
              <a:t> </a:t>
            </a:r>
            <a:r>
              <a:rPr lang="en-CA" dirty="0" err="1"/>
              <a:t>libertad</a:t>
            </a:r>
            <a:r>
              <a:rPr lang="en-CA" dirty="0"/>
              <a:t>” and “</a:t>
            </a:r>
            <a:r>
              <a:rPr lang="en-CA" dirty="0" err="1"/>
              <a:t>palomo</a:t>
            </a:r>
            <a:r>
              <a:rPr lang="en-CA" dirty="0"/>
              <a:t>”.  Combined music, poetry and theatre in performances.  </a:t>
            </a:r>
          </a:p>
          <a:p>
            <a:endParaRPr lang="en-CA" dirty="0"/>
          </a:p>
          <a:p>
            <a:r>
              <a:rPr lang="en-CA" dirty="0"/>
              <a:t>Osvaldo Torres:  Founding member of the group “</a:t>
            </a:r>
            <a:r>
              <a:rPr lang="en-CA" dirty="0" err="1"/>
              <a:t>Illapú</a:t>
            </a:r>
            <a:r>
              <a:rPr lang="en-CA" dirty="0"/>
              <a:t>”, separated from the group in 1978 and performed solo in </a:t>
            </a:r>
            <a:r>
              <a:rPr lang="en-CA" dirty="0" err="1"/>
              <a:t>peñas</a:t>
            </a:r>
            <a:r>
              <a:rPr lang="en-CA" dirty="0" smtClean="0"/>
              <a:t>.</a:t>
            </a:r>
          </a:p>
          <a:p>
            <a:endParaRPr lang="en-CA" dirty="0"/>
          </a:p>
          <a:p>
            <a:r>
              <a:rPr lang="en-CA" dirty="0" smtClean="0"/>
              <a:t>Santiago del Nuevo </a:t>
            </a:r>
            <a:r>
              <a:rPr lang="en-CA" dirty="0" err="1" smtClean="0"/>
              <a:t>Extremo</a:t>
            </a:r>
            <a:r>
              <a:rPr lang="en-CA" dirty="0" smtClean="0"/>
              <a:t>:  Formed in Santiago in 1978 by Luis </a:t>
            </a:r>
            <a:r>
              <a:rPr lang="en-CA" dirty="0" err="1" smtClean="0"/>
              <a:t>LeBert</a:t>
            </a:r>
            <a:r>
              <a:rPr lang="en-CA" dirty="0" smtClean="0"/>
              <a:t>, Pedro </a:t>
            </a:r>
            <a:r>
              <a:rPr lang="en-CA" dirty="0" err="1" smtClean="0"/>
              <a:t>Villagra</a:t>
            </a:r>
            <a:r>
              <a:rPr lang="en-CA" dirty="0" smtClean="0"/>
              <a:t> and Jorge Campos, students at the University of Chile.  Group began as folklorists and switched to Latin American Fusion in the nineties.</a:t>
            </a:r>
            <a:endParaRPr lang="en-CA" dirty="0"/>
          </a:p>
          <a:p>
            <a:endParaRPr lang="en-CA" dirty="0"/>
          </a:p>
          <a:p>
            <a:r>
              <a:rPr lang="en-CA" dirty="0"/>
              <a:t>Sol y </a:t>
            </a:r>
            <a:r>
              <a:rPr lang="en-CA" dirty="0" err="1"/>
              <a:t>Lluvia</a:t>
            </a:r>
            <a:r>
              <a:rPr lang="en-CA" dirty="0"/>
              <a:t>:  Formed by Charles and </a:t>
            </a:r>
            <a:r>
              <a:rPr lang="en-CA" dirty="0" err="1"/>
              <a:t>Amaro</a:t>
            </a:r>
            <a:r>
              <a:rPr lang="en-CA" dirty="0"/>
              <a:t> Labra in 1975. Following the brothers’ detention by the military in 1978, independently recorded a cassette of protest songs “Canto + </a:t>
            </a:r>
            <a:r>
              <a:rPr lang="en-CA" dirty="0" err="1"/>
              <a:t>vida</a:t>
            </a:r>
            <a:r>
              <a:rPr lang="en-CA" dirty="0"/>
              <a:t>” in 1981.  Group gained renown playing in universities.  Politics more aligned with Christian democrats (non-socialist)   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378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284</TotalTime>
  <Words>1051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Lucida Sans Unicode</vt:lpstr>
      <vt:lpstr>Verdana</vt:lpstr>
      <vt:lpstr>Wingdings 2</vt:lpstr>
      <vt:lpstr>Wingdings 3</vt:lpstr>
      <vt:lpstr>Concourse</vt:lpstr>
      <vt:lpstr>Nueva Canción and its successors </vt:lpstr>
      <vt:lpstr>Nueva canción chilena</vt:lpstr>
      <vt:lpstr>Violeta Parra     </vt:lpstr>
      <vt:lpstr>Víctor Jara   </vt:lpstr>
      <vt:lpstr>Quilapayún</vt:lpstr>
      <vt:lpstr>Inti-Illimani</vt:lpstr>
      <vt:lpstr>During the Dictatorship</vt:lpstr>
      <vt:lpstr>Canto Nuevo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Nueva Canción and its successors</dc:title>
  <dc:creator>User</dc:creator>
  <cp:lastModifiedBy>Guest User</cp:lastModifiedBy>
  <cp:revision>31</cp:revision>
  <dcterms:created xsi:type="dcterms:W3CDTF">2015-01-26T12:59:33Z</dcterms:created>
  <dcterms:modified xsi:type="dcterms:W3CDTF">2016-02-02T21:35:30Z</dcterms:modified>
</cp:coreProperties>
</file>