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73" r:id="rId4"/>
    <p:sldId id="268" r:id="rId5"/>
    <p:sldId id="275" r:id="rId6"/>
    <p:sldId id="269" r:id="rId7"/>
    <p:sldId id="276" r:id="rId8"/>
    <p:sldId id="270" r:id="rId9"/>
    <p:sldId id="277" r:id="rId10"/>
    <p:sldId id="278" r:id="rId11"/>
    <p:sldId id="279" r:id="rId12"/>
    <p:sldId id="271" r:id="rId13"/>
    <p:sldId id="272" r:id="rId14"/>
    <p:sldId id="2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A558F99-867A-40E0-8812-836D131F5956}" type="datetimeFigureOut">
              <a:rPr lang="en-US" smtClean="0"/>
              <a:t>3/10/2016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3EF63E8-C2E9-42AE-A7FF-4164CFC5109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558F99-867A-40E0-8812-836D131F5956}" type="datetimeFigureOut">
              <a:rPr lang="en-US" smtClean="0"/>
              <a:t>3/10/2016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EF63E8-C2E9-42AE-A7FF-4164CFC510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558F99-867A-40E0-8812-836D131F5956}" type="datetimeFigureOut">
              <a:rPr lang="en-US" smtClean="0"/>
              <a:t>3/10/2016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EF63E8-C2E9-42AE-A7FF-4164CFC510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558F99-867A-40E0-8812-836D131F5956}" type="datetimeFigureOut">
              <a:rPr lang="en-US" smtClean="0"/>
              <a:t>3/10/2016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EF63E8-C2E9-42AE-A7FF-4164CFC5109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A558F99-867A-40E0-8812-836D131F5956}" type="datetimeFigureOut">
              <a:rPr lang="en-US" smtClean="0"/>
              <a:t>3/10/2016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EF63E8-C2E9-42AE-A7FF-4164CFC5109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A558F99-867A-40E0-8812-836D131F5956}" type="datetimeFigureOut">
              <a:rPr lang="en-US" smtClean="0"/>
              <a:t>3/10/2016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EF63E8-C2E9-42AE-A7FF-4164CFC5109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A558F99-867A-40E0-8812-836D131F5956}" type="datetimeFigureOut">
              <a:rPr lang="en-US" smtClean="0"/>
              <a:t>3/10/2016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EF63E8-C2E9-42AE-A7FF-4164CFC5109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A558F99-867A-40E0-8812-836D131F5956}" type="datetimeFigureOut">
              <a:rPr lang="en-US" smtClean="0"/>
              <a:t>3/10/2016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EF63E8-C2E9-42AE-A7FF-4164CFC5109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A558F99-867A-40E0-8812-836D131F5956}" type="datetimeFigureOut">
              <a:rPr lang="en-US" smtClean="0"/>
              <a:t>3/10/2016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EF63E8-C2E9-42AE-A7FF-4164CFC510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A558F99-867A-40E0-8812-836D131F5956}" type="datetimeFigureOut">
              <a:rPr lang="en-US" smtClean="0"/>
              <a:t>3/10/2016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EF63E8-C2E9-42AE-A7FF-4164CFC5109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A558F99-867A-40E0-8812-836D131F5956}" type="datetimeFigureOut">
              <a:rPr lang="en-US" smtClean="0"/>
              <a:t>3/10/2016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3EF63E8-C2E9-42AE-A7FF-4164CFC5109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558F99-867A-40E0-8812-836D131F5956}" type="datetimeFigureOut">
              <a:rPr lang="en-US" smtClean="0"/>
              <a:t>3/10/2016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EF63E8-C2E9-42AE-A7FF-4164CFC510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Musical Resistances in Argentina 2:</a:t>
            </a:r>
            <a:endParaRPr lang="en-US" dirty="0"/>
          </a:p>
        </p:txBody>
      </p:sp>
      <p:sp>
        <p:nvSpPr>
          <p:cNvPr id="3" name="Subtitle 2"/>
          <p:cNvSpPr>
            <a:spLocks noGrp="1"/>
          </p:cNvSpPr>
          <p:nvPr>
            <p:ph type="subTitle" idx="1"/>
          </p:nvPr>
        </p:nvSpPr>
        <p:spPr/>
        <p:txBody>
          <a:bodyPr/>
          <a:lstStyle/>
          <a:p>
            <a:r>
              <a:rPr lang="en-US" dirty="0" smtClean="0"/>
              <a:t>“Rock </a:t>
            </a:r>
            <a:r>
              <a:rPr lang="en-US" dirty="0" err="1" smtClean="0"/>
              <a:t>Nacional</a:t>
            </a:r>
            <a:r>
              <a:rPr lang="en-US" dirty="0" smtClean="0"/>
              <a:t>”</a:t>
            </a:r>
            <a:endParaRPr lang="en-US" dirty="0"/>
          </a:p>
        </p:txBody>
      </p:sp>
    </p:spTree>
    <p:extLst>
      <p:ext uri="{BB962C8B-B14F-4D97-AF65-F5344CB8AC3E}">
        <p14:creationId xmlns:p14="http://schemas.microsoft.com/office/powerpoint/2010/main" val="760141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Born in 1951 in Santa Fe Province.  At 18 travelled to Buenos Aires and became involved in the rock music scene.</a:t>
            </a:r>
          </a:p>
          <a:p>
            <a:endParaRPr lang="en-US" dirty="0"/>
          </a:p>
          <a:p>
            <a:r>
              <a:rPr lang="en-US" dirty="0" smtClean="0"/>
              <a:t>Style combines Rock with acoustic instruments and folk melodies, has been called “The Argentine Bob Dylan”</a:t>
            </a:r>
          </a:p>
          <a:p>
            <a:endParaRPr lang="en-US" dirty="0"/>
          </a:p>
          <a:p>
            <a:r>
              <a:rPr lang="en-US" dirty="0" smtClean="0"/>
              <a:t>His first album “La </a:t>
            </a:r>
            <a:r>
              <a:rPr lang="en-US" dirty="0" err="1" smtClean="0"/>
              <a:t>fantasma</a:t>
            </a:r>
            <a:r>
              <a:rPr lang="en-US" dirty="0" smtClean="0"/>
              <a:t> de </a:t>
            </a:r>
            <a:r>
              <a:rPr lang="en-US" dirty="0" err="1" smtClean="0"/>
              <a:t>Canterville</a:t>
            </a:r>
            <a:r>
              <a:rPr lang="en-US" dirty="0" smtClean="0"/>
              <a:t>” had three songs cut and six bowdlerized due to censorship.</a:t>
            </a:r>
          </a:p>
          <a:p>
            <a:endParaRPr lang="en-US" dirty="0"/>
          </a:p>
          <a:p>
            <a:r>
              <a:rPr lang="en-US" dirty="0" smtClean="0"/>
              <a:t>Composed the anti-war hymn “Solo le </a:t>
            </a:r>
            <a:r>
              <a:rPr lang="en-US" dirty="0" err="1" smtClean="0"/>
              <a:t>pido</a:t>
            </a:r>
            <a:r>
              <a:rPr lang="en-US" dirty="0" smtClean="0"/>
              <a:t> a Dios” which was performed at the  “Festival for Latin American Solidarity”  </a:t>
            </a:r>
          </a:p>
        </p:txBody>
      </p:sp>
      <p:sp>
        <p:nvSpPr>
          <p:cNvPr id="3" name="Title 2"/>
          <p:cNvSpPr>
            <a:spLocks noGrp="1"/>
          </p:cNvSpPr>
          <p:nvPr>
            <p:ph type="title"/>
          </p:nvPr>
        </p:nvSpPr>
        <p:spPr/>
        <p:txBody>
          <a:bodyPr/>
          <a:lstStyle/>
          <a:p>
            <a:r>
              <a:rPr lang="en-US" dirty="0" smtClean="0"/>
              <a:t>Leon </a:t>
            </a:r>
            <a:r>
              <a:rPr lang="en-US" dirty="0" err="1" smtClean="0"/>
              <a:t>Gieco</a:t>
            </a:r>
            <a:r>
              <a:rPr lang="en-US" dirty="0" smtClean="0"/>
              <a:t> </a:t>
            </a:r>
            <a:endParaRPr lang="en-US" dirty="0"/>
          </a:p>
        </p:txBody>
      </p:sp>
    </p:spTree>
    <p:extLst>
      <p:ext uri="{BB962C8B-B14F-4D97-AF65-F5344CB8AC3E}">
        <p14:creationId xmlns:p14="http://schemas.microsoft.com/office/powerpoint/2010/main" val="1278660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Following the return to democracy in 1983 Argentine rock music exploded both nationally and internationally.</a:t>
            </a:r>
          </a:p>
          <a:p>
            <a:endParaRPr lang="en-US" dirty="0"/>
          </a:p>
          <a:p>
            <a:r>
              <a:rPr lang="en-US" dirty="0" smtClean="0"/>
              <a:t>Part of this was due to a proliferation of bands that started up following a wave of cultural positivism and hope.</a:t>
            </a:r>
          </a:p>
          <a:p>
            <a:endParaRPr lang="en-US" dirty="0"/>
          </a:p>
          <a:p>
            <a:r>
              <a:rPr lang="en-US" dirty="0" smtClean="0"/>
              <a:t>Part of this was also due to the media attention garnered by the “Festival of Solidarity”</a:t>
            </a:r>
          </a:p>
          <a:p>
            <a:endParaRPr lang="en-US" dirty="0"/>
          </a:p>
          <a:p>
            <a:r>
              <a:rPr lang="en-US" dirty="0" smtClean="0"/>
              <a:t>Rock music evolved beyond the “symphonic sounds” of the late 70’s and early 80’s, incorporating influences like SKA, New Wave and Punk</a:t>
            </a:r>
            <a:endParaRPr lang="en-US" dirty="0"/>
          </a:p>
        </p:txBody>
      </p:sp>
      <p:sp>
        <p:nvSpPr>
          <p:cNvPr id="3" name="Title 2"/>
          <p:cNvSpPr>
            <a:spLocks noGrp="1"/>
          </p:cNvSpPr>
          <p:nvPr>
            <p:ph type="title"/>
          </p:nvPr>
        </p:nvSpPr>
        <p:spPr/>
        <p:txBody>
          <a:bodyPr/>
          <a:lstStyle/>
          <a:p>
            <a:r>
              <a:rPr lang="en-US" dirty="0" smtClean="0"/>
              <a:t>The Return to Democracy </a:t>
            </a:r>
            <a:endParaRPr lang="en-US" dirty="0"/>
          </a:p>
        </p:txBody>
      </p:sp>
    </p:spTree>
    <p:extLst>
      <p:ext uri="{BB962C8B-B14F-4D97-AF65-F5344CB8AC3E}">
        <p14:creationId xmlns:p14="http://schemas.microsoft.com/office/powerpoint/2010/main" val="3961404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Considered the most significant and influential rock group in the Spanish speaking world.  </a:t>
            </a:r>
          </a:p>
          <a:p>
            <a:endParaRPr lang="en-US" dirty="0"/>
          </a:p>
          <a:p>
            <a:r>
              <a:rPr lang="en-US" dirty="0" smtClean="0"/>
              <a:t>Group attained recognition across the hemisphere including Central America, Mexico, Spain and the United States</a:t>
            </a:r>
            <a:r>
              <a:rPr lang="en-US" dirty="0" smtClean="0"/>
              <a:t>.  Is also credited with nourishing Rock movements in </a:t>
            </a:r>
            <a:r>
              <a:rPr lang="en-US" dirty="0" err="1" smtClean="0"/>
              <a:t>neighbouring</a:t>
            </a:r>
            <a:r>
              <a:rPr lang="en-US" dirty="0" smtClean="0"/>
              <a:t> cou</a:t>
            </a:r>
            <a:r>
              <a:rPr lang="en-US" dirty="0" smtClean="0"/>
              <a:t>ntries.  </a:t>
            </a:r>
            <a:endParaRPr lang="en-US" dirty="0" smtClean="0"/>
          </a:p>
          <a:p>
            <a:endParaRPr lang="en-US" dirty="0"/>
          </a:p>
          <a:p>
            <a:r>
              <a:rPr lang="en-US" dirty="0" smtClean="0"/>
              <a:t>Formed in Buenos Aires in 1982, lineup consisted of three members</a:t>
            </a:r>
            <a:r>
              <a:rPr lang="en-US" dirty="0"/>
              <a:t>: </a:t>
            </a:r>
            <a:r>
              <a:rPr lang="en-US" dirty="0" smtClean="0"/>
              <a:t>Gustavo </a:t>
            </a:r>
            <a:r>
              <a:rPr lang="en-US" dirty="0" err="1"/>
              <a:t>Cerati</a:t>
            </a:r>
            <a:r>
              <a:rPr lang="en-US" dirty="0"/>
              <a:t> (lead vocals, guitars), </a:t>
            </a:r>
            <a:r>
              <a:rPr lang="en-US" dirty="0" err="1"/>
              <a:t>Héctor</a:t>
            </a:r>
            <a:r>
              <a:rPr lang="en-US" dirty="0"/>
              <a:t> </a:t>
            </a:r>
            <a:r>
              <a:rPr lang="en-US" dirty="0" err="1" smtClean="0"/>
              <a:t>Bosio</a:t>
            </a:r>
            <a:r>
              <a:rPr lang="en-US" dirty="0" smtClean="0"/>
              <a:t> </a:t>
            </a:r>
            <a:r>
              <a:rPr lang="en-US" dirty="0"/>
              <a:t>(bass), and </a:t>
            </a:r>
            <a:r>
              <a:rPr lang="en-US" dirty="0" err="1"/>
              <a:t>Charly</a:t>
            </a:r>
            <a:r>
              <a:rPr lang="en-US" dirty="0"/>
              <a:t> </a:t>
            </a:r>
            <a:r>
              <a:rPr lang="en-US" dirty="0" err="1"/>
              <a:t>Alberti</a:t>
            </a:r>
            <a:r>
              <a:rPr lang="en-US" dirty="0"/>
              <a:t> (drums</a:t>
            </a:r>
            <a:r>
              <a:rPr lang="en-US" dirty="0" smtClean="0"/>
              <a:t>).  </a:t>
            </a:r>
            <a:endParaRPr lang="en-US" dirty="0" smtClean="0"/>
          </a:p>
          <a:p>
            <a:endParaRPr lang="en-US" dirty="0"/>
          </a:p>
          <a:p>
            <a:r>
              <a:rPr lang="en-US" dirty="0" smtClean="0"/>
              <a:t>Soda Stereo was also one of the first bands to make use of a full range of media (music videos).  </a:t>
            </a:r>
            <a:endParaRPr lang="en-US" dirty="0" smtClean="0"/>
          </a:p>
          <a:p>
            <a:endParaRPr lang="en-US" dirty="0"/>
          </a:p>
          <a:p>
            <a:endParaRPr lang="en-US" dirty="0"/>
          </a:p>
        </p:txBody>
      </p:sp>
      <p:sp>
        <p:nvSpPr>
          <p:cNvPr id="3" name="Title 2"/>
          <p:cNvSpPr>
            <a:spLocks noGrp="1"/>
          </p:cNvSpPr>
          <p:nvPr>
            <p:ph type="title"/>
          </p:nvPr>
        </p:nvSpPr>
        <p:spPr/>
        <p:txBody>
          <a:bodyPr>
            <a:normAutofit/>
          </a:bodyPr>
          <a:lstStyle/>
          <a:p>
            <a:r>
              <a:rPr lang="en-US" dirty="0" smtClean="0"/>
              <a:t> </a:t>
            </a:r>
            <a:r>
              <a:rPr lang="en-US" dirty="0" smtClean="0"/>
              <a:t>Soda Stereo </a:t>
            </a:r>
            <a:endParaRPr lang="en-US" dirty="0"/>
          </a:p>
        </p:txBody>
      </p:sp>
    </p:spTree>
    <p:extLst>
      <p:ext uri="{BB962C8B-B14F-4D97-AF65-F5344CB8AC3E}">
        <p14:creationId xmlns:p14="http://schemas.microsoft.com/office/powerpoint/2010/main" val="897255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92500" lnSpcReduction="10000"/>
          </a:bodyPr>
          <a:lstStyle/>
          <a:p>
            <a:r>
              <a:rPr lang="en-US" dirty="0" smtClean="0"/>
              <a:t>Soda’s early sound reflected influences from New Wave (The Police, Elvis Costello) although it eventually became heavier in the nineties.</a:t>
            </a:r>
          </a:p>
          <a:p>
            <a:endParaRPr lang="en-US" dirty="0"/>
          </a:p>
          <a:p>
            <a:r>
              <a:rPr lang="en-US" dirty="0" smtClean="0"/>
              <a:t>The group continued playing for fifteen years and released seven albums.  1985’s </a:t>
            </a:r>
            <a:r>
              <a:rPr lang="en-US" i="1" dirty="0" smtClean="0"/>
              <a:t>Nada Personal </a:t>
            </a:r>
            <a:r>
              <a:rPr lang="en-US" dirty="0" smtClean="0"/>
              <a:t>and 1988’s </a:t>
            </a:r>
            <a:r>
              <a:rPr lang="en-US" i="1" dirty="0" err="1" smtClean="0"/>
              <a:t>Doble</a:t>
            </a:r>
            <a:r>
              <a:rPr lang="en-US" i="1" dirty="0" smtClean="0"/>
              <a:t> Vida </a:t>
            </a:r>
            <a:r>
              <a:rPr lang="en-US" dirty="0" smtClean="0"/>
              <a:t>are among the most critically acclaimed, </a:t>
            </a:r>
          </a:p>
          <a:p>
            <a:endParaRPr lang="en-US" dirty="0"/>
          </a:p>
          <a:p>
            <a:r>
              <a:rPr lang="en-US" dirty="0" smtClean="0"/>
              <a:t>Represented a paradigm shift in Argentine Rock, a movement towards globalization that occurred as a result of the democratic transition.   The group also is primarily seen as a Pan-Latin phenomenon, relatable to Spanish speakers everywhere.  </a:t>
            </a:r>
            <a:endParaRPr lang="en-US" dirty="0"/>
          </a:p>
        </p:txBody>
      </p:sp>
    </p:spTree>
    <p:extLst>
      <p:ext uri="{BB962C8B-B14F-4D97-AF65-F5344CB8AC3E}">
        <p14:creationId xmlns:p14="http://schemas.microsoft.com/office/powerpoint/2010/main" val="4261065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dirty="0" smtClean="0"/>
              <a:t>Are you a fan of Rock music?  Which subgenre/decade/band do you like the most?</a:t>
            </a:r>
          </a:p>
          <a:p>
            <a:endParaRPr lang="en-US" dirty="0"/>
          </a:p>
          <a:p>
            <a:r>
              <a:rPr lang="en-US" dirty="0" smtClean="0"/>
              <a:t>Which of the songs we listen to did you like the most?  Why?  </a:t>
            </a:r>
          </a:p>
          <a:p>
            <a:endParaRPr lang="en-US" dirty="0"/>
          </a:p>
          <a:p>
            <a:r>
              <a:rPr lang="en-US" dirty="0" smtClean="0"/>
              <a:t>Argentina was one of the first countries to produce a thriving Rock movement all on its own, in Spanish.  Why do you think this is?</a:t>
            </a:r>
          </a:p>
          <a:p>
            <a:endParaRPr lang="en-US" dirty="0" smtClean="0"/>
          </a:p>
          <a:p>
            <a:r>
              <a:rPr lang="en-US" dirty="0" smtClean="0"/>
              <a:t>How is the youth counterculture created by Rock </a:t>
            </a:r>
            <a:r>
              <a:rPr lang="en-US" dirty="0" err="1" smtClean="0"/>
              <a:t>Nacional</a:t>
            </a:r>
            <a:r>
              <a:rPr lang="en-US" dirty="0" smtClean="0"/>
              <a:t> in the late 1970s similar to other youth countercultures?  In what way is it different?</a:t>
            </a:r>
          </a:p>
          <a:p>
            <a:endParaRPr lang="en-US" dirty="0"/>
          </a:p>
          <a:p>
            <a:r>
              <a:rPr lang="en-US" dirty="0" smtClean="0"/>
              <a:t>How did the Rock </a:t>
            </a:r>
            <a:r>
              <a:rPr lang="en-US" dirty="0" err="1" smtClean="0"/>
              <a:t>Nacional</a:t>
            </a:r>
            <a:r>
              <a:rPr lang="en-US" dirty="0"/>
              <a:t> </a:t>
            </a:r>
            <a:r>
              <a:rPr lang="en-US" dirty="0" smtClean="0"/>
              <a:t>movement enact resistance against the regime?  Do you think it was an effective vehicle for social change?</a:t>
            </a:r>
          </a:p>
          <a:p>
            <a:endParaRPr lang="en-US" dirty="0"/>
          </a:p>
          <a:p>
            <a:r>
              <a:rPr lang="en-US" dirty="0" smtClean="0"/>
              <a:t>Discuss the fluidity of Rock </a:t>
            </a:r>
            <a:r>
              <a:rPr lang="en-US" dirty="0" err="1" smtClean="0"/>
              <a:t>Nacional</a:t>
            </a:r>
            <a:r>
              <a:rPr lang="en-US" dirty="0" smtClean="0"/>
              <a:t> bands.  Why do you think there were so many band changes in relatively short periods of time?  How do you think this fluidity affected the music produced or the counterculture that grew out of it.  </a:t>
            </a:r>
          </a:p>
          <a:p>
            <a:endParaRPr lang="en-US" dirty="0"/>
          </a:p>
          <a:p>
            <a:r>
              <a:rPr lang="en-US" dirty="0" smtClean="0"/>
              <a:t>Would you say that the post-dictatorial bands (Soda Stereo, Los </a:t>
            </a:r>
            <a:r>
              <a:rPr lang="en-US" dirty="0" err="1" smtClean="0"/>
              <a:t>Fabulosos</a:t>
            </a:r>
            <a:r>
              <a:rPr lang="en-US" dirty="0" smtClean="0"/>
              <a:t> </a:t>
            </a:r>
            <a:r>
              <a:rPr lang="en-US" dirty="0" err="1" smtClean="0"/>
              <a:t>Cadillacs</a:t>
            </a:r>
            <a:r>
              <a:rPr lang="en-US" dirty="0" smtClean="0"/>
              <a:t>) were more commercial or less than their earlier counterparts?  Were they more political or less political than their predecessors?  Do you think that is a </a:t>
            </a:r>
            <a:r>
              <a:rPr lang="en-US" smtClean="0"/>
              <a:t>bad thing?     </a:t>
            </a:r>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Questions for Discussion</a:t>
            </a:r>
            <a:endParaRPr lang="en-US" dirty="0"/>
          </a:p>
        </p:txBody>
      </p:sp>
    </p:spTree>
    <p:extLst>
      <p:ext uri="{BB962C8B-B14F-4D97-AF65-F5344CB8AC3E}">
        <p14:creationId xmlns:p14="http://schemas.microsoft.com/office/powerpoint/2010/main" val="2763065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Rock had existed in </a:t>
            </a:r>
            <a:r>
              <a:rPr lang="en-US" dirty="0" smtClean="0"/>
              <a:t>Argentina and Latin America </a:t>
            </a:r>
            <a:r>
              <a:rPr lang="en-US" dirty="0" smtClean="0"/>
              <a:t>since its origins in the 50’s, however generally musicians played English Language hits.</a:t>
            </a:r>
          </a:p>
          <a:p>
            <a:endParaRPr lang="en-US" dirty="0"/>
          </a:p>
          <a:p>
            <a:r>
              <a:rPr lang="en-US" dirty="0" smtClean="0"/>
              <a:t>By 1967, rock music in </a:t>
            </a:r>
            <a:r>
              <a:rPr lang="en-US" dirty="0" smtClean="0"/>
              <a:t>Spanish bega</a:t>
            </a:r>
            <a:r>
              <a:rPr lang="en-US" dirty="0" smtClean="0"/>
              <a:t>n to take off</a:t>
            </a:r>
            <a:r>
              <a:rPr lang="en-US" dirty="0" smtClean="0"/>
              <a:t> </a:t>
            </a:r>
            <a:r>
              <a:rPr lang="en-US" dirty="0" smtClean="0"/>
              <a:t>due to groups in Buenos Aires with moderate success such as Los Gatos </a:t>
            </a:r>
            <a:r>
              <a:rPr lang="en-US" dirty="0" err="1" smtClean="0"/>
              <a:t>Salvajes</a:t>
            </a:r>
            <a:r>
              <a:rPr lang="en-US" dirty="0" smtClean="0"/>
              <a:t> and Los Shakers (orig. from Uruguay)</a:t>
            </a:r>
          </a:p>
          <a:p>
            <a:endParaRPr lang="en-US" dirty="0"/>
          </a:p>
          <a:p>
            <a:r>
              <a:rPr lang="en-US" dirty="0" smtClean="0"/>
              <a:t>In the early seventies, multiple groups would form as spinoffs from earlier groups, (</a:t>
            </a:r>
            <a:r>
              <a:rPr lang="en-US" dirty="0" err="1" smtClean="0"/>
              <a:t>Almendra’s</a:t>
            </a:r>
            <a:r>
              <a:rPr lang="en-US" dirty="0" smtClean="0"/>
              <a:t> members would become </a:t>
            </a:r>
            <a:r>
              <a:rPr lang="en-US" dirty="0" err="1" smtClean="0"/>
              <a:t>Aquelarre</a:t>
            </a:r>
            <a:r>
              <a:rPr lang="en-US" dirty="0" smtClean="0"/>
              <a:t>, </a:t>
            </a:r>
            <a:r>
              <a:rPr lang="en-US" dirty="0" err="1" smtClean="0"/>
              <a:t>Pescado</a:t>
            </a:r>
            <a:r>
              <a:rPr lang="en-US" dirty="0" smtClean="0"/>
              <a:t> </a:t>
            </a:r>
            <a:r>
              <a:rPr lang="en-US" dirty="0" err="1" smtClean="0"/>
              <a:t>Rabioso</a:t>
            </a:r>
            <a:r>
              <a:rPr lang="en-US" dirty="0" smtClean="0"/>
              <a:t> and Color </a:t>
            </a:r>
            <a:r>
              <a:rPr lang="en-US" dirty="0" err="1" smtClean="0"/>
              <a:t>Humano</a:t>
            </a:r>
            <a:r>
              <a:rPr lang="en-US" dirty="0" smtClean="0"/>
              <a:t>,  </a:t>
            </a:r>
            <a:r>
              <a:rPr lang="en-US" dirty="0" err="1" smtClean="0"/>
              <a:t>Charly</a:t>
            </a:r>
            <a:r>
              <a:rPr lang="en-US" dirty="0" smtClean="0"/>
              <a:t> Garcia would start multiple bands such as Sui </a:t>
            </a:r>
            <a:r>
              <a:rPr lang="en-US" dirty="0" smtClean="0"/>
              <a:t>Generis, </a:t>
            </a:r>
            <a:r>
              <a:rPr lang="en-US" dirty="0" smtClean="0"/>
              <a:t>La </a:t>
            </a:r>
            <a:r>
              <a:rPr lang="en-US" dirty="0" err="1" smtClean="0"/>
              <a:t>maquina</a:t>
            </a:r>
            <a:r>
              <a:rPr lang="en-US" dirty="0" smtClean="0"/>
              <a:t> de </a:t>
            </a:r>
            <a:r>
              <a:rPr lang="en-US" dirty="0" err="1" smtClean="0"/>
              <a:t>hacer</a:t>
            </a:r>
            <a:r>
              <a:rPr lang="en-US" dirty="0" smtClean="0"/>
              <a:t> </a:t>
            </a:r>
            <a:r>
              <a:rPr lang="en-US" dirty="0" err="1" smtClean="0"/>
              <a:t>pajaritos</a:t>
            </a:r>
            <a:r>
              <a:rPr lang="en-US" dirty="0" smtClean="0"/>
              <a:t> and </a:t>
            </a:r>
            <a:r>
              <a:rPr lang="en-US" dirty="0" err="1" smtClean="0"/>
              <a:t>Seru</a:t>
            </a:r>
            <a:r>
              <a:rPr lang="en-US" dirty="0" smtClean="0"/>
              <a:t> </a:t>
            </a:r>
            <a:r>
              <a:rPr lang="en-US" dirty="0" err="1" smtClean="0"/>
              <a:t>Giran</a:t>
            </a:r>
            <a:r>
              <a:rPr lang="en-US" dirty="0" smtClean="0"/>
              <a:t>) a practice that would define Argentine rock until the emergence of Soda Stereo in the </a:t>
            </a:r>
            <a:r>
              <a:rPr lang="en-US" dirty="0" smtClean="0"/>
              <a:t>1980’s</a:t>
            </a:r>
          </a:p>
          <a:p>
            <a:endParaRPr lang="en-US" dirty="0"/>
          </a:p>
          <a:p>
            <a:r>
              <a:rPr lang="en-US" dirty="0" smtClean="0"/>
              <a:t>By the mid-1980’s Spanish Language Rock became one of Argentina’s main exports (The Argentine Invasion)</a:t>
            </a:r>
            <a:r>
              <a:rPr lang="en-US" dirty="0" smtClean="0"/>
              <a:t>  </a:t>
            </a:r>
            <a:endParaRPr lang="en-US" dirty="0"/>
          </a:p>
        </p:txBody>
      </p:sp>
      <p:sp>
        <p:nvSpPr>
          <p:cNvPr id="3" name="Title 2"/>
          <p:cNvSpPr>
            <a:spLocks noGrp="1"/>
          </p:cNvSpPr>
          <p:nvPr>
            <p:ph type="title"/>
          </p:nvPr>
        </p:nvSpPr>
        <p:spPr/>
        <p:txBody>
          <a:bodyPr/>
          <a:lstStyle/>
          <a:p>
            <a:r>
              <a:rPr lang="en-US" dirty="0" smtClean="0"/>
              <a:t>Rock Nacional</a:t>
            </a:r>
            <a:endParaRPr lang="en-US" dirty="0"/>
          </a:p>
        </p:txBody>
      </p:sp>
    </p:spTree>
    <p:extLst>
      <p:ext uri="{BB962C8B-B14F-4D97-AF65-F5344CB8AC3E}">
        <p14:creationId xmlns:p14="http://schemas.microsoft.com/office/powerpoint/2010/main" val="1675487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lnSpcReduction="10000"/>
          </a:bodyPr>
          <a:lstStyle/>
          <a:p>
            <a:r>
              <a:rPr lang="en-US" dirty="0" smtClean="0"/>
              <a:t>According to Pablo Vila</a:t>
            </a:r>
            <a:r>
              <a:rPr lang="en-US" dirty="0" smtClean="0"/>
              <a:t>, during the last dictatorship (1976-1983) </a:t>
            </a:r>
            <a:r>
              <a:rPr lang="en-US" dirty="0" smtClean="0"/>
              <a:t>Rock music coalesced around youth culture </a:t>
            </a:r>
            <a:r>
              <a:rPr lang="en-US" dirty="0" smtClean="0"/>
              <a:t>creating </a:t>
            </a:r>
            <a:r>
              <a:rPr lang="en-US" dirty="0" smtClean="0"/>
              <a:t>a countercultural </a:t>
            </a:r>
            <a:r>
              <a:rPr lang="en-US" dirty="0" smtClean="0"/>
              <a:t>movement against the regime.</a:t>
            </a:r>
            <a:endParaRPr lang="en-US" dirty="0" smtClean="0"/>
          </a:p>
          <a:p>
            <a:endParaRPr lang="en-US" dirty="0"/>
          </a:p>
          <a:p>
            <a:r>
              <a:rPr lang="en-US" dirty="0" smtClean="0"/>
              <a:t>This counterculture had several social functions:</a:t>
            </a:r>
          </a:p>
          <a:p>
            <a:pPr lvl="1"/>
            <a:r>
              <a:rPr lang="en-US" dirty="0" smtClean="0"/>
              <a:t>It allowed youth to create a “space of their own” free from censure </a:t>
            </a:r>
          </a:p>
          <a:p>
            <a:pPr lvl="1"/>
            <a:r>
              <a:rPr lang="en-US" dirty="0" smtClean="0"/>
              <a:t>It challenged the culture and ideology of </a:t>
            </a:r>
            <a:r>
              <a:rPr lang="en-US" dirty="0" smtClean="0"/>
              <a:t>the Junta</a:t>
            </a:r>
            <a:endParaRPr lang="en-US" dirty="0" smtClean="0"/>
          </a:p>
          <a:p>
            <a:pPr lvl="1"/>
            <a:r>
              <a:rPr lang="en-US" dirty="0" smtClean="0"/>
              <a:t>It provided an alternative form of collective identity </a:t>
            </a:r>
            <a:r>
              <a:rPr lang="en-US" dirty="0" smtClean="0"/>
              <a:t>in a country where social relations had become privatized and governed by fear of repression</a:t>
            </a:r>
            <a:endParaRPr lang="en-US" dirty="0" smtClean="0"/>
          </a:p>
          <a:p>
            <a:endParaRPr lang="en-US" dirty="0"/>
          </a:p>
        </p:txBody>
      </p:sp>
    </p:spTree>
    <p:extLst>
      <p:ext uri="{BB962C8B-B14F-4D97-AF65-F5344CB8AC3E}">
        <p14:creationId xmlns:p14="http://schemas.microsoft.com/office/powerpoint/2010/main" val="2219978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70000" lnSpcReduction="20000"/>
          </a:bodyPr>
          <a:lstStyle/>
          <a:p>
            <a:endParaRPr lang="en-US" dirty="0" smtClean="0"/>
          </a:p>
          <a:p>
            <a:r>
              <a:rPr lang="en-US" dirty="0" smtClean="0"/>
              <a:t>Youth received the bulk of the dictatorship’s repressions:  67% of the </a:t>
            </a:r>
            <a:r>
              <a:rPr lang="en-US" i="1" dirty="0" err="1" smtClean="0"/>
              <a:t>desaparecidos</a:t>
            </a:r>
            <a:r>
              <a:rPr lang="en-US" dirty="0" smtClean="0"/>
              <a:t> were between the ages of 18-30.</a:t>
            </a:r>
          </a:p>
          <a:p>
            <a:endParaRPr lang="en-US" dirty="0"/>
          </a:p>
          <a:p>
            <a:r>
              <a:rPr lang="en-US" dirty="0" smtClean="0"/>
              <a:t>Youth created a cultural space of their own through their consumption and production of Rock music which included</a:t>
            </a:r>
          </a:p>
          <a:p>
            <a:pPr lvl="1"/>
            <a:r>
              <a:rPr lang="en-US" dirty="0"/>
              <a:t>C</a:t>
            </a:r>
            <a:r>
              <a:rPr lang="en-US" dirty="0" smtClean="0"/>
              <a:t>oncerts at Luna Park (at least 2 a month) and smaller venues; </a:t>
            </a:r>
          </a:p>
          <a:p>
            <a:pPr lvl="1"/>
            <a:r>
              <a:rPr lang="en-US" dirty="0" smtClean="0"/>
              <a:t>“listening </a:t>
            </a:r>
            <a:r>
              <a:rPr lang="en-US" dirty="0"/>
              <a:t>groups</a:t>
            </a:r>
            <a:r>
              <a:rPr lang="en-US" dirty="0" smtClean="0"/>
              <a:t>” where young people got together to listen to records and discuss songs and bands, </a:t>
            </a:r>
          </a:p>
          <a:p>
            <a:pPr lvl="1"/>
            <a:r>
              <a:rPr lang="en-US" dirty="0" smtClean="0"/>
              <a:t>Rock magazines such as </a:t>
            </a:r>
            <a:r>
              <a:rPr lang="en-US" i="1" dirty="0" err="1" smtClean="0"/>
              <a:t>Expreso</a:t>
            </a:r>
            <a:r>
              <a:rPr lang="en-US" i="1" dirty="0" smtClean="0"/>
              <a:t> </a:t>
            </a:r>
            <a:r>
              <a:rPr lang="en-US" i="1" dirty="0" err="1" smtClean="0"/>
              <a:t>Imaginario</a:t>
            </a:r>
            <a:r>
              <a:rPr lang="en-US" i="1" dirty="0" smtClean="0"/>
              <a:t> </a:t>
            </a:r>
            <a:r>
              <a:rPr lang="en-US" dirty="0" smtClean="0"/>
              <a:t>containing “letters pages” where readers could share their thoughts.</a:t>
            </a:r>
          </a:p>
          <a:p>
            <a:pPr marL="109728" indent="0">
              <a:buNone/>
            </a:pPr>
            <a:endParaRPr lang="en-US" dirty="0"/>
          </a:p>
          <a:p>
            <a:r>
              <a:rPr lang="en-US" dirty="0" smtClean="0"/>
              <a:t>Attendees at the Luna Park concerts describe an atmosphere of “communion” and “love”: </a:t>
            </a:r>
            <a:endParaRPr lang="en-US" dirty="0"/>
          </a:p>
          <a:p>
            <a:pPr lvl="1"/>
            <a:r>
              <a:rPr lang="en-US" dirty="0" smtClean="0"/>
              <a:t>“It was as if Luna Park meant a place to meet, rather than a weakness for going to see one group or another.  “We are us,” “we are here” the twelve or fourteen thousand people who filled the place with their presence seemed to be saying”.  (</a:t>
            </a:r>
            <a:r>
              <a:rPr lang="en-US" dirty="0" err="1" smtClean="0"/>
              <a:t>qtd</a:t>
            </a:r>
            <a:r>
              <a:rPr lang="en-US" dirty="0" smtClean="0"/>
              <a:t> in Vila 133)</a:t>
            </a:r>
          </a:p>
          <a:p>
            <a:pPr lvl="1"/>
            <a:r>
              <a:rPr lang="en-US" dirty="0" smtClean="0"/>
              <a:t>“I don’t know if it was because of the music or because you were predisposed…but it was as if you had the need to love the people, and they loved you…It’s that you looked at the people at the concerts and it seemed like everyone was beautiful! Because you were seeing people who looked at you like…like a human being looks.”  (in Vila 134)</a:t>
            </a:r>
          </a:p>
          <a:p>
            <a:endParaRPr lang="en-US" dirty="0"/>
          </a:p>
        </p:txBody>
      </p:sp>
    </p:spTree>
    <p:extLst>
      <p:ext uri="{BB962C8B-B14F-4D97-AF65-F5344CB8AC3E}">
        <p14:creationId xmlns:p14="http://schemas.microsoft.com/office/powerpoint/2010/main" val="1491463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Admiral </a:t>
            </a:r>
            <a:r>
              <a:rPr lang="en-US" dirty="0" err="1" smtClean="0"/>
              <a:t>Massera</a:t>
            </a:r>
            <a:r>
              <a:rPr lang="en-US" dirty="0" smtClean="0"/>
              <a:t> in 1976 gave a speech </a:t>
            </a:r>
            <a:r>
              <a:rPr lang="en-US" dirty="0" smtClean="0"/>
              <a:t>at</a:t>
            </a:r>
            <a:r>
              <a:rPr lang="en-US" dirty="0" smtClean="0"/>
              <a:t> </a:t>
            </a:r>
            <a:r>
              <a:rPr lang="en-US" dirty="0" smtClean="0"/>
              <a:t>the Universidad del Salvador expressing the regime’s opposition to youth rock counterculture.  </a:t>
            </a:r>
            <a:endParaRPr lang="en-US" dirty="0"/>
          </a:p>
          <a:p>
            <a:endParaRPr lang="en-US" dirty="0" smtClean="0"/>
          </a:p>
          <a:p>
            <a:r>
              <a:rPr lang="en-US" dirty="0" err="1" smtClean="0"/>
              <a:t>Massera</a:t>
            </a:r>
            <a:r>
              <a:rPr lang="en-US" dirty="0" smtClean="0"/>
              <a:t> described the youth as “becoming indifferent to our world and retreating into a private universe.” “convert[</a:t>
            </a:r>
            <a:r>
              <a:rPr lang="en-US" dirty="0" err="1" smtClean="0"/>
              <a:t>ing</a:t>
            </a:r>
            <a:r>
              <a:rPr lang="en-US" dirty="0" smtClean="0"/>
              <a:t>] </a:t>
            </a:r>
            <a:r>
              <a:rPr lang="en-US" dirty="0"/>
              <a:t>themselves into  a secret society” and “</a:t>
            </a:r>
            <a:r>
              <a:rPr lang="en-US" dirty="0" smtClean="0"/>
              <a:t>spurn[</a:t>
            </a:r>
            <a:r>
              <a:rPr lang="en-US" dirty="0" err="1" smtClean="0"/>
              <a:t>ing</a:t>
            </a:r>
            <a:r>
              <a:rPr lang="en-US" dirty="0" smtClean="0"/>
              <a:t>] </a:t>
            </a:r>
            <a:r>
              <a:rPr lang="en-US" dirty="0"/>
              <a:t>vertical relationships for horizontal ones” eventually exchanging their “pacifism” for “the thrill of a terrorist faith” </a:t>
            </a:r>
            <a:endParaRPr lang="en-US" dirty="0" smtClean="0"/>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Regime </a:t>
            </a:r>
            <a:r>
              <a:rPr lang="en-US" dirty="0"/>
              <a:t>R</a:t>
            </a:r>
            <a:r>
              <a:rPr lang="en-US" dirty="0" smtClean="0"/>
              <a:t>esponse </a:t>
            </a:r>
            <a:endParaRPr lang="en-US" dirty="0"/>
          </a:p>
        </p:txBody>
      </p:sp>
    </p:spTree>
    <p:extLst>
      <p:ext uri="{BB962C8B-B14F-4D97-AF65-F5344CB8AC3E}">
        <p14:creationId xmlns:p14="http://schemas.microsoft.com/office/powerpoint/2010/main" val="3213122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92500" lnSpcReduction="20000"/>
          </a:bodyPr>
          <a:lstStyle/>
          <a:p>
            <a:r>
              <a:rPr lang="en-US" dirty="0" smtClean="0"/>
              <a:t>By 1977 the regime began targeting concert gatherings (throwing tear gas bombs and rounding up concert-goers), as well as sending threatening phone calls to “discourage” venue holders.</a:t>
            </a:r>
          </a:p>
          <a:p>
            <a:endParaRPr lang="en-US" dirty="0"/>
          </a:p>
          <a:p>
            <a:r>
              <a:rPr lang="en-US" dirty="0" smtClean="0"/>
              <a:t>Many groups broke up and musicians went abroad.</a:t>
            </a:r>
          </a:p>
          <a:p>
            <a:endParaRPr lang="en-US" dirty="0"/>
          </a:p>
          <a:p>
            <a:r>
              <a:rPr lang="en-US" dirty="0" smtClean="0"/>
              <a:t>Rock </a:t>
            </a:r>
            <a:r>
              <a:rPr lang="en-US" dirty="0" err="1" smtClean="0"/>
              <a:t>Nacional</a:t>
            </a:r>
            <a:r>
              <a:rPr lang="en-US" dirty="0" smtClean="0"/>
              <a:t> entered a slump in 1978, the regime </a:t>
            </a:r>
            <a:r>
              <a:rPr lang="en-US" dirty="0" smtClean="0"/>
              <a:t>enjoyed illusory </a:t>
            </a:r>
            <a:r>
              <a:rPr lang="en-US" dirty="0" smtClean="0"/>
              <a:t>“consent” due to national fervor surrounding the World </a:t>
            </a:r>
            <a:r>
              <a:rPr lang="en-US" dirty="0"/>
              <a:t>C</a:t>
            </a:r>
            <a:r>
              <a:rPr lang="en-US" dirty="0" smtClean="0"/>
              <a:t>up and the brief import boom of the late seventies.</a:t>
            </a:r>
          </a:p>
          <a:p>
            <a:endParaRPr lang="en-US" dirty="0"/>
          </a:p>
          <a:p>
            <a:r>
              <a:rPr lang="en-US" dirty="0" smtClean="0"/>
              <a:t>Also the “disco boom” reached Argentina, filling radio space with English pop music.  </a:t>
            </a:r>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639997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62500" lnSpcReduction="20000"/>
          </a:bodyPr>
          <a:lstStyle/>
          <a:p>
            <a:r>
              <a:rPr lang="en-US" dirty="0" smtClean="0"/>
              <a:t>The movement revived again in 1979 due to several important concerts by </a:t>
            </a:r>
            <a:r>
              <a:rPr lang="en-US" dirty="0" err="1" smtClean="0"/>
              <a:t>Seru</a:t>
            </a:r>
            <a:r>
              <a:rPr lang="en-US" dirty="0" smtClean="0"/>
              <a:t> </a:t>
            </a:r>
            <a:r>
              <a:rPr lang="en-US" dirty="0" err="1" smtClean="0"/>
              <a:t>Giran</a:t>
            </a:r>
            <a:r>
              <a:rPr lang="en-US" dirty="0" smtClean="0"/>
              <a:t> and </a:t>
            </a:r>
            <a:r>
              <a:rPr lang="en-US" dirty="0" err="1" smtClean="0"/>
              <a:t>Almendra</a:t>
            </a:r>
            <a:r>
              <a:rPr lang="en-US" dirty="0"/>
              <a:t> </a:t>
            </a:r>
            <a:r>
              <a:rPr lang="en-US" dirty="0" smtClean="0"/>
              <a:t>which brought in tens of thousands of spectators.  </a:t>
            </a:r>
          </a:p>
          <a:p>
            <a:endParaRPr lang="en-US" dirty="0"/>
          </a:p>
          <a:p>
            <a:r>
              <a:rPr lang="en-US" dirty="0" smtClean="0"/>
              <a:t>The renewal of the movement was met with more repression, which lead to bolder forms of dissidence  (songs with direct references to the regime and political content)</a:t>
            </a:r>
          </a:p>
          <a:p>
            <a:endParaRPr lang="en-US" dirty="0"/>
          </a:p>
          <a:p>
            <a:r>
              <a:rPr lang="en-US" dirty="0" smtClean="0"/>
              <a:t>The regime softened repression briefly during the Viola presidency.  (1980-1), then renewed it again during </a:t>
            </a:r>
            <a:r>
              <a:rPr lang="en-US" dirty="0" err="1" smtClean="0"/>
              <a:t>Galtieri’s</a:t>
            </a:r>
            <a:r>
              <a:rPr lang="en-US" dirty="0" smtClean="0"/>
              <a:t> presidency (1981-2)</a:t>
            </a:r>
          </a:p>
          <a:p>
            <a:endParaRPr lang="en-US" dirty="0"/>
          </a:p>
          <a:p>
            <a:r>
              <a:rPr lang="en-US" dirty="0" smtClean="0"/>
              <a:t>During the Falklands War, musicians became bolder in their denunciations of the regime and anti-war sentiments.  Asked by the regime to put on a concert to rally the country, the movement created a “Festival of Latin American Solidarity”, which in addition to collecting donations for the soldiers, featured anti-war music.</a:t>
            </a:r>
          </a:p>
          <a:p>
            <a:endParaRPr lang="en-US" dirty="0"/>
          </a:p>
          <a:p>
            <a:r>
              <a:rPr lang="en-US" dirty="0" smtClean="0"/>
              <a:t>The </a:t>
            </a:r>
            <a:r>
              <a:rPr lang="en-US" dirty="0"/>
              <a:t>Falklands War meant a radio silence on broadcasts from the English speaking world, including music.  This meant radio space was freed up for bands from Argentina.  At the same time it invigorated the band’s dedication to Spanish language music.  </a:t>
            </a:r>
          </a:p>
          <a:p>
            <a:endParaRPr lang="en-US" dirty="0"/>
          </a:p>
          <a:p>
            <a:endParaRPr lang="en-US" dirty="0"/>
          </a:p>
        </p:txBody>
      </p:sp>
    </p:spTree>
    <p:extLst>
      <p:ext uri="{BB962C8B-B14F-4D97-AF65-F5344CB8AC3E}">
        <p14:creationId xmlns:p14="http://schemas.microsoft.com/office/powerpoint/2010/main" val="694927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One of the main figures of the Rock Nacional movement.</a:t>
            </a:r>
          </a:p>
          <a:p>
            <a:endParaRPr lang="en-US" dirty="0"/>
          </a:p>
          <a:p>
            <a:r>
              <a:rPr lang="en-US" dirty="0" smtClean="0"/>
              <a:t>Founded three of the most popular bands of the seventies and early eighties:  Sui Generis, La </a:t>
            </a:r>
            <a:r>
              <a:rPr lang="en-US" dirty="0" err="1" smtClean="0"/>
              <a:t>M</a:t>
            </a:r>
            <a:r>
              <a:rPr lang="en-US" dirty="0" err="1" smtClean="0"/>
              <a:t>aquina</a:t>
            </a:r>
            <a:r>
              <a:rPr lang="en-US" dirty="0" smtClean="0"/>
              <a:t> </a:t>
            </a:r>
            <a:r>
              <a:rPr lang="en-US" dirty="0" smtClean="0"/>
              <a:t>para </a:t>
            </a:r>
            <a:r>
              <a:rPr lang="en-US" dirty="0" err="1" smtClean="0"/>
              <a:t>H</a:t>
            </a:r>
            <a:r>
              <a:rPr lang="en-US" dirty="0" err="1" smtClean="0"/>
              <a:t>acer</a:t>
            </a:r>
            <a:r>
              <a:rPr lang="en-US" dirty="0" smtClean="0"/>
              <a:t> </a:t>
            </a:r>
            <a:r>
              <a:rPr lang="en-US" dirty="0" err="1" smtClean="0"/>
              <a:t>P</a:t>
            </a:r>
            <a:r>
              <a:rPr lang="en-US" dirty="0" err="1" smtClean="0"/>
              <a:t>ajaritos</a:t>
            </a:r>
            <a:r>
              <a:rPr lang="en-US" dirty="0" smtClean="0"/>
              <a:t> </a:t>
            </a:r>
            <a:r>
              <a:rPr lang="en-US" dirty="0" smtClean="0"/>
              <a:t>and </a:t>
            </a:r>
            <a:r>
              <a:rPr lang="en-US" dirty="0" err="1" smtClean="0"/>
              <a:t>Seru</a:t>
            </a:r>
            <a:r>
              <a:rPr lang="en-US" dirty="0" smtClean="0"/>
              <a:t> </a:t>
            </a:r>
            <a:r>
              <a:rPr lang="en-US" dirty="0" err="1" smtClean="0"/>
              <a:t>Giran</a:t>
            </a:r>
            <a:r>
              <a:rPr lang="en-US" dirty="0" smtClean="0"/>
              <a:t>.  </a:t>
            </a:r>
            <a:r>
              <a:rPr lang="en-US" dirty="0" err="1" smtClean="0"/>
              <a:t>Seru</a:t>
            </a:r>
            <a:r>
              <a:rPr lang="en-US" dirty="0" smtClean="0"/>
              <a:t> </a:t>
            </a:r>
            <a:r>
              <a:rPr lang="en-US" dirty="0" err="1" smtClean="0"/>
              <a:t>Giran</a:t>
            </a:r>
            <a:r>
              <a:rPr lang="en-US" dirty="0" smtClean="0"/>
              <a:t> </a:t>
            </a:r>
            <a:r>
              <a:rPr lang="en-US" dirty="0" smtClean="0"/>
              <a:t>was also one of the most successful.  </a:t>
            </a:r>
            <a:r>
              <a:rPr lang="en-US" dirty="0" smtClean="0"/>
              <a:t> </a:t>
            </a:r>
            <a:endParaRPr lang="en-US" dirty="0" smtClean="0"/>
          </a:p>
          <a:p>
            <a:endParaRPr lang="en-US" dirty="0"/>
          </a:p>
          <a:p>
            <a:r>
              <a:rPr lang="en-US" dirty="0" smtClean="0"/>
              <a:t>Each band’s music incorporated distinct sounds and styles.  Sui Generis was mostly influenced by the Beatles but varied from “unplugged” sound to traditional rock.  La </a:t>
            </a:r>
            <a:r>
              <a:rPr lang="en-US" dirty="0" err="1" smtClean="0"/>
              <a:t>Maquina</a:t>
            </a:r>
            <a:r>
              <a:rPr lang="en-US" dirty="0" smtClean="0"/>
              <a:t> </a:t>
            </a:r>
            <a:r>
              <a:rPr lang="en-US" dirty="0" smtClean="0"/>
              <a:t>and </a:t>
            </a:r>
            <a:r>
              <a:rPr lang="en-US" dirty="0" err="1" smtClean="0"/>
              <a:t>Seru</a:t>
            </a:r>
            <a:r>
              <a:rPr lang="en-US" dirty="0" smtClean="0"/>
              <a:t> </a:t>
            </a:r>
            <a:r>
              <a:rPr lang="en-US" dirty="0" err="1" smtClean="0"/>
              <a:t>Giran</a:t>
            </a:r>
            <a:r>
              <a:rPr lang="en-US" dirty="0" smtClean="0"/>
              <a:t> </a:t>
            </a:r>
            <a:r>
              <a:rPr lang="en-US" dirty="0" smtClean="0"/>
              <a:t>drew on more progressive lyrics and symphonic sounds</a:t>
            </a:r>
            <a:r>
              <a:rPr lang="en-US" dirty="0" smtClean="0"/>
              <a:t>.</a:t>
            </a:r>
            <a:endParaRPr lang="en-US" dirty="0" smtClean="0"/>
          </a:p>
          <a:p>
            <a:endParaRPr lang="en-US" dirty="0"/>
          </a:p>
          <a:p>
            <a:r>
              <a:rPr lang="en-US" dirty="0" smtClean="0"/>
              <a:t>After the return to democracy in 1983, Garcia became a solo artist whose music became more politically defiant. </a:t>
            </a:r>
          </a:p>
          <a:p>
            <a:endParaRPr lang="en-US" dirty="0"/>
          </a:p>
          <a:p>
            <a:r>
              <a:rPr lang="en-US" dirty="0" smtClean="0"/>
              <a:t>Garcia was also one of the few artists in the Rock movement who performed with musicians of other genres, including </a:t>
            </a:r>
            <a:r>
              <a:rPr lang="en-US" i="1" dirty="0" err="1" smtClean="0"/>
              <a:t>cancionero</a:t>
            </a:r>
            <a:r>
              <a:rPr lang="en-US" dirty="0" smtClean="0"/>
              <a:t>.  </a:t>
            </a:r>
          </a:p>
          <a:p>
            <a:endParaRPr lang="en-US" dirty="0"/>
          </a:p>
          <a:p>
            <a:pPr marL="109728" indent="0">
              <a:buNone/>
            </a:pPr>
            <a:endParaRPr lang="en-US" dirty="0"/>
          </a:p>
        </p:txBody>
      </p:sp>
      <p:sp>
        <p:nvSpPr>
          <p:cNvPr id="3" name="Title 2"/>
          <p:cNvSpPr>
            <a:spLocks noGrp="1"/>
          </p:cNvSpPr>
          <p:nvPr>
            <p:ph type="title"/>
          </p:nvPr>
        </p:nvSpPr>
        <p:spPr/>
        <p:txBody>
          <a:bodyPr/>
          <a:lstStyle/>
          <a:p>
            <a:r>
              <a:rPr lang="en-US" dirty="0" err="1" smtClean="0"/>
              <a:t>Charly</a:t>
            </a:r>
            <a:r>
              <a:rPr lang="en-US" dirty="0" smtClean="0"/>
              <a:t> Garcia </a:t>
            </a:r>
            <a:endParaRPr lang="en-US" dirty="0"/>
          </a:p>
        </p:txBody>
      </p:sp>
    </p:spTree>
    <p:extLst>
      <p:ext uri="{BB962C8B-B14F-4D97-AF65-F5344CB8AC3E}">
        <p14:creationId xmlns:p14="http://schemas.microsoft.com/office/powerpoint/2010/main" val="3251710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Considered (along with Garcia) one of the fathers of Rock </a:t>
            </a:r>
            <a:r>
              <a:rPr lang="en-US" dirty="0" err="1" smtClean="0"/>
              <a:t>Nacional</a:t>
            </a:r>
            <a:endParaRPr lang="en-US" dirty="0" smtClean="0"/>
          </a:p>
          <a:p>
            <a:endParaRPr lang="en-US" dirty="0"/>
          </a:p>
          <a:p>
            <a:r>
              <a:rPr lang="en-US" dirty="0" smtClean="0"/>
              <a:t>Founder of the groups </a:t>
            </a:r>
            <a:r>
              <a:rPr lang="en-US" dirty="0" err="1" smtClean="0"/>
              <a:t>Almendra</a:t>
            </a:r>
            <a:r>
              <a:rPr lang="en-US" dirty="0" smtClean="0"/>
              <a:t>, </a:t>
            </a:r>
            <a:r>
              <a:rPr lang="en-US" dirty="0" err="1" smtClean="0"/>
              <a:t>Pescado</a:t>
            </a:r>
            <a:r>
              <a:rPr lang="en-US" dirty="0" smtClean="0"/>
              <a:t> </a:t>
            </a:r>
            <a:r>
              <a:rPr lang="en-US" dirty="0" err="1" smtClean="0"/>
              <a:t>Rabioso</a:t>
            </a:r>
            <a:r>
              <a:rPr lang="en-US" dirty="0" smtClean="0"/>
              <a:t>, Invisible and </a:t>
            </a:r>
            <a:r>
              <a:rPr lang="en-US" dirty="0" err="1" smtClean="0"/>
              <a:t>Spinetta</a:t>
            </a:r>
            <a:r>
              <a:rPr lang="en-US" dirty="0" smtClean="0"/>
              <a:t> Jade.  </a:t>
            </a:r>
          </a:p>
          <a:p>
            <a:endParaRPr lang="en-US" dirty="0"/>
          </a:p>
          <a:p>
            <a:r>
              <a:rPr lang="en-US" dirty="0" err="1" smtClean="0"/>
              <a:t>Almendra</a:t>
            </a:r>
            <a:r>
              <a:rPr lang="en-US" dirty="0" smtClean="0"/>
              <a:t> (1969) was one of the first groups to compose songs entirely in Spanish, performing no covers.</a:t>
            </a:r>
          </a:p>
          <a:p>
            <a:endParaRPr lang="en-US" dirty="0"/>
          </a:p>
          <a:p>
            <a:r>
              <a:rPr lang="en-US" dirty="0" err="1" smtClean="0"/>
              <a:t>Pescado</a:t>
            </a:r>
            <a:r>
              <a:rPr lang="en-US" dirty="0" smtClean="0"/>
              <a:t> </a:t>
            </a:r>
            <a:r>
              <a:rPr lang="en-US" dirty="0" err="1" smtClean="0"/>
              <a:t>Rabioso</a:t>
            </a:r>
            <a:r>
              <a:rPr lang="en-US" dirty="0" smtClean="0"/>
              <a:t> introduced a more hard rock/metal sound to the genre.</a:t>
            </a:r>
          </a:p>
          <a:p>
            <a:endParaRPr lang="en-US" dirty="0"/>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Luis Antonio </a:t>
            </a:r>
            <a:r>
              <a:rPr lang="en-US" dirty="0" err="1" smtClean="0"/>
              <a:t>Spinetta</a:t>
            </a:r>
            <a:r>
              <a:rPr lang="en-US" dirty="0" smtClean="0"/>
              <a:t> </a:t>
            </a:r>
            <a:endParaRPr lang="en-US" dirty="0"/>
          </a:p>
        </p:txBody>
      </p:sp>
    </p:spTree>
    <p:extLst>
      <p:ext uri="{BB962C8B-B14F-4D97-AF65-F5344CB8AC3E}">
        <p14:creationId xmlns:p14="http://schemas.microsoft.com/office/powerpoint/2010/main" val="6600597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462</TotalTime>
  <Words>1573</Words>
  <Application>Microsoft Office PowerPoint</Application>
  <PresentationFormat>On-screen Show (4:3)</PresentationFormat>
  <Paragraphs>117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Lucida Sans Unicode</vt:lpstr>
      <vt:lpstr>Verdana</vt:lpstr>
      <vt:lpstr>Wingdings 2</vt:lpstr>
      <vt:lpstr>Wingdings 3</vt:lpstr>
      <vt:lpstr>Concourse</vt:lpstr>
      <vt:lpstr>Musical Resistances in Argentina 2:</vt:lpstr>
      <vt:lpstr>Rock Nacional</vt:lpstr>
      <vt:lpstr>PowerPoint Presentation</vt:lpstr>
      <vt:lpstr>PowerPoint Presentation</vt:lpstr>
      <vt:lpstr>Regime Response </vt:lpstr>
      <vt:lpstr>PowerPoint Presentation</vt:lpstr>
      <vt:lpstr>PowerPoint Presentation</vt:lpstr>
      <vt:lpstr>Charly Garcia </vt:lpstr>
      <vt:lpstr>Luis Antonio Spinetta </vt:lpstr>
      <vt:lpstr>Leon Gieco </vt:lpstr>
      <vt:lpstr>The Return to Democracy </vt:lpstr>
      <vt:lpstr> Soda Stereo </vt:lpstr>
      <vt:lpstr>PowerPoint Presentation</vt:lpstr>
      <vt:lpstr>Questions for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Musical Resistances in Argentina</dc:title>
  <dc:creator>User</dc:creator>
  <cp:lastModifiedBy>Guest User</cp:lastModifiedBy>
  <cp:revision>30</cp:revision>
  <dcterms:created xsi:type="dcterms:W3CDTF">2015-03-05T17:04:32Z</dcterms:created>
  <dcterms:modified xsi:type="dcterms:W3CDTF">2016-03-10T21:41:33Z</dcterms:modified>
</cp:coreProperties>
</file>