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558F99-867A-40E0-8812-836D131F5956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EF63E8-C2E9-42AE-A7FF-4164CFC51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58F99-867A-40E0-8812-836D131F5956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EF63E8-C2E9-42AE-A7FF-4164CFC51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58F99-867A-40E0-8812-836D131F5956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EF63E8-C2E9-42AE-A7FF-4164CFC51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58F99-867A-40E0-8812-836D131F5956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EF63E8-C2E9-42AE-A7FF-4164CFC5109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58F99-867A-40E0-8812-836D131F5956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EF63E8-C2E9-42AE-A7FF-4164CFC5109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58F99-867A-40E0-8812-836D131F5956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EF63E8-C2E9-42AE-A7FF-4164CFC510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58F99-867A-40E0-8812-836D131F5956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EF63E8-C2E9-42AE-A7FF-4164CFC5109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58F99-867A-40E0-8812-836D131F5956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EF63E8-C2E9-42AE-A7FF-4164CFC5109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58F99-867A-40E0-8812-836D131F5956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EF63E8-C2E9-42AE-A7FF-4164CFC51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558F99-867A-40E0-8812-836D131F5956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EF63E8-C2E9-42AE-A7FF-4164CFC5109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558F99-867A-40E0-8812-836D131F5956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EF63E8-C2E9-42AE-A7FF-4164CFC5109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558F99-867A-40E0-8812-836D131F5956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3EF63E8-C2E9-42AE-A7FF-4164CFC510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Musical Resistances in Argentina Part 1.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Nuevo </a:t>
            </a:r>
            <a:r>
              <a:rPr lang="en-US" dirty="0" err="1" smtClean="0"/>
              <a:t>Cancionero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14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Poet, lyricist and radio personality, born in Mendoza in 1929.</a:t>
            </a:r>
          </a:p>
          <a:p>
            <a:endParaRPr lang="en-US" dirty="0"/>
          </a:p>
          <a:p>
            <a:r>
              <a:rPr lang="en-US" dirty="0" smtClean="0"/>
              <a:t>Family of indigenous “</a:t>
            </a:r>
            <a:r>
              <a:rPr lang="en-US" dirty="0" err="1" smtClean="0"/>
              <a:t>huarpe</a:t>
            </a:r>
            <a:r>
              <a:rPr lang="en-US" dirty="0" smtClean="0"/>
              <a:t>” origin worked as poor rural farmhands.  Second youngest of 24.</a:t>
            </a:r>
          </a:p>
          <a:p>
            <a:endParaRPr lang="en-US" dirty="0"/>
          </a:p>
          <a:p>
            <a:r>
              <a:rPr lang="en-US" dirty="0" smtClean="0"/>
              <a:t>Raised by his aunt who taught him to read.  First read “Martin Fierro” at age 15.  </a:t>
            </a:r>
          </a:p>
          <a:p>
            <a:endParaRPr lang="en-US" dirty="0"/>
          </a:p>
          <a:p>
            <a:r>
              <a:rPr lang="en-US" dirty="0" smtClean="0"/>
              <a:t>Became acquainted with Oscar </a:t>
            </a:r>
            <a:r>
              <a:rPr lang="en-US" dirty="0" err="1" smtClean="0"/>
              <a:t>Matus</a:t>
            </a:r>
            <a:r>
              <a:rPr lang="en-US" dirty="0" smtClean="0"/>
              <a:t> after getting a job as a radio announcer at Radio de </a:t>
            </a:r>
            <a:r>
              <a:rPr lang="en-US" dirty="0" err="1" smtClean="0"/>
              <a:t>Cuyo</a:t>
            </a:r>
            <a:r>
              <a:rPr lang="en-US" dirty="0" smtClean="0"/>
              <a:t>.  The two would later become friends and collaborators.  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Wrote the poem “Hay un </a:t>
            </a:r>
            <a:r>
              <a:rPr lang="en-US" dirty="0" err="1" smtClean="0"/>
              <a:t>niño</a:t>
            </a:r>
            <a:r>
              <a:rPr lang="en-US" dirty="0" smtClean="0"/>
              <a:t> en la </a:t>
            </a:r>
            <a:r>
              <a:rPr lang="en-US" dirty="0" err="1" smtClean="0"/>
              <a:t>calle</a:t>
            </a:r>
            <a:r>
              <a:rPr lang="en-US" dirty="0" smtClean="0"/>
              <a:t>” in 1958 as a “</a:t>
            </a:r>
            <a:r>
              <a:rPr lang="en-US" dirty="0" err="1" smtClean="0"/>
              <a:t>grito</a:t>
            </a:r>
            <a:r>
              <a:rPr lang="en-US" dirty="0" smtClean="0"/>
              <a:t>” following the ousting of Peron.  Began writing politicized poetry and became affiliated with the Communist Party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Armando </a:t>
            </a:r>
            <a:r>
              <a:rPr lang="en-US" dirty="0" smtClean="0"/>
              <a:t>Tejada-G</a:t>
            </a:r>
            <a:r>
              <a:rPr lang="en-US" sz="4000" dirty="0" smtClean="0"/>
              <a:t>omez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1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err="1" smtClean="0"/>
              <a:t>Formed</a:t>
            </a:r>
            <a:r>
              <a:rPr lang="es-ES" dirty="0" smtClean="0"/>
              <a:t> in 1969 in La Plata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childhood</a:t>
            </a:r>
            <a:r>
              <a:rPr lang="es-ES" dirty="0" smtClean="0"/>
              <a:t> </a:t>
            </a:r>
            <a:r>
              <a:rPr lang="es-ES" dirty="0" err="1" smtClean="0"/>
              <a:t>friends</a:t>
            </a:r>
            <a:r>
              <a:rPr lang="es-ES" dirty="0" smtClean="0"/>
              <a:t> Alejandro </a:t>
            </a:r>
            <a:r>
              <a:rPr lang="es-ES" dirty="0"/>
              <a:t>Jáuregui y Eduardo </a:t>
            </a:r>
            <a:r>
              <a:rPr lang="es-ES" dirty="0" smtClean="0"/>
              <a:t>Molina. 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members</a:t>
            </a:r>
            <a:r>
              <a:rPr lang="es-ES" dirty="0" smtClean="0"/>
              <a:t> </a:t>
            </a:r>
            <a:r>
              <a:rPr lang="es-ES" dirty="0" err="1" smtClean="0"/>
              <a:t>included</a:t>
            </a:r>
            <a:r>
              <a:rPr lang="es-ES" dirty="0" smtClean="0"/>
              <a:t> Miguel </a:t>
            </a:r>
            <a:r>
              <a:rPr lang="es-ES" dirty="0"/>
              <a:t>Ángel </a:t>
            </a:r>
            <a:r>
              <a:rPr lang="es-ES" dirty="0" smtClean="0"/>
              <a:t>Coloma and </a:t>
            </a:r>
            <a:r>
              <a:rPr lang="es-ES" dirty="0" err="1" smtClean="0"/>
              <a:t>brother</a:t>
            </a:r>
            <a:r>
              <a:rPr lang="es-ES" dirty="0" smtClean="0"/>
              <a:t>/</a:t>
            </a:r>
            <a:r>
              <a:rPr lang="es-ES" dirty="0" err="1" smtClean="0"/>
              <a:t>sister</a:t>
            </a:r>
            <a:r>
              <a:rPr lang="es-ES" dirty="0" smtClean="0"/>
              <a:t> Sara y </a:t>
            </a:r>
            <a:r>
              <a:rPr lang="es-ES" dirty="0"/>
              <a:t>Guillermo </a:t>
            </a:r>
            <a:r>
              <a:rPr lang="es-ES" dirty="0" smtClean="0"/>
              <a:t>Masi.  </a:t>
            </a:r>
            <a:r>
              <a:rPr lang="es-ES" dirty="0" err="1" smtClean="0"/>
              <a:t>Group</a:t>
            </a:r>
            <a:r>
              <a:rPr lang="es-ES" dirty="0" smtClean="0"/>
              <a:t> </a:t>
            </a:r>
            <a:r>
              <a:rPr lang="es-ES" dirty="0" err="1" smtClean="0"/>
              <a:t>originally</a:t>
            </a:r>
            <a:r>
              <a:rPr lang="es-ES" dirty="0" smtClean="0"/>
              <a:t> </a:t>
            </a:r>
            <a:r>
              <a:rPr lang="es-ES" dirty="0" err="1" smtClean="0"/>
              <a:t>called</a:t>
            </a:r>
            <a:r>
              <a:rPr lang="es-ES" dirty="0" smtClean="0"/>
              <a:t> “Quinteto Vocal Tiempo” in </a:t>
            </a:r>
            <a:r>
              <a:rPr lang="es-ES" dirty="0" err="1" smtClean="0"/>
              <a:t>reference</a:t>
            </a:r>
            <a:r>
              <a:rPr lang="es-ES" dirty="0" smtClean="0"/>
              <a:t> to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predominance</a:t>
            </a:r>
            <a:r>
              <a:rPr lang="es-ES" dirty="0" smtClean="0"/>
              <a:t> of </a:t>
            </a:r>
            <a:r>
              <a:rPr lang="es-ES" dirty="0" err="1" smtClean="0"/>
              <a:t>voice</a:t>
            </a:r>
            <a:r>
              <a:rPr lang="es-ES" dirty="0" smtClean="0"/>
              <a:t> in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sound</a:t>
            </a:r>
            <a:r>
              <a:rPr lang="es-ES" dirty="0" smtClean="0"/>
              <a:t>.  </a:t>
            </a:r>
          </a:p>
          <a:p>
            <a:endParaRPr lang="es-ES" dirty="0" smtClean="0"/>
          </a:p>
          <a:p>
            <a:r>
              <a:rPr lang="es-ES" dirty="0" err="1" smtClean="0"/>
              <a:t>Group</a:t>
            </a:r>
            <a:r>
              <a:rPr lang="es-ES" dirty="0" smtClean="0"/>
              <a:t> </a:t>
            </a:r>
            <a:r>
              <a:rPr lang="es-ES" dirty="0" err="1" smtClean="0"/>
              <a:t>became</a:t>
            </a:r>
            <a:r>
              <a:rPr lang="es-ES" dirty="0" smtClean="0"/>
              <a:t> </a:t>
            </a:r>
            <a:r>
              <a:rPr lang="es-ES" dirty="0" err="1" smtClean="0"/>
              <a:t>associated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Nuevo Cancionero </a:t>
            </a:r>
            <a:r>
              <a:rPr lang="es-ES" dirty="0" err="1" smtClean="0"/>
              <a:t>Movement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late </a:t>
            </a:r>
            <a:r>
              <a:rPr lang="es-ES" dirty="0" err="1" smtClean="0"/>
              <a:t>sixties</a:t>
            </a:r>
            <a:r>
              <a:rPr lang="es-ES" dirty="0" smtClean="0"/>
              <a:t>.  </a:t>
            </a:r>
            <a:r>
              <a:rPr lang="es-ES" dirty="0" err="1" smtClean="0"/>
              <a:t>Performed</a:t>
            </a:r>
            <a:r>
              <a:rPr lang="es-ES" dirty="0" smtClean="0"/>
              <a:t> at </a:t>
            </a:r>
            <a:r>
              <a:rPr lang="es-ES" dirty="0" err="1" smtClean="0"/>
              <a:t>the</a:t>
            </a:r>
            <a:r>
              <a:rPr lang="es-ES" dirty="0" smtClean="0"/>
              <a:t> Festival de </a:t>
            </a:r>
            <a:r>
              <a:rPr lang="es-ES" dirty="0" err="1" smtClean="0"/>
              <a:t>Cosquin</a:t>
            </a:r>
            <a:r>
              <a:rPr lang="es-ES" dirty="0" smtClean="0"/>
              <a:t> in 1969.</a:t>
            </a:r>
          </a:p>
          <a:p>
            <a:endParaRPr lang="es-ES" dirty="0"/>
          </a:p>
          <a:p>
            <a:r>
              <a:rPr lang="es-ES" dirty="0" err="1" smtClean="0"/>
              <a:t>Group</a:t>
            </a:r>
            <a:r>
              <a:rPr lang="es-ES" dirty="0"/>
              <a:t> </a:t>
            </a:r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influential</a:t>
            </a:r>
            <a:r>
              <a:rPr lang="es-ES" dirty="0" smtClean="0"/>
              <a:t> in </a:t>
            </a:r>
            <a:r>
              <a:rPr lang="es-ES" dirty="0" err="1" smtClean="0"/>
              <a:t>spreading</a:t>
            </a:r>
            <a:r>
              <a:rPr lang="es-ES" dirty="0" smtClean="0"/>
              <a:t> “cancionero” folklore to Central </a:t>
            </a:r>
            <a:r>
              <a:rPr lang="es-ES" dirty="0" err="1" smtClean="0"/>
              <a:t>America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dirty="0" err="1" smtClean="0"/>
              <a:t>Went</a:t>
            </a:r>
            <a:r>
              <a:rPr lang="es-ES" dirty="0" smtClean="0"/>
              <a:t> </a:t>
            </a:r>
            <a:r>
              <a:rPr lang="es-ES" dirty="0" err="1" smtClean="0"/>
              <a:t>into</a:t>
            </a:r>
            <a:r>
              <a:rPr lang="es-ES" dirty="0" smtClean="0"/>
              <a:t> exile in 1976 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continued</a:t>
            </a:r>
            <a:r>
              <a:rPr lang="es-ES" dirty="0" smtClean="0"/>
              <a:t> </a:t>
            </a:r>
            <a:r>
              <a:rPr lang="es-ES" dirty="0" err="1" smtClean="0"/>
              <a:t>touring</a:t>
            </a:r>
            <a:r>
              <a:rPr lang="es-ES" dirty="0" smtClean="0"/>
              <a:t> and </a:t>
            </a:r>
            <a:r>
              <a:rPr lang="es-ES" dirty="0" err="1" smtClean="0"/>
              <a:t>recording</a:t>
            </a:r>
            <a:r>
              <a:rPr lang="es-ES" dirty="0" smtClean="0"/>
              <a:t> </a:t>
            </a:r>
            <a:r>
              <a:rPr lang="es-ES" dirty="0" err="1" smtClean="0"/>
              <a:t>abroad</a:t>
            </a:r>
            <a:r>
              <a:rPr lang="es-ES" dirty="0" smtClean="0"/>
              <a:t>.  </a:t>
            </a:r>
            <a:r>
              <a:rPr lang="es-ES" dirty="0" err="1" smtClean="0"/>
              <a:t>Still</a:t>
            </a:r>
            <a:r>
              <a:rPr lang="es-ES" dirty="0" smtClean="0"/>
              <a:t> </a:t>
            </a:r>
            <a:r>
              <a:rPr lang="es-ES" dirty="0" err="1" smtClean="0"/>
              <a:t>performing</a:t>
            </a:r>
            <a:r>
              <a:rPr lang="es-ES" dirty="0" smtClean="0"/>
              <a:t> </a:t>
            </a:r>
            <a:r>
              <a:rPr lang="es-ES" dirty="0" err="1" smtClean="0"/>
              <a:t>today</a:t>
            </a:r>
            <a:r>
              <a:rPr lang="es-ES" dirty="0"/>
              <a:t> </a:t>
            </a:r>
            <a:r>
              <a:rPr lang="es-ES" dirty="0" smtClean="0"/>
              <a:t>(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visited</a:t>
            </a:r>
            <a:r>
              <a:rPr lang="es-ES" dirty="0" smtClean="0"/>
              <a:t> Vancouver in 2009 and </a:t>
            </a:r>
            <a:r>
              <a:rPr lang="es-ES" dirty="0" err="1" smtClean="0"/>
              <a:t>recorded</a:t>
            </a:r>
            <a:r>
              <a:rPr lang="es-ES" dirty="0" smtClean="0"/>
              <a:t> </a:t>
            </a:r>
            <a:r>
              <a:rPr lang="es-ES" dirty="0" err="1" smtClean="0"/>
              <a:t>ther</a:t>
            </a:r>
            <a:r>
              <a:rPr lang="es-ES" dirty="0" smtClean="0"/>
              <a:t> </a:t>
            </a:r>
            <a:r>
              <a:rPr lang="es-ES" i="1" dirty="0" smtClean="0"/>
              <a:t>Live in </a:t>
            </a:r>
            <a:r>
              <a:rPr lang="es-ES" i="1" dirty="0" err="1" smtClean="0"/>
              <a:t>Canada</a:t>
            </a:r>
            <a:r>
              <a:rPr lang="es-ES" i="1" dirty="0" smtClean="0"/>
              <a:t> </a:t>
            </a:r>
            <a:r>
              <a:rPr lang="es-ES" dirty="0" err="1" smtClean="0"/>
              <a:t>album</a:t>
            </a:r>
            <a:r>
              <a:rPr lang="es-ES" dirty="0" smtClean="0"/>
              <a:t> </a:t>
            </a:r>
            <a:r>
              <a:rPr lang="es-ES" dirty="0" err="1" smtClean="0"/>
              <a:t>there</a:t>
            </a:r>
            <a:r>
              <a:rPr lang="es-ES" dirty="0" smtClean="0"/>
              <a:t>.).</a:t>
            </a:r>
            <a:endParaRPr lang="es-E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Quinteto</a:t>
            </a:r>
            <a:r>
              <a:rPr lang="en-US" dirty="0" smtClean="0"/>
              <a:t> </a:t>
            </a:r>
            <a:r>
              <a:rPr lang="en-US" dirty="0" err="1" smtClean="0"/>
              <a:t>Tiempo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03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Questions for discussion</a:t>
            </a:r>
          </a:p>
          <a:p>
            <a:endParaRPr lang="en-US" dirty="0"/>
          </a:p>
          <a:p>
            <a:r>
              <a:rPr lang="en-US" dirty="0" smtClean="0"/>
              <a:t>What is your opinion of folk music?  What are some of the folk artists you are familiar with or enjoy?</a:t>
            </a:r>
          </a:p>
          <a:p>
            <a:endParaRPr lang="en-US" dirty="0"/>
          </a:p>
          <a:p>
            <a:r>
              <a:rPr lang="en-US" dirty="0" smtClean="0"/>
              <a:t>How would you describe the relationship between music and literature in the Nuevo </a:t>
            </a:r>
            <a:r>
              <a:rPr lang="en-US" dirty="0" err="1" smtClean="0"/>
              <a:t>Cancionero</a:t>
            </a:r>
            <a:r>
              <a:rPr lang="en-US" dirty="0" smtClean="0"/>
              <a:t> </a:t>
            </a:r>
            <a:r>
              <a:rPr lang="en-US" dirty="0" err="1" smtClean="0"/>
              <a:t>movment</a:t>
            </a:r>
            <a:r>
              <a:rPr lang="en-US" dirty="0" smtClean="0"/>
              <a:t>?  What does this tell you about the relationship between high and popular culture in Argentina in general?</a:t>
            </a:r>
          </a:p>
          <a:p>
            <a:endParaRPr lang="en-US" dirty="0"/>
          </a:p>
          <a:p>
            <a:r>
              <a:rPr lang="en-US" dirty="0" smtClean="0"/>
              <a:t>How would you describe the </a:t>
            </a:r>
            <a:r>
              <a:rPr lang="en-US" dirty="0" err="1" smtClean="0"/>
              <a:t>Cancioneros</a:t>
            </a:r>
            <a:r>
              <a:rPr lang="en-US" dirty="0" smtClean="0"/>
              <a:t> attitude towards folk music?  What problems did they perceive in the “folklore boom” of the 1950s?</a:t>
            </a:r>
          </a:p>
          <a:p>
            <a:endParaRPr lang="en-US" dirty="0"/>
          </a:p>
          <a:p>
            <a:r>
              <a:rPr lang="en-US" dirty="0" smtClean="0"/>
              <a:t>In turn, how would you characterize the </a:t>
            </a:r>
            <a:r>
              <a:rPr lang="en-US" dirty="0" err="1" smtClean="0"/>
              <a:t>cancioneros</a:t>
            </a:r>
            <a:r>
              <a:rPr lang="en-US" dirty="0" smtClean="0"/>
              <a:t> attitude towards Rock and Roll, which started to become popular in Argentina in the 1970s.  </a:t>
            </a:r>
          </a:p>
          <a:p>
            <a:endParaRPr lang="en-US" dirty="0"/>
          </a:p>
          <a:p>
            <a:r>
              <a:rPr lang="en-US" dirty="0" smtClean="0"/>
              <a:t>To what do you attribute Mercedes Sosa’s staying power as a musical force?</a:t>
            </a:r>
          </a:p>
          <a:p>
            <a:endParaRPr lang="en-US" dirty="0"/>
          </a:p>
          <a:p>
            <a:r>
              <a:rPr lang="en-US" dirty="0" smtClean="0"/>
              <a:t>Finally how would you describe the relationship between the </a:t>
            </a:r>
            <a:r>
              <a:rPr lang="en-US" dirty="0" err="1" smtClean="0"/>
              <a:t>cancioneros</a:t>
            </a:r>
            <a:r>
              <a:rPr lang="en-US" dirty="0" smtClean="0"/>
              <a:t> and </a:t>
            </a:r>
            <a:r>
              <a:rPr lang="en-US" dirty="0" err="1" smtClean="0"/>
              <a:t>Peronism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42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Similar to Chilean “Nueva </a:t>
            </a:r>
            <a:r>
              <a:rPr lang="en-US" dirty="0" err="1" smtClean="0"/>
              <a:t>Cancion</a:t>
            </a:r>
            <a:r>
              <a:rPr lang="en-US" dirty="0" smtClean="0"/>
              <a:t>”, Nuevo </a:t>
            </a:r>
            <a:r>
              <a:rPr lang="en-US" dirty="0" err="1" smtClean="0"/>
              <a:t>Cancionero</a:t>
            </a:r>
            <a:r>
              <a:rPr lang="en-US" dirty="0" smtClean="0"/>
              <a:t> emerged in the early sixties</a:t>
            </a:r>
            <a:r>
              <a:rPr lang="en-US" dirty="0"/>
              <a:t> </a:t>
            </a:r>
            <a:r>
              <a:rPr lang="en-US" dirty="0" smtClean="0"/>
              <a:t>and would dominate Argentine popular music through the seventies.</a:t>
            </a:r>
          </a:p>
          <a:p>
            <a:endParaRPr lang="en-US" dirty="0"/>
          </a:p>
          <a:p>
            <a:r>
              <a:rPr lang="en-US" dirty="0" smtClean="0"/>
              <a:t>The movement was an attempt at renewing Argentine popular music with a philosophy of artistic integration and inclusivity.</a:t>
            </a:r>
          </a:p>
          <a:p>
            <a:endParaRPr lang="en-US" dirty="0"/>
          </a:p>
          <a:p>
            <a:r>
              <a:rPr lang="en-US" dirty="0" smtClean="0"/>
              <a:t>Tango had dominated Argentine popular music since the 1930’s but had long become commercialized.</a:t>
            </a:r>
          </a:p>
          <a:p>
            <a:endParaRPr lang="en-US" dirty="0"/>
          </a:p>
          <a:p>
            <a:r>
              <a:rPr lang="en-US" dirty="0" smtClean="0"/>
              <a:t>The country was also experiencing a “Folklore boom”, as more people from the countryside began emigrating to Buenos Aires in the </a:t>
            </a:r>
            <a:r>
              <a:rPr lang="en-US" dirty="0" smtClean="0"/>
              <a:t>1940s</a:t>
            </a:r>
            <a:r>
              <a:rPr lang="en-US" dirty="0" smtClean="0"/>
              <a:t>.  Folklore set itself in opposition to Tango as a “nativist” </a:t>
            </a:r>
            <a:r>
              <a:rPr lang="en-US" dirty="0" err="1" smtClean="0"/>
              <a:t>artform</a:t>
            </a:r>
            <a:r>
              <a:rPr lang="en-US" dirty="0" smtClean="0"/>
              <a:t> but stagnated because of </a:t>
            </a:r>
            <a:r>
              <a:rPr lang="en-US" dirty="0" smtClean="0"/>
              <a:t>resistance to change</a:t>
            </a:r>
            <a:r>
              <a:rPr lang="en-US" dirty="0" smtClean="0"/>
              <a:t>.  “Folklore de la </a:t>
            </a:r>
            <a:r>
              <a:rPr lang="en-US" dirty="0" err="1" smtClean="0"/>
              <a:t>tarjeta</a:t>
            </a:r>
            <a:r>
              <a:rPr lang="en-US" dirty="0" smtClean="0"/>
              <a:t> posta</a:t>
            </a:r>
            <a:r>
              <a:rPr lang="en-US" dirty="0" smtClean="0"/>
              <a:t>l”</a:t>
            </a:r>
            <a:r>
              <a:rPr lang="en-US" dirty="0" smtClean="0"/>
              <a:t>  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The movement was influenced by the ethnographic works of Atahualpa </a:t>
            </a:r>
            <a:r>
              <a:rPr lang="en-US" dirty="0" err="1" smtClean="0"/>
              <a:t>Yupanqui</a:t>
            </a:r>
            <a:r>
              <a:rPr lang="en-US" dirty="0" smtClean="0"/>
              <a:t> (Hector Roberto </a:t>
            </a:r>
            <a:r>
              <a:rPr lang="en-US" dirty="0" err="1" smtClean="0"/>
              <a:t>Chavero</a:t>
            </a:r>
            <a:r>
              <a:rPr lang="en-US" dirty="0" smtClean="0"/>
              <a:t> </a:t>
            </a:r>
            <a:r>
              <a:rPr lang="en-US" dirty="0" err="1" smtClean="0"/>
              <a:t>Aramburu</a:t>
            </a:r>
            <a:r>
              <a:rPr lang="en-US" dirty="0" smtClean="0"/>
              <a:t>) who, like </a:t>
            </a:r>
            <a:r>
              <a:rPr lang="en-US" dirty="0" err="1" smtClean="0"/>
              <a:t>Violeta</a:t>
            </a:r>
            <a:r>
              <a:rPr lang="en-US" dirty="0" smtClean="0"/>
              <a:t> Parra travelled the various regions of Argentina collecting music.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Nuevo </a:t>
            </a:r>
            <a:r>
              <a:rPr lang="en-US" dirty="0" err="1" smtClean="0"/>
              <a:t>Cancionero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04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 1963 in Mendoza, a group of </a:t>
            </a:r>
            <a:r>
              <a:rPr lang="en-US" dirty="0" smtClean="0"/>
              <a:t>musicians and artists </a:t>
            </a:r>
            <a:r>
              <a:rPr lang="en-US" dirty="0" smtClean="0"/>
              <a:t>composed of Mercedes Sosa, </a:t>
            </a:r>
            <a:r>
              <a:rPr lang="en-US" smtClean="0"/>
              <a:t>Armando </a:t>
            </a:r>
            <a:r>
              <a:rPr lang="en-US" smtClean="0"/>
              <a:t>Tejada </a:t>
            </a:r>
            <a:r>
              <a:rPr lang="en-US" dirty="0" smtClean="0"/>
              <a:t>Gomez</a:t>
            </a:r>
            <a:r>
              <a:rPr lang="en-US" dirty="0" smtClean="0"/>
              <a:t>, Oscar </a:t>
            </a:r>
            <a:r>
              <a:rPr lang="en-US" dirty="0" err="1" smtClean="0"/>
              <a:t>Matus</a:t>
            </a:r>
            <a:r>
              <a:rPr lang="en-US" dirty="0"/>
              <a:t> </a:t>
            </a:r>
            <a:r>
              <a:rPr lang="en-US" dirty="0" smtClean="0"/>
              <a:t>and</a:t>
            </a:r>
            <a:r>
              <a:rPr lang="en-US" dirty="0" smtClean="0"/>
              <a:t> </a:t>
            </a:r>
            <a:r>
              <a:rPr lang="en-US" dirty="0" smtClean="0"/>
              <a:t>Tito </a:t>
            </a:r>
            <a:r>
              <a:rPr lang="en-US" dirty="0" err="1" smtClean="0"/>
              <a:t>Francia</a:t>
            </a:r>
            <a:r>
              <a:rPr lang="en-US" dirty="0" smtClean="0"/>
              <a:t> </a:t>
            </a:r>
            <a:r>
              <a:rPr lang="en-US" dirty="0" smtClean="0"/>
              <a:t>got together and publically declared the “manifesto” of the Nuevo </a:t>
            </a:r>
            <a:r>
              <a:rPr lang="en-US" dirty="0" err="1" smtClean="0"/>
              <a:t>Cancionero</a:t>
            </a:r>
            <a:r>
              <a:rPr lang="en-US" dirty="0" smtClean="0"/>
              <a:t> movement.</a:t>
            </a:r>
          </a:p>
          <a:p>
            <a:endParaRPr lang="en-US" dirty="0"/>
          </a:p>
          <a:p>
            <a:r>
              <a:rPr lang="en-US" dirty="0" smtClean="0"/>
              <a:t>The manifesto praises popular music as evidence of the people’s creative spirit and seeks a unified “Argentine identity”, transcending the divisions between indigenous forms and European imports (folklore vs. tango) </a:t>
            </a:r>
          </a:p>
          <a:p>
            <a:endParaRPr lang="en-US" dirty="0" smtClean="0"/>
          </a:p>
          <a:p>
            <a:r>
              <a:rPr lang="en-US" dirty="0" smtClean="0"/>
              <a:t>At the same time, the movement would attempt to assimilate all modern forms of musical expression and expand popular music, defending freedom of expression and creation.   </a:t>
            </a:r>
            <a:r>
              <a:rPr lang="es-ES" dirty="0"/>
              <a:t> </a:t>
            </a:r>
            <a:br>
              <a:rPr lang="es-E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Manifiesto</a:t>
            </a:r>
            <a:r>
              <a:rPr lang="en-US" dirty="0" smtClean="0"/>
              <a:t>” and Philosophy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11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/>
              <a:t>la integración de la música popular en la diversidad de las expresiones regionales del país</a:t>
            </a:r>
            <a:r>
              <a:rPr lang="es-ES" dirty="0" smtClean="0"/>
              <a:t>...</a:t>
            </a:r>
          </a:p>
          <a:p>
            <a:r>
              <a:rPr lang="es-ES" dirty="0" smtClean="0"/>
              <a:t>La </a:t>
            </a:r>
            <a:r>
              <a:rPr lang="es-ES" dirty="0"/>
              <a:t>participación de la música típica popular y popular nativa en las demás artes populares</a:t>
            </a:r>
            <a:r>
              <a:rPr lang="es-ES" dirty="0" smtClean="0"/>
              <a:t>...</a:t>
            </a:r>
          </a:p>
          <a:p>
            <a:r>
              <a:rPr lang="es-ES" dirty="0" smtClean="0"/>
              <a:t>Rechaza </a:t>
            </a:r>
            <a:r>
              <a:rPr lang="es-ES" dirty="0"/>
              <a:t>a todo regionalismo cerrado</a:t>
            </a:r>
            <a:r>
              <a:rPr lang="es-ES" dirty="0" smtClean="0"/>
              <a:t>...</a:t>
            </a:r>
          </a:p>
          <a:p>
            <a:r>
              <a:rPr lang="es-ES" dirty="0" smtClean="0"/>
              <a:t>Se </a:t>
            </a:r>
            <a:r>
              <a:rPr lang="es-ES" dirty="0"/>
              <a:t>propone depurar de convencionalismos y tabúes tradicionalistas a ultranza, el patrimonio musical</a:t>
            </a:r>
            <a:r>
              <a:rPr lang="es-ES" dirty="0" smtClean="0"/>
              <a:t>...</a:t>
            </a:r>
          </a:p>
          <a:p>
            <a:r>
              <a:rPr lang="es-ES" dirty="0" smtClean="0"/>
              <a:t>Desechará</a:t>
            </a:r>
            <a:r>
              <a:rPr lang="es-ES" dirty="0"/>
              <a:t>... toda producción burda y subalterna que, con finalidad mercantil, intente encarecer tanto la inteligencia como la moral de nuestro pueblo</a:t>
            </a:r>
            <a:r>
              <a:rPr lang="es-ES" dirty="0" smtClean="0"/>
              <a:t>...</a:t>
            </a:r>
          </a:p>
          <a:p>
            <a:r>
              <a:rPr lang="es-ES" dirty="0" smtClean="0"/>
              <a:t>Buscará </a:t>
            </a:r>
            <a:r>
              <a:rPr lang="es-ES" dirty="0"/>
              <a:t>la comunicación, el diálogo y el intercambio con todos los artistas y movimientos similares del resto de </a:t>
            </a:r>
            <a:r>
              <a:rPr lang="es-ES" dirty="0" smtClean="0"/>
              <a:t>América  --Manifiesto del Nuevo Cancionero 1963.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55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One of the most important folklorists in Argentine History</a:t>
            </a:r>
          </a:p>
          <a:p>
            <a:endParaRPr lang="en-US" dirty="0"/>
          </a:p>
          <a:p>
            <a:r>
              <a:rPr lang="en-US" dirty="0" smtClean="0"/>
              <a:t>Born in </a:t>
            </a:r>
            <a:r>
              <a:rPr lang="en-US" dirty="0" err="1" smtClean="0"/>
              <a:t>Pergamino</a:t>
            </a:r>
            <a:r>
              <a:rPr lang="en-US" dirty="0" smtClean="0"/>
              <a:t>, Buenos Aires in 1908.  Family later moved to Tucuman in the Argentine pampa.</a:t>
            </a:r>
          </a:p>
          <a:p>
            <a:endParaRPr lang="en-US" dirty="0"/>
          </a:p>
          <a:p>
            <a:r>
              <a:rPr lang="en-US" dirty="0" smtClean="0"/>
              <a:t>Developed an interest in indigenous cultures.  At 13 changed his name as an homage to two Quechua rulers.  </a:t>
            </a:r>
          </a:p>
          <a:p>
            <a:endParaRPr lang="en-US" dirty="0"/>
          </a:p>
          <a:p>
            <a:r>
              <a:rPr lang="en-US" dirty="0" smtClean="0"/>
              <a:t>Began receiving musical instruction from a nearby priest who taught him his first “</a:t>
            </a:r>
            <a:r>
              <a:rPr lang="en-US" dirty="0" err="1" smtClean="0"/>
              <a:t>vidalias</a:t>
            </a:r>
            <a:r>
              <a:rPr lang="en-US" dirty="0" smtClean="0"/>
              <a:t>”. 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Later travelling with his family, encountered other regional musical forms.  Began learning them and collecting them in earnest.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Atahualpa </a:t>
            </a:r>
            <a:r>
              <a:rPr lang="en-US" dirty="0" err="1" smtClean="0"/>
              <a:t>Yupanqui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0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/>
          </a:bodyPr>
          <a:lstStyle/>
          <a:p>
            <a:r>
              <a:rPr lang="en-US" dirty="0" smtClean="0"/>
              <a:t>Joined the Communist party in 1931, and was frequently imprisoned under Peron.</a:t>
            </a:r>
          </a:p>
          <a:p>
            <a:endParaRPr lang="en-US" dirty="0"/>
          </a:p>
          <a:p>
            <a:r>
              <a:rPr lang="en-US" dirty="0" smtClean="0"/>
              <a:t>In 1950 </a:t>
            </a:r>
            <a:r>
              <a:rPr lang="en-US" dirty="0" err="1" smtClean="0"/>
              <a:t>Yupanqui</a:t>
            </a:r>
            <a:r>
              <a:rPr lang="en-US" dirty="0" smtClean="0"/>
              <a:t> travelled to France invited to </a:t>
            </a:r>
            <a:r>
              <a:rPr lang="en-US" dirty="0" err="1" smtClean="0"/>
              <a:t>peform</a:t>
            </a:r>
            <a:r>
              <a:rPr lang="en-US" dirty="0" smtClean="0"/>
              <a:t> by Edith Piaf and Paul </a:t>
            </a:r>
            <a:r>
              <a:rPr lang="en-US" dirty="0" err="1" smtClean="0"/>
              <a:t>Eluard</a:t>
            </a:r>
            <a:r>
              <a:rPr lang="en-US" dirty="0" smtClean="0"/>
              <a:t>.  Garnered international recognition.  </a:t>
            </a:r>
          </a:p>
          <a:p>
            <a:endParaRPr lang="en-US" dirty="0"/>
          </a:p>
          <a:p>
            <a:r>
              <a:rPr lang="en-US" dirty="0" smtClean="0"/>
              <a:t>His music is generally considered a precursor to Nuevo </a:t>
            </a:r>
            <a:r>
              <a:rPr lang="en-US" dirty="0" err="1" smtClean="0"/>
              <a:t>Cancionero</a:t>
            </a:r>
            <a:r>
              <a:rPr lang="en-US" dirty="0" smtClean="0"/>
              <a:t> and is named in their manifesto as a primary influence, nevertheless </a:t>
            </a:r>
            <a:r>
              <a:rPr lang="en-US" dirty="0" err="1" smtClean="0"/>
              <a:t>Yupanqui</a:t>
            </a:r>
            <a:r>
              <a:rPr lang="en-US" dirty="0" smtClean="0"/>
              <a:t> continued to write and record music until his death in 1989.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75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Founder and the most internationally recognized member of the Nuevo </a:t>
            </a:r>
            <a:r>
              <a:rPr lang="en-US" dirty="0" err="1" smtClean="0"/>
              <a:t>Cancionero</a:t>
            </a:r>
            <a:r>
              <a:rPr lang="en-US" dirty="0" smtClean="0"/>
              <a:t> movement.  </a:t>
            </a:r>
          </a:p>
          <a:p>
            <a:endParaRPr lang="en-US" dirty="0"/>
          </a:p>
          <a:p>
            <a:r>
              <a:rPr lang="en-US" dirty="0" smtClean="0"/>
              <a:t>Born in Tucuman in 1935.  Was first discovered upon winning a radio contest at 15 and was asked to return.  Continuously suffered from stage fright.  </a:t>
            </a:r>
          </a:p>
          <a:p>
            <a:endParaRPr lang="en-US" dirty="0"/>
          </a:p>
          <a:p>
            <a:r>
              <a:rPr lang="en-US" dirty="0" smtClean="0"/>
              <a:t>In 1957 moved to Mendoza and married fellow folk-singer Oscar </a:t>
            </a:r>
            <a:r>
              <a:rPr lang="en-US" dirty="0" err="1" smtClean="0"/>
              <a:t>Matus</a:t>
            </a:r>
            <a:r>
              <a:rPr lang="en-US" dirty="0" smtClean="0"/>
              <a:t>.  The two had one son and established a literary/musical society with Armando </a:t>
            </a:r>
            <a:r>
              <a:rPr lang="en-US" dirty="0" smtClean="0"/>
              <a:t>Tejada </a:t>
            </a:r>
            <a:r>
              <a:rPr lang="en-US" dirty="0" smtClean="0"/>
              <a:t>Gomez.  </a:t>
            </a:r>
          </a:p>
          <a:p>
            <a:endParaRPr lang="en-US" dirty="0"/>
          </a:p>
          <a:p>
            <a:r>
              <a:rPr lang="en-US" dirty="0" smtClean="0"/>
              <a:t>In 1965 after her marriage failed, she moved to Buenos Aires and made her debut in the </a:t>
            </a:r>
            <a:r>
              <a:rPr lang="en-US" dirty="0" err="1" smtClean="0"/>
              <a:t>Cosquin</a:t>
            </a:r>
            <a:r>
              <a:rPr lang="en-US" dirty="0" smtClean="0"/>
              <a:t> folk festival, which launched her to stardom.  Recorded her first album in 1962 and her second in 1965.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Mercedes Sosa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71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1969, Sosa visited Chile and discovered the music of </a:t>
            </a:r>
            <a:r>
              <a:rPr lang="en-US" dirty="0" err="1" smtClean="0"/>
              <a:t>Violeta</a:t>
            </a:r>
            <a:r>
              <a:rPr lang="en-US" dirty="0" smtClean="0"/>
              <a:t> Parra and Victor </a:t>
            </a:r>
            <a:r>
              <a:rPr lang="en-US" dirty="0" err="1" smtClean="0"/>
              <a:t>Jara</a:t>
            </a:r>
            <a:r>
              <a:rPr lang="en-US" dirty="0" smtClean="0"/>
              <a:t>, she would later cover their songs on subsequent albums and would vocally support the </a:t>
            </a:r>
            <a:r>
              <a:rPr lang="en-US" dirty="0" err="1" smtClean="0"/>
              <a:t>canditature</a:t>
            </a:r>
            <a:r>
              <a:rPr lang="en-US" dirty="0" smtClean="0"/>
              <a:t> of Salvador Allende.</a:t>
            </a:r>
          </a:p>
          <a:p>
            <a:endParaRPr lang="en-US" dirty="0"/>
          </a:p>
          <a:p>
            <a:r>
              <a:rPr lang="en-US" dirty="0" smtClean="0"/>
              <a:t>Long affiliated with left wing </a:t>
            </a:r>
            <a:r>
              <a:rPr lang="en-US" dirty="0"/>
              <a:t>P</a:t>
            </a:r>
            <a:r>
              <a:rPr lang="en-US" dirty="0" smtClean="0"/>
              <a:t>eronism and Communism, in 1979 fled to exile in Paris and Madrid following the detainment of herself and her audience at a concert in La Plata in 1978.  The military held them in the same auditorium the whole night, forcing them to admit they had sung “prohibited songs”.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74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Sosa returned to Argentina multiple times, in the face of the dictatorship.  </a:t>
            </a:r>
          </a:p>
          <a:p>
            <a:endParaRPr lang="en-US" dirty="0"/>
          </a:p>
          <a:p>
            <a:r>
              <a:rPr lang="en-US" dirty="0" smtClean="0"/>
              <a:t>In 1982 she performed 13 sold out concerts at the </a:t>
            </a:r>
            <a:r>
              <a:rPr lang="en-US" dirty="0" err="1" smtClean="0"/>
              <a:t>Teatro</a:t>
            </a:r>
            <a:r>
              <a:rPr lang="en-US" dirty="0" smtClean="0"/>
              <a:t> Opera in Buenos Aires and integrated musicians and songs from multiple genres including Rock Nacional. (Performing several songs by </a:t>
            </a:r>
            <a:r>
              <a:rPr lang="en-US" dirty="0" err="1" smtClean="0"/>
              <a:t>Charly</a:t>
            </a:r>
            <a:r>
              <a:rPr lang="en-US" dirty="0" smtClean="0"/>
              <a:t> Garcia The concerts became a site of protest.</a:t>
            </a:r>
          </a:p>
          <a:p>
            <a:endParaRPr lang="en-US" dirty="0"/>
          </a:p>
          <a:p>
            <a:r>
              <a:rPr lang="en-US" dirty="0" smtClean="0"/>
              <a:t>According to </a:t>
            </a:r>
            <a:r>
              <a:rPr lang="es-ES" dirty="0" smtClean="0"/>
              <a:t>Mariano </a:t>
            </a:r>
            <a:r>
              <a:rPr lang="es-ES" dirty="0" err="1" smtClean="0"/>
              <a:t>Blejman</a:t>
            </a:r>
            <a:r>
              <a:rPr lang="es-ES" dirty="0" smtClean="0"/>
              <a:t>: “Mercedes </a:t>
            </a:r>
            <a:r>
              <a:rPr lang="es-ES" dirty="0"/>
              <a:t>Sosa entendió que el rock argentino era parte del Nuevo Cancionero; y en años siguientes cantó también junto a Fito Páez </a:t>
            </a:r>
            <a:r>
              <a:rPr lang="es-ES" dirty="0" smtClean="0"/>
              <a:t> Pero</a:t>
            </a:r>
            <a:r>
              <a:rPr lang="es-ES" dirty="0"/>
              <a:t>, curiosamente, el rock no fue mucho más allá de Mercedes Sosa. La amplia camada del Nuevo Cancionero no percudió la retórica del rock. </a:t>
            </a:r>
            <a:r>
              <a:rPr lang="es-ES" dirty="0" smtClean="0"/>
              <a:t>“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221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547</TotalTime>
  <Words>1209</Words>
  <Application>Microsoft Office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Lucida Sans Unicode</vt:lpstr>
      <vt:lpstr>Verdana</vt:lpstr>
      <vt:lpstr>Wingdings 2</vt:lpstr>
      <vt:lpstr>Wingdings 3</vt:lpstr>
      <vt:lpstr>Concourse</vt:lpstr>
      <vt:lpstr>Musical Resistances in Argentina Part 1.  </vt:lpstr>
      <vt:lpstr>Nuevo Cancionero </vt:lpstr>
      <vt:lpstr>“Manifiesto” and Philosophy</vt:lpstr>
      <vt:lpstr>Proposals </vt:lpstr>
      <vt:lpstr>Atahualpa Yupanqui</vt:lpstr>
      <vt:lpstr>PowerPoint Presentation</vt:lpstr>
      <vt:lpstr>Mercedes Sosa</vt:lpstr>
      <vt:lpstr>PowerPoint Presentation</vt:lpstr>
      <vt:lpstr>PowerPoint Presentation</vt:lpstr>
      <vt:lpstr>Armando Tejada-Gomez</vt:lpstr>
      <vt:lpstr>Quinteto Tiempo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Musical Resistances in Argentina</dc:title>
  <dc:creator>User</dc:creator>
  <cp:lastModifiedBy>Guest User</cp:lastModifiedBy>
  <cp:revision>26</cp:revision>
  <dcterms:created xsi:type="dcterms:W3CDTF">2015-03-05T17:04:32Z</dcterms:created>
  <dcterms:modified xsi:type="dcterms:W3CDTF">2016-03-08T23:30:40Z</dcterms:modified>
</cp:coreProperties>
</file>