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AE5AFBC-C222-4EB0-B21B-54633457EEF6}"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837C8-FC34-4438-8221-6829693D330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E5AFBC-C222-4EB0-B21B-54633457EEF6}"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837C8-FC34-4438-8221-6829693D33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E5AFBC-C222-4EB0-B21B-54633457EEF6}"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837C8-FC34-4438-8221-6829693D33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E5AFBC-C222-4EB0-B21B-54633457EEF6}"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837C8-FC34-4438-8221-6829693D330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2AE5AFBC-C222-4EB0-B21B-54633457EEF6}"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837C8-FC34-4438-8221-6829693D330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AE5AFBC-C222-4EB0-B21B-54633457EEF6}"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837C8-FC34-4438-8221-6829693D330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E5AFBC-C222-4EB0-B21B-54633457EEF6}" type="datetimeFigureOut">
              <a:rPr lang="en-US" smtClean="0"/>
              <a:t>4/5/2016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3837C8-FC34-4438-8221-6829693D330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E5AFBC-C222-4EB0-B21B-54633457EEF6}" type="datetimeFigureOut">
              <a:rPr lang="en-US" smtClean="0"/>
              <a:t>4/5/2016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3837C8-FC34-4438-8221-6829693D33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5AFBC-C222-4EB0-B21B-54633457EEF6}" type="datetimeFigureOut">
              <a:rPr lang="en-US" smtClean="0"/>
              <a:t>4/5/2016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3837C8-FC34-4438-8221-6829693D33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2AE5AFBC-C222-4EB0-B21B-54633457EEF6}" type="datetimeFigureOut">
              <a:rPr lang="en-US" smtClean="0"/>
              <a:t>4/5/2016</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43837C8-FC34-4438-8221-6829693D330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E5AFBC-C222-4EB0-B21B-54633457EEF6}"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837C8-FC34-4438-8221-6829693D330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AE5AFBC-C222-4EB0-B21B-54633457EEF6}" type="datetimeFigureOut">
              <a:rPr lang="en-US" smtClean="0"/>
              <a:t>4/5/2016</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43837C8-FC34-4438-8221-6829693D330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Nueva </a:t>
            </a:r>
            <a:r>
              <a:rPr lang="en-US" dirty="0" err="1" smtClean="0"/>
              <a:t>Trova</a:t>
            </a:r>
            <a:endParaRPr lang="en-US" dirty="0"/>
          </a:p>
        </p:txBody>
      </p:sp>
      <p:sp>
        <p:nvSpPr>
          <p:cNvPr id="3" name="Subtitle 2"/>
          <p:cNvSpPr>
            <a:spLocks noGrp="1"/>
          </p:cNvSpPr>
          <p:nvPr>
            <p:ph type="subTitle" idx="1"/>
          </p:nvPr>
        </p:nvSpPr>
        <p:spPr/>
        <p:txBody>
          <a:bodyPr/>
          <a:lstStyle/>
          <a:p>
            <a:r>
              <a:rPr lang="en-US" dirty="0" smtClean="0"/>
              <a:t>rebels against the rebels</a:t>
            </a:r>
            <a:endParaRPr lang="en-US" dirty="0"/>
          </a:p>
        </p:txBody>
      </p:sp>
    </p:spTree>
    <p:extLst>
      <p:ext uri="{BB962C8B-B14F-4D97-AF65-F5344CB8AC3E}">
        <p14:creationId xmlns:p14="http://schemas.microsoft.com/office/powerpoint/2010/main" val="12766868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Pedro Luis Ferrer</a:t>
            </a:r>
            <a:endParaRPr lang="en-US" dirty="0"/>
          </a:p>
        </p:txBody>
      </p:sp>
      <p:sp>
        <p:nvSpPr>
          <p:cNvPr id="3" name="Content Placeholder 2"/>
          <p:cNvSpPr>
            <a:spLocks noGrp="1"/>
          </p:cNvSpPr>
          <p:nvPr>
            <p:ph idx="1"/>
          </p:nvPr>
        </p:nvSpPr>
        <p:spPr/>
        <p:txBody>
          <a:bodyPr/>
          <a:lstStyle/>
          <a:p>
            <a:r>
              <a:rPr lang="en-US" b="0" dirty="0" smtClean="0"/>
              <a:t>Associated with both Nueva </a:t>
            </a:r>
            <a:r>
              <a:rPr lang="en-US" b="0" dirty="0" err="1" smtClean="0"/>
              <a:t>Trova</a:t>
            </a:r>
            <a:r>
              <a:rPr lang="en-US" b="0" dirty="0" smtClean="0"/>
              <a:t> (1970’s) and </a:t>
            </a:r>
            <a:r>
              <a:rPr lang="en-US" b="0" dirty="0" err="1" smtClean="0"/>
              <a:t>Novisima</a:t>
            </a:r>
            <a:r>
              <a:rPr lang="en-US" b="0" dirty="0" smtClean="0"/>
              <a:t> </a:t>
            </a:r>
            <a:r>
              <a:rPr lang="en-US" b="0" dirty="0" err="1" smtClean="0"/>
              <a:t>trova</a:t>
            </a:r>
            <a:r>
              <a:rPr lang="en-US" b="0" dirty="0" smtClean="0"/>
              <a:t> (1980’s)  Ferrer wrote some of the most anti-authoritarian music in Cuba.</a:t>
            </a:r>
          </a:p>
          <a:p>
            <a:endParaRPr lang="en-US" b="0" dirty="0" smtClean="0"/>
          </a:p>
          <a:p>
            <a:r>
              <a:rPr lang="en-US" b="0" dirty="0" smtClean="0"/>
              <a:t>Was often censored by the Revolutionary government.  Unable to perform concerts in Cuba</a:t>
            </a:r>
            <a:r>
              <a:rPr lang="en-US" b="0" dirty="0"/>
              <a:t> </a:t>
            </a:r>
            <a:r>
              <a:rPr lang="en-US" b="0" dirty="0" smtClean="0"/>
              <a:t>at various junctures in his career.  Songs became popular in the underground </a:t>
            </a:r>
            <a:endParaRPr lang="en-US" b="0" dirty="0"/>
          </a:p>
          <a:p>
            <a:endParaRPr lang="en-US" b="0" dirty="0" smtClean="0"/>
          </a:p>
          <a:p>
            <a:r>
              <a:rPr lang="en-US" b="0" dirty="0" smtClean="0"/>
              <a:t>Is frequently contrasted with the “Establishment </a:t>
            </a:r>
            <a:r>
              <a:rPr lang="en-US" b="0" dirty="0" err="1" smtClean="0"/>
              <a:t>Trovadores</a:t>
            </a:r>
            <a:r>
              <a:rPr lang="en-US" b="0" dirty="0" smtClean="0"/>
              <a:t>” (</a:t>
            </a:r>
            <a:r>
              <a:rPr lang="en-US" b="0" dirty="0" err="1" smtClean="0"/>
              <a:t>Milanes</a:t>
            </a:r>
            <a:r>
              <a:rPr lang="en-US" b="0" dirty="0" smtClean="0"/>
              <a:t> and Rodriguez) who eventually became </a:t>
            </a:r>
            <a:r>
              <a:rPr lang="en-US" b="0" dirty="0" err="1" smtClean="0"/>
              <a:t>officialized</a:t>
            </a:r>
            <a:r>
              <a:rPr lang="en-US" b="0" dirty="0" smtClean="0"/>
              <a:t> by the Revolution. Ferrer remained anti-establishment throughout his career.  </a:t>
            </a:r>
            <a:endParaRPr lang="en-US" b="0" dirty="0"/>
          </a:p>
        </p:txBody>
      </p:sp>
    </p:spTree>
    <p:extLst>
      <p:ext uri="{BB962C8B-B14F-4D97-AF65-F5344CB8AC3E}">
        <p14:creationId xmlns:p14="http://schemas.microsoft.com/office/powerpoint/2010/main" val="3262705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Carlos Varela </a:t>
            </a:r>
            <a:endParaRPr lang="en-US" dirty="0"/>
          </a:p>
        </p:txBody>
      </p:sp>
      <p:sp>
        <p:nvSpPr>
          <p:cNvPr id="3" name="Content Placeholder 2"/>
          <p:cNvSpPr>
            <a:spLocks noGrp="1"/>
          </p:cNvSpPr>
          <p:nvPr>
            <p:ph idx="1"/>
          </p:nvPr>
        </p:nvSpPr>
        <p:spPr>
          <a:xfrm>
            <a:off x="822960" y="1100628"/>
            <a:ext cx="7520940" cy="4004772"/>
          </a:xfrm>
        </p:spPr>
        <p:txBody>
          <a:bodyPr>
            <a:normAutofit fontScale="77500" lnSpcReduction="20000"/>
          </a:bodyPr>
          <a:lstStyle/>
          <a:p>
            <a:r>
              <a:rPr lang="en-US" sz="2000" b="0" dirty="0" smtClean="0"/>
              <a:t>One of the most famous members of “</a:t>
            </a:r>
            <a:r>
              <a:rPr lang="en-US" sz="2000" b="0" dirty="0" err="1" smtClean="0"/>
              <a:t>Novisima</a:t>
            </a:r>
            <a:r>
              <a:rPr lang="en-US" sz="2000" b="0" dirty="0" smtClean="0"/>
              <a:t> </a:t>
            </a:r>
            <a:r>
              <a:rPr lang="en-US" sz="2000" b="0" dirty="0" err="1" smtClean="0"/>
              <a:t>Trova</a:t>
            </a:r>
            <a:r>
              <a:rPr lang="en-US" sz="2000" b="0" dirty="0" smtClean="0"/>
              <a:t>”, the movement that grew out of Nueva </a:t>
            </a:r>
            <a:r>
              <a:rPr lang="en-US" sz="2000" b="0" dirty="0" err="1" smtClean="0"/>
              <a:t>Trova</a:t>
            </a:r>
            <a:r>
              <a:rPr lang="en-US" sz="2000" b="0" dirty="0" smtClean="0"/>
              <a:t> in the 1980’s but rejected the latter’s mainstream status.  </a:t>
            </a:r>
          </a:p>
          <a:p>
            <a:endParaRPr lang="en-US" sz="2000" b="0" dirty="0"/>
          </a:p>
          <a:p>
            <a:r>
              <a:rPr lang="en-US" sz="2000" b="0" dirty="0" smtClean="0"/>
              <a:t>Had difficulty recording and performing music in Cuba and was forced to find workarounds, taking acting classes and incorporating music into them.  </a:t>
            </a:r>
          </a:p>
          <a:p>
            <a:endParaRPr lang="en-US" sz="2000" b="0" dirty="0"/>
          </a:p>
          <a:p>
            <a:r>
              <a:rPr lang="en-US" sz="2000" b="0" dirty="0" smtClean="0"/>
              <a:t>Was eventually discovered and helped by Silvio Rodriguez and taken to Spain where he was able to record his first album “Jalisco Park”</a:t>
            </a:r>
          </a:p>
          <a:p>
            <a:endParaRPr lang="en-US" sz="2000" b="0" dirty="0"/>
          </a:p>
          <a:p>
            <a:r>
              <a:rPr lang="en-US" sz="2000" b="0" dirty="0" smtClean="0"/>
              <a:t>His style takes a lot from Rodriguez, including introspective lyrics which often criticize the older generation’s disregard for the young.  </a:t>
            </a:r>
          </a:p>
          <a:p>
            <a:endParaRPr lang="en-US" sz="2000" b="0" dirty="0"/>
          </a:p>
          <a:p>
            <a:r>
              <a:rPr lang="en-US" sz="2000" b="0" dirty="0" smtClean="0"/>
              <a:t>Some of his songs have been featured in Hollywood movies such as 2004 “Man on Fire”.  In 2009 he travelled to Washington in order to try and sway US policy changes on Cuba.  </a:t>
            </a:r>
          </a:p>
          <a:p>
            <a:endParaRPr lang="en-US" sz="2000" b="0" dirty="0" smtClean="0"/>
          </a:p>
          <a:p>
            <a:endParaRPr lang="en-US" sz="2000" b="0" dirty="0"/>
          </a:p>
        </p:txBody>
      </p:sp>
    </p:spTree>
    <p:extLst>
      <p:ext uri="{BB962C8B-B14F-4D97-AF65-F5344CB8AC3E}">
        <p14:creationId xmlns:p14="http://schemas.microsoft.com/office/powerpoint/2010/main" val="3226614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a:t>
            </a:r>
            <a:endParaRPr lang="en-US" dirty="0"/>
          </a:p>
        </p:txBody>
      </p:sp>
      <p:sp>
        <p:nvSpPr>
          <p:cNvPr id="3" name="Content Placeholder 2"/>
          <p:cNvSpPr>
            <a:spLocks noGrp="1"/>
          </p:cNvSpPr>
          <p:nvPr>
            <p:ph idx="1"/>
          </p:nvPr>
        </p:nvSpPr>
        <p:spPr>
          <a:xfrm>
            <a:off x="822960" y="1100628"/>
            <a:ext cx="7520940" cy="3928572"/>
          </a:xfrm>
        </p:spPr>
        <p:txBody>
          <a:bodyPr/>
          <a:lstStyle/>
          <a:p>
            <a:r>
              <a:rPr lang="en-US" sz="2000" b="0" dirty="0" smtClean="0"/>
              <a:t>Cuban “Nueva </a:t>
            </a:r>
            <a:r>
              <a:rPr lang="en-US" sz="2000" b="0" dirty="0" err="1" smtClean="0"/>
              <a:t>Trova</a:t>
            </a:r>
            <a:r>
              <a:rPr lang="en-US" sz="2000" b="0" dirty="0" smtClean="0"/>
              <a:t>” is a movement of socially conscious music that emerged in the mid-sixties continuing through to the nineties</a:t>
            </a:r>
          </a:p>
          <a:p>
            <a:endParaRPr lang="en-US" dirty="0" smtClean="0"/>
          </a:p>
          <a:p>
            <a:r>
              <a:rPr lang="en-US" sz="2000" b="0" dirty="0" smtClean="0"/>
              <a:t>Cuba has a long tradition of protest music going back to the </a:t>
            </a:r>
            <a:r>
              <a:rPr lang="en-US" sz="2000" b="0" i="1" dirty="0" err="1" smtClean="0"/>
              <a:t>Teatro</a:t>
            </a:r>
            <a:r>
              <a:rPr lang="en-US" sz="2000" b="0" i="1" dirty="0" smtClean="0"/>
              <a:t> </a:t>
            </a:r>
            <a:r>
              <a:rPr lang="en-US" sz="2000" b="0" i="1" dirty="0" err="1" smtClean="0"/>
              <a:t>Vernaculo</a:t>
            </a:r>
            <a:r>
              <a:rPr lang="en-US" sz="2000" b="0" i="1" dirty="0" smtClean="0"/>
              <a:t> </a:t>
            </a:r>
            <a:r>
              <a:rPr lang="en-US" sz="2000" b="0" dirty="0" smtClean="0"/>
              <a:t>of the mid-1800’s.</a:t>
            </a:r>
          </a:p>
          <a:p>
            <a:endParaRPr lang="en-US" sz="2000" b="0" i="1" dirty="0"/>
          </a:p>
          <a:p>
            <a:r>
              <a:rPr lang="en-US" sz="2000" b="0" dirty="0" smtClean="0"/>
              <a:t>“Nueva </a:t>
            </a:r>
            <a:r>
              <a:rPr lang="en-US" sz="2000" b="0" dirty="0" err="1" smtClean="0"/>
              <a:t>Trova</a:t>
            </a:r>
            <a:r>
              <a:rPr lang="en-US" sz="2000" b="0" dirty="0" smtClean="0"/>
              <a:t>” was influenced by both Cuban musical movements (</a:t>
            </a:r>
            <a:r>
              <a:rPr lang="en-US" sz="2000" b="0" dirty="0" err="1" smtClean="0"/>
              <a:t>Trova</a:t>
            </a:r>
            <a:r>
              <a:rPr lang="en-US" sz="2000" b="0" dirty="0" smtClean="0"/>
              <a:t>, </a:t>
            </a:r>
            <a:r>
              <a:rPr lang="en-US" sz="2000" b="0" dirty="0" err="1" smtClean="0"/>
              <a:t>filin</a:t>
            </a:r>
            <a:r>
              <a:rPr lang="en-US" sz="2000" b="0" dirty="0" smtClean="0"/>
              <a:t>) and foreign movements including Chilean/Argentine “Nueva </a:t>
            </a:r>
            <a:r>
              <a:rPr lang="en-US" sz="2000" b="0" dirty="0" err="1" smtClean="0"/>
              <a:t>Cancion</a:t>
            </a:r>
            <a:r>
              <a:rPr lang="en-US" sz="2000" b="0" dirty="0" smtClean="0"/>
              <a:t>” and American and British Rock and Roll  </a:t>
            </a:r>
          </a:p>
          <a:p>
            <a:endParaRPr lang="en-US" sz="2000" i="1" dirty="0"/>
          </a:p>
          <a:p>
            <a:endParaRPr lang="en-US" sz="2000" dirty="0"/>
          </a:p>
          <a:p>
            <a:endParaRPr lang="en-US" dirty="0"/>
          </a:p>
        </p:txBody>
      </p:sp>
    </p:spTree>
    <p:extLst>
      <p:ext uri="{BB962C8B-B14F-4D97-AF65-F5344CB8AC3E}">
        <p14:creationId xmlns:p14="http://schemas.microsoft.com/office/powerpoint/2010/main" val="1263240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228600"/>
            <a:ext cx="7520940" cy="4451877"/>
          </a:xfrm>
        </p:spPr>
        <p:txBody>
          <a:bodyPr>
            <a:normAutofit/>
          </a:bodyPr>
          <a:lstStyle/>
          <a:p>
            <a:r>
              <a:rPr lang="en-US" sz="2000" b="0" dirty="0" smtClean="0"/>
              <a:t>Both Nueva and Traditional </a:t>
            </a:r>
            <a:r>
              <a:rPr lang="en-US" sz="2000" b="0" dirty="0" err="1" smtClean="0"/>
              <a:t>Trova</a:t>
            </a:r>
            <a:r>
              <a:rPr lang="en-US" sz="2000" b="0" dirty="0" smtClean="0"/>
              <a:t> distinguished itself from other types of Cuban and Caribbean music by its focus on lyricism, (text and emotion) rather than dance.  </a:t>
            </a:r>
          </a:p>
          <a:p>
            <a:endParaRPr lang="en-US" sz="2000" b="0" dirty="0"/>
          </a:p>
          <a:p>
            <a:r>
              <a:rPr lang="en-US" sz="2000" b="0" dirty="0" smtClean="0"/>
              <a:t>Nueva </a:t>
            </a:r>
            <a:r>
              <a:rPr lang="en-US" sz="2000" b="0" dirty="0" err="1" smtClean="0"/>
              <a:t>Trova</a:t>
            </a:r>
            <a:r>
              <a:rPr lang="en-US" sz="2000" b="0" dirty="0" smtClean="0"/>
              <a:t> artists, unlike their </a:t>
            </a:r>
            <a:r>
              <a:rPr lang="en-US" sz="2000" b="0" dirty="0" err="1" smtClean="0"/>
              <a:t>Trova</a:t>
            </a:r>
            <a:r>
              <a:rPr lang="en-US" sz="2000" b="0" dirty="0" smtClean="0"/>
              <a:t> predecessors, were well educated and benefited from the reforms of the Revolution.</a:t>
            </a:r>
          </a:p>
          <a:p>
            <a:endParaRPr lang="en-US" sz="2000" b="0" dirty="0"/>
          </a:p>
          <a:p>
            <a:r>
              <a:rPr lang="en-US" sz="2000" b="0" dirty="0" smtClean="0"/>
              <a:t>For this reason, Nueva </a:t>
            </a:r>
            <a:r>
              <a:rPr lang="en-US" sz="2000" b="0" dirty="0" err="1" smtClean="0"/>
              <a:t>Trova</a:t>
            </a:r>
            <a:r>
              <a:rPr lang="en-US" sz="2000" b="0" dirty="0" smtClean="0"/>
              <a:t> tends to be “cosmopolitan” in its sound, integrating music from across genres and cultures.</a:t>
            </a:r>
          </a:p>
          <a:p>
            <a:endParaRPr lang="en-US" sz="2000" b="0" dirty="0"/>
          </a:p>
          <a:p>
            <a:r>
              <a:rPr lang="en-US" sz="2000" b="0" dirty="0" smtClean="0"/>
              <a:t>Lyrical content also tend to be heavily influenced by poetry and literature (Marti, Nicolas Guillen, Pablo Neruda, Cesar Vallejo) </a:t>
            </a:r>
          </a:p>
        </p:txBody>
      </p:sp>
    </p:spTree>
    <p:extLst>
      <p:ext uri="{BB962C8B-B14F-4D97-AF65-F5344CB8AC3E}">
        <p14:creationId xmlns:p14="http://schemas.microsoft.com/office/powerpoint/2010/main" val="2290762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Nueva </a:t>
            </a:r>
            <a:r>
              <a:rPr lang="en-US" dirty="0" err="1" smtClean="0"/>
              <a:t>Trova</a:t>
            </a:r>
            <a:r>
              <a:rPr lang="en-US" dirty="0" smtClean="0"/>
              <a:t> and the Revolution</a:t>
            </a:r>
            <a:endParaRPr lang="en-US" dirty="0"/>
          </a:p>
        </p:txBody>
      </p:sp>
      <p:sp>
        <p:nvSpPr>
          <p:cNvPr id="3" name="Content Placeholder 2"/>
          <p:cNvSpPr>
            <a:spLocks noGrp="1"/>
          </p:cNvSpPr>
          <p:nvPr>
            <p:ph idx="1"/>
          </p:nvPr>
        </p:nvSpPr>
        <p:spPr/>
        <p:txBody>
          <a:bodyPr>
            <a:normAutofit fontScale="92500" lnSpcReduction="20000"/>
          </a:bodyPr>
          <a:lstStyle/>
          <a:p>
            <a:r>
              <a:rPr lang="en-US" sz="2000" b="0" dirty="0" smtClean="0"/>
              <a:t>The Regime’s changing views on youth and its movement to a more rigorous Communist dogmatism in the mid-sixties marginalized Nueva </a:t>
            </a:r>
            <a:r>
              <a:rPr lang="en-US" sz="2000" b="0" dirty="0" err="1" smtClean="0"/>
              <a:t>Trova</a:t>
            </a:r>
            <a:r>
              <a:rPr lang="en-US" sz="2000" b="0" dirty="0" smtClean="0"/>
              <a:t> artists.</a:t>
            </a:r>
          </a:p>
          <a:p>
            <a:endParaRPr lang="en-US" sz="2000" b="0" dirty="0"/>
          </a:p>
          <a:p>
            <a:r>
              <a:rPr lang="en-US" sz="2000" b="0" dirty="0" smtClean="0"/>
              <a:t>NT artists “tested boundaries” both in their dress and music, adopting “hippie styles”, busking, and writing songs critical of the Revolution’s attitudes towards youth and outsiders.</a:t>
            </a:r>
          </a:p>
          <a:p>
            <a:endParaRPr lang="en-US" sz="2000" b="0" dirty="0"/>
          </a:p>
          <a:p>
            <a:r>
              <a:rPr lang="en-US" sz="2000" b="0" dirty="0" smtClean="0"/>
              <a:t>Their music also incorporated influences from American rock and roll which the Revolution strongly opposed.  </a:t>
            </a:r>
          </a:p>
          <a:p>
            <a:endParaRPr lang="en-US" sz="2000" b="0" dirty="0"/>
          </a:p>
          <a:p>
            <a:r>
              <a:rPr lang="en-US" sz="2000" b="0" dirty="0" smtClean="0"/>
              <a:t>  </a:t>
            </a:r>
            <a:endParaRPr lang="en-US" sz="2000" b="0" dirty="0"/>
          </a:p>
        </p:txBody>
      </p:sp>
    </p:spTree>
    <p:extLst>
      <p:ext uri="{BB962C8B-B14F-4D97-AF65-F5344CB8AC3E}">
        <p14:creationId xmlns:p14="http://schemas.microsoft.com/office/powerpoint/2010/main" val="4246595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381000"/>
            <a:ext cx="7520940" cy="4299477"/>
          </a:xfrm>
        </p:spPr>
        <p:txBody>
          <a:bodyPr>
            <a:normAutofit lnSpcReduction="10000"/>
          </a:bodyPr>
          <a:lstStyle/>
          <a:p>
            <a:r>
              <a:rPr lang="en-US" sz="2000" b="0" dirty="0" smtClean="0"/>
              <a:t>Young musicians took a “loyal opposition” stance to the Revolution, supporting its goals and philosophy while criticizing its actions.</a:t>
            </a:r>
          </a:p>
          <a:p>
            <a:endParaRPr lang="en-US" sz="2000" b="0" dirty="0"/>
          </a:p>
          <a:p>
            <a:r>
              <a:rPr lang="en-US" sz="2000" b="0" dirty="0" smtClean="0"/>
              <a:t>From 1968 to about 1972 Nueva </a:t>
            </a:r>
            <a:r>
              <a:rPr lang="en-US" sz="2000" b="0" dirty="0" err="1" smtClean="0"/>
              <a:t>Trova</a:t>
            </a:r>
            <a:r>
              <a:rPr lang="en-US" sz="2000" b="0" dirty="0" smtClean="0"/>
              <a:t> artists faced media scrutiny, censorship and at times imprisonment.</a:t>
            </a:r>
          </a:p>
          <a:p>
            <a:endParaRPr lang="en-US" sz="2000" b="0" dirty="0"/>
          </a:p>
          <a:p>
            <a:r>
              <a:rPr lang="en-US" sz="2000" b="0" dirty="0" smtClean="0"/>
              <a:t>Pablo </a:t>
            </a:r>
            <a:r>
              <a:rPr lang="en-US" sz="2000" b="0" dirty="0" err="1" smtClean="0"/>
              <a:t>Milanes</a:t>
            </a:r>
            <a:r>
              <a:rPr lang="en-US" sz="2000" b="0" dirty="0" smtClean="0"/>
              <a:t>, one of the most famous figures of the movement was imprisoned in an UMAP between 1965 and 1966, under suspicion of homosexuality.  </a:t>
            </a:r>
          </a:p>
          <a:p>
            <a:endParaRPr lang="en-US" sz="2000" b="0" dirty="0"/>
          </a:p>
          <a:p>
            <a:r>
              <a:rPr lang="en-US" sz="2000" b="0" dirty="0" smtClean="0"/>
              <a:t>Silvio Rodriguez, meanwhile was fired by the organization he was working for in 1969 and was forced (either by circumstances or as punishment) to work on a fishing boat for a year.   </a:t>
            </a:r>
            <a:endParaRPr lang="en-US" sz="2000" b="0" dirty="0"/>
          </a:p>
        </p:txBody>
      </p:sp>
    </p:spTree>
    <p:extLst>
      <p:ext uri="{BB962C8B-B14F-4D97-AF65-F5344CB8AC3E}">
        <p14:creationId xmlns:p14="http://schemas.microsoft.com/office/powerpoint/2010/main" val="2098721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Haydee</a:t>
            </a:r>
            <a:r>
              <a:rPr lang="en-US" dirty="0" smtClean="0"/>
              <a:t> Santamaria</a:t>
            </a:r>
            <a:endParaRPr lang="en-US" dirty="0"/>
          </a:p>
        </p:txBody>
      </p:sp>
      <p:sp>
        <p:nvSpPr>
          <p:cNvPr id="3" name="Content Placeholder 2"/>
          <p:cNvSpPr>
            <a:spLocks noGrp="1"/>
          </p:cNvSpPr>
          <p:nvPr>
            <p:ph idx="1"/>
          </p:nvPr>
        </p:nvSpPr>
        <p:spPr/>
        <p:txBody>
          <a:bodyPr>
            <a:normAutofit lnSpcReduction="10000"/>
          </a:bodyPr>
          <a:lstStyle/>
          <a:p>
            <a:r>
              <a:rPr lang="en-US" sz="2000" b="0" dirty="0" smtClean="0"/>
              <a:t>One of the most important figures in the Cuban Revolution, especially with regards to culture.</a:t>
            </a:r>
          </a:p>
          <a:p>
            <a:endParaRPr lang="en-US" sz="2000" b="0" dirty="0"/>
          </a:p>
          <a:p>
            <a:r>
              <a:rPr lang="en-US" sz="2000" b="0" dirty="0" smtClean="0"/>
              <a:t>Had fought along with Fidel at the </a:t>
            </a:r>
            <a:r>
              <a:rPr lang="en-US" sz="2000" b="0" dirty="0" err="1" smtClean="0"/>
              <a:t>Moncada</a:t>
            </a:r>
            <a:r>
              <a:rPr lang="en-US" sz="2000" b="0" dirty="0" smtClean="0"/>
              <a:t> assault in 1953.  Arrested and tortured by Batista forces.  Both her brother Abel and her boyfriend were tortured and executed for their role in the assault.  Also fought with Fidel in the Sierra </a:t>
            </a:r>
            <a:r>
              <a:rPr lang="en-US" sz="2000" b="0" dirty="0" err="1" smtClean="0"/>
              <a:t>Maestra</a:t>
            </a:r>
            <a:r>
              <a:rPr lang="en-US" sz="2000" b="0" dirty="0" smtClean="0"/>
              <a:t>.</a:t>
            </a:r>
          </a:p>
          <a:p>
            <a:endParaRPr lang="en-US" sz="2000" b="0" dirty="0"/>
          </a:p>
          <a:p>
            <a:r>
              <a:rPr lang="en-US" sz="2000" b="0" dirty="0" smtClean="0"/>
              <a:t>Founded and headed the Casa de </a:t>
            </a:r>
            <a:r>
              <a:rPr lang="en-US" sz="2000" b="0" dirty="0" err="1" smtClean="0"/>
              <a:t>las</a:t>
            </a:r>
            <a:r>
              <a:rPr lang="en-US" sz="2000" b="0" dirty="0" smtClean="0"/>
              <a:t> Americas in 1967.  Encouraged artists and poets from the Americas to visit Cuba and provided a haven for Nueva </a:t>
            </a:r>
            <a:r>
              <a:rPr lang="en-US" sz="2000" b="0" dirty="0" err="1" smtClean="0"/>
              <a:t>Trova</a:t>
            </a:r>
            <a:r>
              <a:rPr lang="en-US" sz="2000" b="0" dirty="0" smtClean="0"/>
              <a:t> singers.</a:t>
            </a:r>
          </a:p>
          <a:p>
            <a:endParaRPr lang="en-US" sz="2000" b="0" dirty="0" smtClean="0"/>
          </a:p>
          <a:p>
            <a:endParaRPr lang="en-US" sz="2000" b="0" dirty="0"/>
          </a:p>
          <a:p>
            <a:endParaRPr lang="en-US" sz="2000" b="0" dirty="0" smtClean="0"/>
          </a:p>
          <a:p>
            <a:endParaRPr lang="en-US" sz="2000" b="0" dirty="0"/>
          </a:p>
          <a:p>
            <a:endParaRPr lang="en-US" sz="2000" b="0" dirty="0"/>
          </a:p>
        </p:txBody>
      </p:sp>
    </p:spTree>
    <p:extLst>
      <p:ext uri="{BB962C8B-B14F-4D97-AF65-F5344CB8AC3E}">
        <p14:creationId xmlns:p14="http://schemas.microsoft.com/office/powerpoint/2010/main" val="1282955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seventies</a:t>
            </a:r>
            <a:endParaRPr lang="en-US" dirty="0"/>
          </a:p>
        </p:txBody>
      </p:sp>
      <p:sp>
        <p:nvSpPr>
          <p:cNvPr id="3" name="Content Placeholder 2"/>
          <p:cNvSpPr>
            <a:spLocks noGrp="1"/>
          </p:cNvSpPr>
          <p:nvPr>
            <p:ph idx="1"/>
          </p:nvPr>
        </p:nvSpPr>
        <p:spPr/>
        <p:txBody>
          <a:bodyPr>
            <a:noAutofit/>
          </a:bodyPr>
          <a:lstStyle/>
          <a:p>
            <a:r>
              <a:rPr lang="en-US" dirty="0" smtClean="0"/>
              <a:t>The regime’s view of Nueva </a:t>
            </a:r>
            <a:r>
              <a:rPr lang="en-US" dirty="0" err="1" smtClean="0"/>
              <a:t>Trova</a:t>
            </a:r>
            <a:r>
              <a:rPr lang="en-US" dirty="0" smtClean="0"/>
              <a:t> began to change in the Seventies:</a:t>
            </a:r>
          </a:p>
          <a:p>
            <a:endParaRPr lang="en-US" dirty="0"/>
          </a:p>
          <a:p>
            <a:r>
              <a:rPr lang="en-US" dirty="0" smtClean="0"/>
              <a:t>Castro threw his support behind the Allende government in Chile and invited Chilean musicians to Cuba to perform (Victor </a:t>
            </a:r>
            <a:r>
              <a:rPr lang="en-US" dirty="0" err="1" smtClean="0"/>
              <a:t>Jara</a:t>
            </a:r>
            <a:r>
              <a:rPr lang="en-US" dirty="0" smtClean="0"/>
              <a:t> and Inti-Illimani)</a:t>
            </a:r>
          </a:p>
          <a:p>
            <a:endParaRPr lang="en-US" dirty="0"/>
          </a:p>
          <a:p>
            <a:r>
              <a:rPr lang="en-US" dirty="0" smtClean="0"/>
              <a:t>ICAIC, (</a:t>
            </a:r>
            <a:r>
              <a:rPr lang="en-US" dirty="0" err="1" smtClean="0"/>
              <a:t>Instituto</a:t>
            </a:r>
            <a:r>
              <a:rPr lang="en-US" dirty="0" smtClean="0"/>
              <a:t> </a:t>
            </a:r>
            <a:r>
              <a:rPr lang="en-US" dirty="0" err="1" smtClean="0"/>
              <a:t>cubano</a:t>
            </a:r>
            <a:r>
              <a:rPr lang="en-US" dirty="0" smtClean="0"/>
              <a:t> de arte e </a:t>
            </a:r>
            <a:r>
              <a:rPr lang="en-US" dirty="0" err="1" smtClean="0"/>
              <a:t>industria</a:t>
            </a:r>
            <a:r>
              <a:rPr lang="en-US" dirty="0" smtClean="0"/>
              <a:t> </a:t>
            </a:r>
            <a:r>
              <a:rPr lang="en-US" dirty="0" err="1" smtClean="0"/>
              <a:t>cinematografica</a:t>
            </a:r>
            <a:r>
              <a:rPr lang="en-US" dirty="0" smtClean="0"/>
              <a:t>) an organization primarily dedicated to Cuban Cinema, formed a subgroup called the GES (</a:t>
            </a:r>
            <a:r>
              <a:rPr lang="en-US" dirty="0" err="1" smtClean="0"/>
              <a:t>groupo</a:t>
            </a:r>
            <a:r>
              <a:rPr lang="en-US" dirty="0" smtClean="0"/>
              <a:t> de </a:t>
            </a:r>
            <a:r>
              <a:rPr lang="en-US" dirty="0" err="1" smtClean="0"/>
              <a:t>experimentacion</a:t>
            </a:r>
            <a:r>
              <a:rPr lang="en-US" dirty="0" smtClean="0"/>
              <a:t> </a:t>
            </a:r>
            <a:r>
              <a:rPr lang="en-US" dirty="0" err="1" smtClean="0"/>
              <a:t>sonica</a:t>
            </a:r>
            <a:r>
              <a:rPr lang="en-US" dirty="0" smtClean="0"/>
              <a:t>) in order to give </a:t>
            </a:r>
            <a:r>
              <a:rPr lang="en-US" dirty="0" err="1" smtClean="0"/>
              <a:t>Trova</a:t>
            </a:r>
            <a:r>
              <a:rPr lang="en-US" dirty="0" smtClean="0"/>
              <a:t> musicians work.  </a:t>
            </a:r>
          </a:p>
          <a:p>
            <a:endParaRPr lang="en-US" dirty="0"/>
          </a:p>
          <a:p>
            <a:r>
              <a:rPr lang="en-US" dirty="0" smtClean="0"/>
              <a:t>The Communist party began inviting </a:t>
            </a:r>
            <a:r>
              <a:rPr lang="en-US" dirty="0" err="1" smtClean="0"/>
              <a:t>Trova</a:t>
            </a:r>
            <a:r>
              <a:rPr lang="en-US" dirty="0" smtClean="0"/>
              <a:t> musicians to represent Cuba abroad.  </a:t>
            </a:r>
          </a:p>
          <a:p>
            <a:endParaRPr lang="en-US" dirty="0"/>
          </a:p>
          <a:p>
            <a:r>
              <a:rPr lang="en-US" dirty="0" smtClean="0"/>
              <a:t>By 1973 </a:t>
            </a:r>
            <a:r>
              <a:rPr lang="en-US" dirty="0" err="1" smtClean="0"/>
              <a:t>Trova</a:t>
            </a:r>
            <a:r>
              <a:rPr lang="en-US" dirty="0" smtClean="0"/>
              <a:t> had become government established, the unofficial representative of the Cuban Revolution abroad.  </a:t>
            </a:r>
            <a:endParaRPr lang="en-US" dirty="0"/>
          </a:p>
        </p:txBody>
      </p:sp>
    </p:spTree>
    <p:extLst>
      <p:ext uri="{BB962C8B-B14F-4D97-AF65-F5344CB8AC3E}">
        <p14:creationId xmlns:p14="http://schemas.microsoft.com/office/powerpoint/2010/main" val="1352757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Silvio Rodriguez </a:t>
            </a:r>
            <a:endParaRPr lang="en-US" dirty="0"/>
          </a:p>
        </p:txBody>
      </p:sp>
      <p:sp>
        <p:nvSpPr>
          <p:cNvPr id="3" name="Content Placeholder 2"/>
          <p:cNvSpPr>
            <a:spLocks noGrp="1"/>
          </p:cNvSpPr>
          <p:nvPr>
            <p:ph idx="1"/>
          </p:nvPr>
        </p:nvSpPr>
        <p:spPr>
          <a:xfrm>
            <a:off x="822960" y="1100628"/>
            <a:ext cx="7520940" cy="3699972"/>
          </a:xfrm>
        </p:spPr>
        <p:txBody>
          <a:bodyPr>
            <a:normAutofit fontScale="85000" lnSpcReduction="20000"/>
          </a:bodyPr>
          <a:lstStyle/>
          <a:p>
            <a:r>
              <a:rPr lang="en-US" sz="2000" b="0" dirty="0" smtClean="0"/>
              <a:t>One of the most internationally known members of the Nueva </a:t>
            </a:r>
            <a:r>
              <a:rPr lang="en-US" sz="2000" b="0" dirty="0" err="1" smtClean="0"/>
              <a:t>Trova</a:t>
            </a:r>
            <a:r>
              <a:rPr lang="en-US" sz="2000" b="0" dirty="0" smtClean="0"/>
              <a:t> movement along with Pablo </a:t>
            </a:r>
            <a:r>
              <a:rPr lang="en-US" sz="2000" b="0" dirty="0" err="1" smtClean="0"/>
              <a:t>Milanes</a:t>
            </a:r>
            <a:r>
              <a:rPr lang="en-US" sz="2000" b="0" dirty="0" smtClean="0"/>
              <a:t>.  </a:t>
            </a:r>
          </a:p>
          <a:p>
            <a:endParaRPr lang="en-US" sz="2000" b="0" dirty="0"/>
          </a:p>
          <a:p>
            <a:r>
              <a:rPr lang="en-US" sz="2000" b="0" dirty="0" smtClean="0"/>
              <a:t>Grew up in rural family in San Antonio de los </a:t>
            </a:r>
            <a:r>
              <a:rPr lang="en-US" sz="2000" b="0" dirty="0" err="1" smtClean="0"/>
              <a:t>Banos</a:t>
            </a:r>
            <a:r>
              <a:rPr lang="en-US" sz="2000" b="0" dirty="0" smtClean="0"/>
              <a:t>, later moved to Havana.</a:t>
            </a:r>
          </a:p>
          <a:p>
            <a:endParaRPr lang="en-US" sz="2000" b="0" dirty="0"/>
          </a:p>
          <a:p>
            <a:r>
              <a:rPr lang="en-US" sz="2000" b="0" dirty="0" smtClean="0"/>
              <a:t>Took an interest in music from his mother and grandmother.  Took piano lessons at the Conservatory in Havana for a time.  Also picked up an interest in literature there.  </a:t>
            </a:r>
          </a:p>
          <a:p>
            <a:endParaRPr lang="en-US" sz="2000" b="0" dirty="0"/>
          </a:p>
          <a:p>
            <a:r>
              <a:rPr lang="en-US" sz="2000" b="0" dirty="0" smtClean="0"/>
              <a:t>Was 13 years old when the Revolution ousted Batista.  Eventually joined the AJR </a:t>
            </a:r>
          </a:p>
          <a:p>
            <a:endParaRPr lang="en-US" sz="2000" b="0" dirty="0"/>
          </a:p>
          <a:p>
            <a:r>
              <a:rPr lang="en-US" sz="2000" b="0" dirty="0" smtClean="0"/>
              <a:t>Is well known particularly as a lyricist.  Lyrics tend to combine surrealistic imagery and emotional or introspective themes.  </a:t>
            </a:r>
          </a:p>
          <a:p>
            <a:endParaRPr lang="en-US" sz="2000" b="0" dirty="0"/>
          </a:p>
          <a:p>
            <a:endParaRPr lang="en-US" sz="2000" b="0" dirty="0" smtClean="0"/>
          </a:p>
          <a:p>
            <a:endParaRPr lang="en-US" sz="2000" b="0" dirty="0" smtClean="0"/>
          </a:p>
          <a:p>
            <a:endParaRPr lang="en-US" sz="2000" b="0" dirty="0"/>
          </a:p>
          <a:p>
            <a:endParaRPr lang="en-US" sz="2000" b="0" dirty="0" smtClean="0"/>
          </a:p>
        </p:txBody>
      </p:sp>
    </p:spTree>
    <p:extLst>
      <p:ext uri="{BB962C8B-B14F-4D97-AF65-F5344CB8AC3E}">
        <p14:creationId xmlns:p14="http://schemas.microsoft.com/office/powerpoint/2010/main" val="2684050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Pablo </a:t>
            </a:r>
            <a:r>
              <a:rPr lang="en-US" dirty="0" err="1" smtClean="0"/>
              <a:t>Milanes</a:t>
            </a:r>
            <a:endParaRPr lang="en-US" dirty="0"/>
          </a:p>
        </p:txBody>
      </p:sp>
      <p:sp>
        <p:nvSpPr>
          <p:cNvPr id="3" name="Content Placeholder 2"/>
          <p:cNvSpPr>
            <a:spLocks noGrp="1"/>
          </p:cNvSpPr>
          <p:nvPr>
            <p:ph idx="1"/>
          </p:nvPr>
        </p:nvSpPr>
        <p:spPr>
          <a:xfrm>
            <a:off x="822960" y="1100628"/>
            <a:ext cx="7520940" cy="3776172"/>
          </a:xfrm>
        </p:spPr>
        <p:txBody>
          <a:bodyPr>
            <a:normAutofit lnSpcReduction="10000"/>
          </a:bodyPr>
          <a:lstStyle/>
          <a:p>
            <a:r>
              <a:rPr lang="en-US" b="0" dirty="0" smtClean="0"/>
              <a:t>Born in 1943, Studied music at the Municipal Conservatory of Havana.</a:t>
            </a:r>
          </a:p>
          <a:p>
            <a:endParaRPr lang="en-US" b="0" dirty="0"/>
          </a:p>
          <a:p>
            <a:r>
              <a:rPr lang="en-US" b="0" dirty="0" smtClean="0"/>
              <a:t>His early music drew heavily on “</a:t>
            </a:r>
            <a:r>
              <a:rPr lang="en-US" b="0" dirty="0" err="1" smtClean="0"/>
              <a:t>Filin</a:t>
            </a:r>
            <a:r>
              <a:rPr lang="en-US" b="0" dirty="0" smtClean="0"/>
              <a:t>”, a romantic ballad genre popular in the 1940’s.</a:t>
            </a:r>
          </a:p>
          <a:p>
            <a:endParaRPr lang="en-US" b="0" dirty="0" smtClean="0"/>
          </a:p>
          <a:p>
            <a:r>
              <a:rPr lang="en-US" b="0" dirty="0" smtClean="0"/>
              <a:t>Gained public acclaim through his compositions and performances with Los </a:t>
            </a:r>
            <a:r>
              <a:rPr lang="en-US" b="0" dirty="0" err="1" smtClean="0"/>
              <a:t>Bucaneros</a:t>
            </a:r>
            <a:r>
              <a:rPr lang="en-US" b="0" dirty="0" smtClean="0"/>
              <a:t> in the mid sixties.</a:t>
            </a:r>
          </a:p>
          <a:p>
            <a:endParaRPr lang="en-US" b="0" dirty="0"/>
          </a:p>
          <a:p>
            <a:r>
              <a:rPr lang="en-US" b="0" dirty="0" smtClean="0"/>
              <a:t>Met Silvio Rodriguez though his involvement with Casa de </a:t>
            </a:r>
            <a:r>
              <a:rPr lang="en-US" b="0" dirty="0" err="1" smtClean="0"/>
              <a:t>las</a:t>
            </a:r>
            <a:r>
              <a:rPr lang="en-US" b="0" dirty="0" smtClean="0"/>
              <a:t> Americas, specifically the festival Primer </a:t>
            </a:r>
            <a:r>
              <a:rPr lang="en-US" b="0" dirty="0" err="1" smtClean="0"/>
              <a:t>Encuentro</a:t>
            </a:r>
            <a:r>
              <a:rPr lang="en-US" b="0" dirty="0" smtClean="0"/>
              <a:t> </a:t>
            </a:r>
            <a:r>
              <a:rPr lang="en-US" b="0" dirty="0" err="1" smtClean="0"/>
              <a:t>Internacional</a:t>
            </a:r>
            <a:r>
              <a:rPr lang="en-US" b="0" dirty="0" smtClean="0"/>
              <a:t> de la </a:t>
            </a:r>
            <a:r>
              <a:rPr lang="en-US" b="0" dirty="0" err="1" smtClean="0"/>
              <a:t>Cancion</a:t>
            </a:r>
            <a:r>
              <a:rPr lang="en-US" b="0" dirty="0" smtClean="0"/>
              <a:t> de </a:t>
            </a:r>
            <a:r>
              <a:rPr lang="en-US" b="0" dirty="0" err="1" smtClean="0"/>
              <a:t>Protesta</a:t>
            </a:r>
            <a:r>
              <a:rPr lang="en-US" b="0" dirty="0" smtClean="0"/>
              <a:t>, sponsored by </a:t>
            </a:r>
            <a:r>
              <a:rPr lang="en-US" b="0" dirty="0" err="1" smtClean="0"/>
              <a:t>Haydee</a:t>
            </a:r>
            <a:r>
              <a:rPr lang="en-US" b="0" dirty="0" smtClean="0"/>
              <a:t> Santamaria. </a:t>
            </a:r>
          </a:p>
          <a:p>
            <a:endParaRPr lang="en-US" b="0" dirty="0"/>
          </a:p>
          <a:p>
            <a:r>
              <a:rPr lang="en-US" b="0" dirty="0" smtClean="0"/>
              <a:t>Brought the influences of Afro-Cuban folk music (son, rhumba) into </a:t>
            </a:r>
            <a:r>
              <a:rPr lang="en-US" b="0" dirty="0" err="1" smtClean="0"/>
              <a:t>Trova</a:t>
            </a:r>
            <a:endParaRPr lang="en-US" b="0" dirty="0"/>
          </a:p>
        </p:txBody>
      </p:sp>
    </p:spTree>
    <p:extLst>
      <p:ext uri="{BB962C8B-B14F-4D97-AF65-F5344CB8AC3E}">
        <p14:creationId xmlns:p14="http://schemas.microsoft.com/office/powerpoint/2010/main" val="2699617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364</TotalTime>
  <Words>978</Words>
  <Application>Microsoft Office PowerPoint</Application>
  <PresentationFormat>On-screen Show (4:3)</PresentationFormat>
  <Paragraphs>89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Franklin Gothic Book</vt:lpstr>
      <vt:lpstr>Franklin Gothic Medium</vt:lpstr>
      <vt:lpstr>Tunga</vt:lpstr>
      <vt:lpstr>Wingdings</vt:lpstr>
      <vt:lpstr>Angles</vt:lpstr>
      <vt:lpstr>Nueva Trova</vt:lpstr>
      <vt:lpstr>Origins</vt:lpstr>
      <vt:lpstr>PowerPoint Presentation</vt:lpstr>
      <vt:lpstr>Nueva Trova and the Revolution</vt:lpstr>
      <vt:lpstr>PowerPoint Presentation</vt:lpstr>
      <vt:lpstr>Haydee Santamaria</vt:lpstr>
      <vt:lpstr>The seventies</vt:lpstr>
      <vt:lpstr>Silvio Rodriguez </vt:lpstr>
      <vt:lpstr>Pablo Milanes</vt:lpstr>
      <vt:lpstr>Pedro Luis Ferrer</vt:lpstr>
      <vt:lpstr>Carlos Varela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Nueva Trova</dc:title>
  <dc:creator>User</dc:creator>
  <cp:lastModifiedBy>Guest User</cp:lastModifiedBy>
  <cp:revision>11</cp:revision>
  <dcterms:created xsi:type="dcterms:W3CDTF">2015-04-02T16:06:01Z</dcterms:created>
  <dcterms:modified xsi:type="dcterms:W3CDTF">2016-04-05T22:38:54Z</dcterms:modified>
</cp:coreProperties>
</file>