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5" r:id="rId4"/>
    <p:sldId id="266" r:id="rId5"/>
    <p:sldId id="267" r:id="rId6"/>
    <p:sldId id="26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5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85B6EEBC-8292-43F5-9295-AFEA91C667F5}" type="datetimeFigureOut">
              <a:rPr lang="en-US" smtClean="0"/>
              <a:t>4/7/2016</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6B315666-E7A5-4F5C-87FE-8D6252FF13C8}"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5B6EEBC-8292-43F5-9295-AFEA91C667F5}" type="datetimeFigureOut">
              <a:rPr lang="en-US" smtClean="0"/>
              <a:t>4/7/2016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B315666-E7A5-4F5C-87FE-8D6252FF13C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5B6EEBC-8292-43F5-9295-AFEA91C667F5}" type="datetimeFigureOut">
              <a:rPr lang="en-US" smtClean="0"/>
              <a:t>4/7/2016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B315666-E7A5-4F5C-87FE-8D6252FF13C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5B6EEBC-8292-43F5-9295-AFEA91C667F5}" type="datetimeFigureOut">
              <a:rPr lang="en-US" smtClean="0"/>
              <a:t>4/7/2016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B315666-E7A5-4F5C-87FE-8D6252FF13C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5B6EEBC-8292-43F5-9295-AFEA91C667F5}" type="datetimeFigureOut">
              <a:rPr lang="en-US" smtClean="0"/>
              <a:t>4/7/2016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B315666-E7A5-4F5C-87FE-8D6252FF13C8}"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5B6EEBC-8292-43F5-9295-AFEA91C667F5}" type="datetimeFigureOut">
              <a:rPr lang="en-US" smtClean="0"/>
              <a:t>4/7/2016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B315666-E7A5-4F5C-87FE-8D6252FF13C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5B6EEBC-8292-43F5-9295-AFEA91C667F5}" type="datetimeFigureOut">
              <a:rPr lang="en-US" smtClean="0"/>
              <a:t>4/7/2016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B315666-E7A5-4F5C-87FE-8D6252FF13C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5B6EEBC-8292-43F5-9295-AFEA91C667F5}" type="datetimeFigureOut">
              <a:rPr lang="en-US" smtClean="0"/>
              <a:t>4/7/2016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B315666-E7A5-4F5C-87FE-8D6252FF13C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5B6EEBC-8292-43F5-9295-AFEA91C667F5}" type="datetimeFigureOut">
              <a:rPr lang="en-US" smtClean="0"/>
              <a:t>4/7/2016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B315666-E7A5-4F5C-87FE-8D6252FF13C8}"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5B6EEBC-8292-43F5-9295-AFEA91C667F5}" type="datetimeFigureOut">
              <a:rPr lang="en-US" smtClean="0"/>
              <a:t>4/7/2016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B315666-E7A5-4F5C-87FE-8D6252FF13C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5B6EEBC-8292-43F5-9295-AFEA91C667F5}" type="datetimeFigureOut">
              <a:rPr lang="en-US" smtClean="0"/>
              <a:t>4/7/2016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B315666-E7A5-4F5C-87FE-8D6252FF13C8}"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5B6EEBC-8292-43F5-9295-AFEA91C667F5}" type="datetimeFigureOut">
              <a:rPr lang="en-US" smtClean="0"/>
              <a:t>4/7/2016</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B315666-E7A5-4F5C-87FE-8D6252FF13C8}"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Strawberry and Chocolate:  Sexuality and Film in Cuba</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0129565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Homosexuality In Cuba </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In Revolutionary Cuba, homosexuality faced the double stigma of machismo and decadence.  It was associated with US imperialist influences (part of the “lazy youth” stereotype denounced by Castro in his March 1963 speech) </a:t>
            </a:r>
          </a:p>
          <a:p>
            <a:endParaRPr lang="en-US" dirty="0"/>
          </a:p>
          <a:p>
            <a:r>
              <a:rPr lang="en-US" dirty="0" smtClean="0"/>
              <a:t>Castro’s anti-gay policies mostly targeted young people and those in influence over them.  He believed that older homosexuals were “trees that had already grown twisted”</a:t>
            </a:r>
          </a:p>
          <a:p>
            <a:endParaRPr lang="en-US" dirty="0"/>
          </a:p>
          <a:p>
            <a:r>
              <a:rPr lang="en-US" dirty="0" smtClean="0"/>
              <a:t>In the mid sixties, the University of Havana held a three year campaign in which students were encouraged to denounce any gay peers.  Thousands of students were taken before University tribunals in order to renounce any counter-revolutionary sexual leanings.  </a:t>
            </a:r>
          </a:p>
          <a:p>
            <a:endParaRPr lang="en-US" dirty="0"/>
          </a:p>
          <a:p>
            <a:r>
              <a:rPr lang="en-US" dirty="0" smtClean="0"/>
              <a:t>In 1965 the UMAP camps were erected, because Castro believed that homosexuality was an urban phenomenon and rural labor would cure it.  </a:t>
            </a:r>
          </a:p>
          <a:p>
            <a:endParaRPr lang="en-US" dirty="0"/>
          </a:p>
          <a:p>
            <a:r>
              <a:rPr lang="en-US" dirty="0" smtClean="0"/>
              <a:t>In 1971 A National Congress of Education and Culture was held where it was declared that due to their potential for “negatively influencing” the young, homosexuality would not be tolerated among artists and educators.</a:t>
            </a:r>
          </a:p>
          <a:p>
            <a:endParaRPr lang="en-US" dirty="0"/>
          </a:p>
        </p:txBody>
      </p:sp>
    </p:spTree>
    <p:extLst>
      <p:ext uri="{BB962C8B-B14F-4D97-AF65-F5344CB8AC3E}">
        <p14:creationId xmlns:p14="http://schemas.microsoft.com/office/powerpoint/2010/main" val="3546381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498080" cy="5791200"/>
          </a:xfrm>
        </p:spPr>
        <p:txBody>
          <a:bodyPr>
            <a:normAutofit fontScale="70000" lnSpcReduction="20000"/>
          </a:bodyPr>
          <a:lstStyle/>
          <a:p>
            <a:r>
              <a:rPr lang="en-US" dirty="0" smtClean="0"/>
              <a:t>After 1971 Homosexuals who had any contact with youth through cultural or educational activities were shifted to different organizations.  </a:t>
            </a:r>
          </a:p>
          <a:p>
            <a:endParaRPr lang="en-US" dirty="0"/>
          </a:p>
          <a:p>
            <a:r>
              <a:rPr lang="en-US" dirty="0" smtClean="0"/>
              <a:t>Any artist suspected of “questionable morals” would be barred from representing Cuba abroad.  </a:t>
            </a:r>
          </a:p>
          <a:p>
            <a:endParaRPr lang="en-US" dirty="0"/>
          </a:p>
          <a:p>
            <a:r>
              <a:rPr lang="en-US" dirty="0" smtClean="0"/>
              <a:t>Castro would eventually use the Mariel exodus as an excuse to exile gays from the country.  </a:t>
            </a:r>
          </a:p>
          <a:p>
            <a:endParaRPr lang="en-US" dirty="0"/>
          </a:p>
          <a:p>
            <a:r>
              <a:rPr lang="en-US" dirty="0" smtClean="0"/>
              <a:t>Samuel Farber explains several influences that led to the Cuban persecution of homosexuals, including the </a:t>
            </a:r>
            <a:r>
              <a:rPr lang="en-US" dirty="0" err="1" smtClean="0"/>
              <a:t>masculinist</a:t>
            </a:r>
            <a:r>
              <a:rPr lang="en-US" dirty="0" smtClean="0"/>
              <a:t> militancy of revolutionary culture, long traditions of machismo inherited from Spanish colonialism, Soviet associations of homosexuality with decadence transmitted by the old Communists.  Farber suggests that the biggest influence was Fidel himself, who had an animus toward “effeminate” men as evidenced in some of his earliest speeches.</a:t>
            </a:r>
          </a:p>
          <a:p>
            <a:pPr marL="82296" indent="0">
              <a:buNone/>
            </a:pPr>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31151680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Strawberry and Chocolate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One of the last films produced by </a:t>
            </a:r>
            <a:r>
              <a:rPr lang="en-US" dirty="0" err="1" smtClean="0"/>
              <a:t>Tomás</a:t>
            </a:r>
            <a:r>
              <a:rPr lang="en-US" dirty="0" smtClean="0"/>
              <a:t> Gutierrez </a:t>
            </a:r>
            <a:r>
              <a:rPr lang="en-US" dirty="0" err="1" smtClean="0"/>
              <a:t>Alea</a:t>
            </a:r>
            <a:r>
              <a:rPr lang="en-US" dirty="0"/>
              <a:t> </a:t>
            </a:r>
            <a:r>
              <a:rPr lang="en-US" dirty="0" smtClean="0"/>
              <a:t>shortly before his death in 1996.</a:t>
            </a:r>
          </a:p>
          <a:p>
            <a:endParaRPr lang="es-AR" dirty="0"/>
          </a:p>
          <a:p>
            <a:r>
              <a:rPr lang="es-AR" dirty="0" err="1" smtClean="0"/>
              <a:t>Gutierrez</a:t>
            </a:r>
            <a:r>
              <a:rPr lang="es-AR" dirty="0"/>
              <a:t> </a:t>
            </a:r>
            <a:r>
              <a:rPr lang="es-AR" dirty="0" smtClean="0"/>
              <a:t>Alea </a:t>
            </a:r>
            <a:r>
              <a:rPr lang="es-AR" dirty="0" err="1" smtClean="0"/>
              <a:t>had</a:t>
            </a:r>
            <a:r>
              <a:rPr lang="es-AR" dirty="0" smtClean="0"/>
              <a:t> a </a:t>
            </a:r>
            <a:r>
              <a:rPr lang="es-AR" dirty="0" err="1" smtClean="0"/>
              <a:t>long</a:t>
            </a:r>
            <a:r>
              <a:rPr lang="es-AR" dirty="0" smtClean="0"/>
              <a:t> </a:t>
            </a:r>
            <a:r>
              <a:rPr lang="es-AR" dirty="0" err="1" smtClean="0"/>
              <a:t>career</a:t>
            </a:r>
            <a:r>
              <a:rPr lang="es-AR" dirty="0" smtClean="0"/>
              <a:t> as a </a:t>
            </a:r>
            <a:r>
              <a:rPr lang="es-AR" dirty="0" err="1" smtClean="0"/>
              <a:t>cinematographer</a:t>
            </a:r>
            <a:r>
              <a:rPr lang="es-AR" dirty="0" smtClean="0"/>
              <a:t> in Cuba:</a:t>
            </a:r>
          </a:p>
          <a:p>
            <a:endParaRPr lang="es-AR" dirty="0"/>
          </a:p>
          <a:p>
            <a:r>
              <a:rPr lang="es-AR" dirty="0" err="1" smtClean="0"/>
              <a:t>One</a:t>
            </a:r>
            <a:r>
              <a:rPr lang="es-AR" dirty="0" smtClean="0"/>
              <a:t> of </a:t>
            </a:r>
            <a:r>
              <a:rPr lang="es-AR" dirty="0" err="1" smtClean="0"/>
              <a:t>the</a:t>
            </a:r>
            <a:r>
              <a:rPr lang="es-AR" dirty="0" smtClean="0"/>
              <a:t> </a:t>
            </a:r>
            <a:r>
              <a:rPr lang="es-AR" dirty="0" err="1" smtClean="0"/>
              <a:t>founding</a:t>
            </a:r>
            <a:r>
              <a:rPr lang="es-AR" dirty="0" smtClean="0"/>
              <a:t> </a:t>
            </a:r>
            <a:r>
              <a:rPr lang="es-AR" dirty="0" err="1" smtClean="0"/>
              <a:t>members</a:t>
            </a:r>
            <a:r>
              <a:rPr lang="es-AR" dirty="0" smtClean="0"/>
              <a:t> of ICAIC (Instituto Cubano de Arte e Industria Cinematográfica), </a:t>
            </a:r>
            <a:r>
              <a:rPr lang="es-AR" dirty="0" err="1" smtClean="0"/>
              <a:t>an</a:t>
            </a:r>
            <a:r>
              <a:rPr lang="es-AR" dirty="0" smtClean="0"/>
              <a:t> </a:t>
            </a:r>
            <a:r>
              <a:rPr lang="es-AR" dirty="0" err="1" smtClean="0"/>
              <a:t>organization</a:t>
            </a:r>
            <a:r>
              <a:rPr lang="es-AR" dirty="0" smtClean="0"/>
              <a:t> </a:t>
            </a:r>
            <a:r>
              <a:rPr lang="es-AR" dirty="0" err="1" smtClean="0"/>
              <a:t>dedicated</a:t>
            </a:r>
            <a:r>
              <a:rPr lang="es-AR" dirty="0" smtClean="0"/>
              <a:t> </a:t>
            </a:r>
            <a:r>
              <a:rPr lang="es-AR" dirty="0" err="1" smtClean="0"/>
              <a:t>to</a:t>
            </a:r>
            <a:r>
              <a:rPr lang="es-AR" dirty="0" smtClean="0"/>
              <a:t> </a:t>
            </a:r>
            <a:r>
              <a:rPr lang="es-AR" dirty="0" err="1" smtClean="0"/>
              <a:t>spreading</a:t>
            </a:r>
            <a:r>
              <a:rPr lang="es-AR" dirty="0" smtClean="0"/>
              <a:t> </a:t>
            </a:r>
            <a:r>
              <a:rPr lang="es-AR" dirty="0" err="1" smtClean="0"/>
              <a:t>revolutionary</a:t>
            </a:r>
            <a:r>
              <a:rPr lang="es-AR" dirty="0" smtClean="0"/>
              <a:t> ideas </a:t>
            </a:r>
            <a:r>
              <a:rPr lang="es-AR" dirty="0" err="1" smtClean="0"/>
              <a:t>through</a:t>
            </a:r>
            <a:r>
              <a:rPr lang="es-AR" dirty="0" smtClean="0"/>
              <a:t> cinema.  </a:t>
            </a:r>
            <a:endParaRPr lang="es-AR" dirty="0"/>
          </a:p>
          <a:p>
            <a:endParaRPr lang="en-US" dirty="0"/>
          </a:p>
        </p:txBody>
      </p:sp>
    </p:spTree>
    <p:extLst>
      <p:ext uri="{BB962C8B-B14F-4D97-AF65-F5344CB8AC3E}">
        <p14:creationId xmlns:p14="http://schemas.microsoft.com/office/powerpoint/2010/main" val="16925503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498080" cy="5791200"/>
          </a:xfrm>
        </p:spPr>
        <p:txBody>
          <a:bodyPr>
            <a:normAutofit fontScale="77500" lnSpcReduction="20000"/>
          </a:bodyPr>
          <a:lstStyle/>
          <a:p>
            <a:r>
              <a:rPr lang="es-AR" dirty="0" smtClean="0"/>
              <a:t>Alea </a:t>
            </a:r>
            <a:r>
              <a:rPr lang="es-AR" dirty="0" err="1" smtClean="0"/>
              <a:t>would</a:t>
            </a:r>
            <a:r>
              <a:rPr lang="es-AR" dirty="0" smtClean="0"/>
              <a:t> </a:t>
            </a:r>
            <a:r>
              <a:rPr lang="es-AR" dirty="0" err="1" smtClean="0"/>
              <a:t>go</a:t>
            </a:r>
            <a:r>
              <a:rPr lang="es-AR" dirty="0" smtClean="0"/>
              <a:t> </a:t>
            </a:r>
            <a:r>
              <a:rPr lang="es-AR" dirty="0" err="1" smtClean="0"/>
              <a:t>on</a:t>
            </a:r>
            <a:r>
              <a:rPr lang="es-AR" dirty="0" smtClean="0"/>
              <a:t> </a:t>
            </a:r>
            <a:r>
              <a:rPr lang="es-AR" dirty="0" err="1" smtClean="0"/>
              <a:t>to</a:t>
            </a:r>
            <a:r>
              <a:rPr lang="es-AR" dirty="0" smtClean="0"/>
              <a:t> </a:t>
            </a:r>
            <a:r>
              <a:rPr lang="es-AR" dirty="0" err="1" smtClean="0"/>
              <a:t>direct</a:t>
            </a:r>
            <a:r>
              <a:rPr lang="es-AR" dirty="0" smtClean="0"/>
              <a:t> </a:t>
            </a:r>
            <a:r>
              <a:rPr lang="es-AR" dirty="0" err="1" smtClean="0"/>
              <a:t>some</a:t>
            </a:r>
            <a:r>
              <a:rPr lang="es-AR" dirty="0" smtClean="0"/>
              <a:t> of </a:t>
            </a:r>
            <a:r>
              <a:rPr lang="es-AR" dirty="0" err="1" smtClean="0"/>
              <a:t>the</a:t>
            </a:r>
            <a:r>
              <a:rPr lang="es-AR" dirty="0" smtClean="0"/>
              <a:t> </a:t>
            </a:r>
            <a:r>
              <a:rPr lang="es-AR" dirty="0" err="1" smtClean="0"/>
              <a:t>earliest</a:t>
            </a:r>
            <a:r>
              <a:rPr lang="es-AR" dirty="0" smtClean="0"/>
              <a:t> </a:t>
            </a:r>
            <a:r>
              <a:rPr lang="es-AR" dirty="0" err="1" smtClean="0"/>
              <a:t>documentaries</a:t>
            </a:r>
            <a:r>
              <a:rPr lang="es-AR" dirty="0" smtClean="0"/>
              <a:t> of </a:t>
            </a:r>
            <a:r>
              <a:rPr lang="es-AR" dirty="0" err="1" smtClean="0"/>
              <a:t>the</a:t>
            </a:r>
            <a:r>
              <a:rPr lang="es-AR" dirty="0" smtClean="0"/>
              <a:t> Cuban </a:t>
            </a:r>
            <a:r>
              <a:rPr lang="es-AR" dirty="0" err="1" smtClean="0"/>
              <a:t>Revolution</a:t>
            </a:r>
            <a:r>
              <a:rPr lang="en-US" dirty="0" smtClean="0"/>
              <a:t>: </a:t>
            </a:r>
            <a:r>
              <a:rPr lang="en-US" dirty="0"/>
              <a:t>"You just had to set up your camera in the middle of the street and something interesting would happen. That is how we learned to make movies in Cuba." </a:t>
            </a:r>
            <a:endParaRPr lang="en-US" dirty="0" smtClean="0"/>
          </a:p>
          <a:p>
            <a:endParaRPr lang="es-AR" dirty="0" smtClean="0"/>
          </a:p>
          <a:p>
            <a:r>
              <a:rPr lang="es-AR" dirty="0" err="1" smtClean="0"/>
              <a:t>Although</a:t>
            </a:r>
            <a:r>
              <a:rPr lang="es-AR" dirty="0" smtClean="0"/>
              <a:t> </a:t>
            </a:r>
            <a:r>
              <a:rPr lang="es-AR" dirty="0" err="1" smtClean="0"/>
              <a:t>supportive</a:t>
            </a:r>
            <a:r>
              <a:rPr lang="es-AR" dirty="0" smtClean="0"/>
              <a:t> of </a:t>
            </a:r>
            <a:r>
              <a:rPr lang="es-AR" dirty="0" err="1" smtClean="0"/>
              <a:t>the</a:t>
            </a:r>
            <a:r>
              <a:rPr lang="es-AR" dirty="0" smtClean="0"/>
              <a:t> </a:t>
            </a:r>
            <a:r>
              <a:rPr lang="es-AR" dirty="0" err="1" smtClean="0"/>
              <a:t>Revolution</a:t>
            </a:r>
            <a:r>
              <a:rPr lang="es-AR" dirty="0" smtClean="0"/>
              <a:t>, Alea </a:t>
            </a:r>
            <a:r>
              <a:rPr lang="es-AR" dirty="0" err="1" smtClean="0"/>
              <a:t>was</a:t>
            </a:r>
            <a:r>
              <a:rPr lang="es-AR" dirty="0" smtClean="0"/>
              <a:t> </a:t>
            </a:r>
            <a:r>
              <a:rPr lang="es-AR" dirty="0" err="1" smtClean="0"/>
              <a:t>also</a:t>
            </a:r>
            <a:r>
              <a:rPr lang="es-AR" dirty="0" smtClean="0"/>
              <a:t> </a:t>
            </a:r>
            <a:r>
              <a:rPr lang="es-AR" dirty="0" err="1" smtClean="0"/>
              <a:t>critical</a:t>
            </a:r>
            <a:r>
              <a:rPr lang="es-AR" dirty="0" smtClean="0"/>
              <a:t> of </a:t>
            </a:r>
            <a:r>
              <a:rPr lang="es-AR" dirty="0" err="1" smtClean="0"/>
              <a:t>it</a:t>
            </a:r>
            <a:r>
              <a:rPr lang="es-AR" dirty="0" smtClean="0"/>
              <a:t>, has </a:t>
            </a:r>
            <a:r>
              <a:rPr lang="es-AR" dirty="0" err="1" smtClean="0"/>
              <a:t>described</a:t>
            </a:r>
            <a:r>
              <a:rPr lang="es-AR" dirty="0" smtClean="0"/>
              <a:t> </a:t>
            </a:r>
            <a:r>
              <a:rPr lang="es-AR" dirty="0" err="1" smtClean="0"/>
              <a:t>himself</a:t>
            </a:r>
            <a:r>
              <a:rPr lang="es-AR" dirty="0" smtClean="0"/>
              <a:t> as “</a:t>
            </a:r>
            <a:r>
              <a:rPr lang="en-US" dirty="0"/>
              <a:t>a man who makes criticism inside the revolution, who wants to ameliorate the process, to perfect it, but not to destroy it</a:t>
            </a:r>
            <a:r>
              <a:rPr lang="en-US" dirty="0" smtClean="0"/>
              <a:t>.”</a:t>
            </a:r>
          </a:p>
          <a:p>
            <a:endParaRPr lang="en-US" dirty="0"/>
          </a:p>
          <a:p>
            <a:r>
              <a:rPr lang="en-US" dirty="0" smtClean="0"/>
              <a:t>Gutierrez´s works are considered typical of “Third Cinema”, a movement dedicated to consciousness raising and opposing neocolonialism through film which emerged in Latin America in the sixties.  </a:t>
            </a:r>
            <a:r>
              <a:rPr lang="en-US" i="1" dirty="0" err="1" smtClean="0"/>
              <a:t>Fresa</a:t>
            </a:r>
            <a:r>
              <a:rPr lang="en-US" i="1" dirty="0" smtClean="0"/>
              <a:t> y Chocolate</a:t>
            </a:r>
            <a:r>
              <a:rPr lang="en-US" dirty="0" smtClean="0"/>
              <a:t> follows this philosophy.  </a:t>
            </a:r>
            <a:r>
              <a:rPr lang="es-AR" dirty="0" smtClean="0"/>
              <a:t> </a:t>
            </a:r>
            <a:endParaRPr lang="es-AR" dirty="0"/>
          </a:p>
          <a:p>
            <a:endParaRPr lang="en-US" dirty="0"/>
          </a:p>
          <a:p>
            <a:endParaRPr lang="es-AR" dirty="0"/>
          </a:p>
          <a:p>
            <a:endParaRPr lang="en-US" dirty="0"/>
          </a:p>
        </p:txBody>
      </p:sp>
    </p:spTree>
    <p:extLst>
      <p:ext uri="{BB962C8B-B14F-4D97-AF65-F5344CB8AC3E}">
        <p14:creationId xmlns:p14="http://schemas.microsoft.com/office/powerpoint/2010/main" val="36650733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498080" cy="5867400"/>
          </a:xfrm>
        </p:spPr>
        <p:txBody>
          <a:bodyPr>
            <a:normAutofit/>
          </a:bodyPr>
          <a:lstStyle/>
          <a:p>
            <a:r>
              <a:rPr lang="es-AR" i="1" dirty="0" smtClean="0"/>
              <a:t>Fresa y chocolate, </a:t>
            </a:r>
            <a:r>
              <a:rPr lang="es-AR" dirty="0" smtClean="0"/>
              <a:t>a </a:t>
            </a:r>
            <a:r>
              <a:rPr lang="es-AR" dirty="0" err="1" smtClean="0"/>
              <a:t>collaboration</a:t>
            </a:r>
            <a:r>
              <a:rPr lang="es-AR" dirty="0" smtClean="0"/>
              <a:t> </a:t>
            </a:r>
            <a:r>
              <a:rPr lang="es-AR" dirty="0" err="1" smtClean="0"/>
              <a:t>between</a:t>
            </a:r>
            <a:r>
              <a:rPr lang="es-AR" dirty="0" smtClean="0"/>
              <a:t> </a:t>
            </a:r>
            <a:r>
              <a:rPr lang="es-AR" dirty="0" err="1" smtClean="0"/>
              <a:t>himself</a:t>
            </a:r>
            <a:r>
              <a:rPr lang="es-AR" dirty="0" smtClean="0"/>
              <a:t>, Juan Carlos </a:t>
            </a:r>
            <a:r>
              <a:rPr lang="es-AR" dirty="0" err="1" smtClean="0"/>
              <a:t>Tabio</a:t>
            </a:r>
            <a:r>
              <a:rPr lang="es-AR" dirty="0" smtClean="0"/>
              <a:t> and Robert </a:t>
            </a:r>
            <a:r>
              <a:rPr lang="es-AR" dirty="0" err="1" smtClean="0"/>
              <a:t>Redford</a:t>
            </a:r>
            <a:r>
              <a:rPr lang="es-AR" dirty="0" smtClean="0"/>
              <a:t>,</a:t>
            </a:r>
            <a:r>
              <a:rPr lang="es-AR" i="1" dirty="0" smtClean="0"/>
              <a:t> </a:t>
            </a:r>
            <a:r>
              <a:rPr lang="es-AR" dirty="0" err="1" smtClean="0"/>
              <a:t>would</a:t>
            </a:r>
            <a:r>
              <a:rPr lang="es-AR" dirty="0" smtClean="0"/>
              <a:t> </a:t>
            </a:r>
            <a:r>
              <a:rPr lang="es-AR" dirty="0" err="1" smtClean="0"/>
              <a:t>go</a:t>
            </a:r>
            <a:r>
              <a:rPr lang="es-AR" dirty="0" smtClean="0"/>
              <a:t> </a:t>
            </a:r>
            <a:r>
              <a:rPr lang="es-AR" dirty="0" err="1" smtClean="0"/>
              <a:t>on</a:t>
            </a:r>
            <a:r>
              <a:rPr lang="es-AR" dirty="0" smtClean="0"/>
              <a:t> </a:t>
            </a:r>
            <a:r>
              <a:rPr lang="es-AR" dirty="0" err="1" smtClean="0"/>
              <a:t>to</a:t>
            </a:r>
            <a:r>
              <a:rPr lang="es-AR" dirty="0" smtClean="0"/>
              <a:t> be </a:t>
            </a:r>
            <a:r>
              <a:rPr lang="es-AR" dirty="0" err="1" smtClean="0"/>
              <a:t>one</a:t>
            </a:r>
            <a:r>
              <a:rPr lang="es-AR" dirty="0" smtClean="0"/>
              <a:t> of </a:t>
            </a:r>
            <a:r>
              <a:rPr lang="es-AR" dirty="0" err="1" smtClean="0"/>
              <a:t>his</a:t>
            </a:r>
            <a:r>
              <a:rPr lang="es-AR" dirty="0" smtClean="0"/>
              <a:t> </a:t>
            </a:r>
            <a:r>
              <a:rPr lang="es-AR" dirty="0" err="1" smtClean="0"/>
              <a:t>most</a:t>
            </a:r>
            <a:r>
              <a:rPr lang="es-AR" dirty="0" smtClean="0"/>
              <a:t> </a:t>
            </a:r>
            <a:r>
              <a:rPr lang="es-AR" dirty="0" err="1" smtClean="0"/>
              <a:t>internationally</a:t>
            </a:r>
            <a:r>
              <a:rPr lang="es-AR" dirty="0" smtClean="0"/>
              <a:t> </a:t>
            </a:r>
            <a:r>
              <a:rPr lang="es-AR" dirty="0" err="1" smtClean="0"/>
              <a:t>acclaimed</a:t>
            </a:r>
            <a:r>
              <a:rPr lang="es-AR" dirty="0" smtClean="0"/>
              <a:t> films.</a:t>
            </a:r>
          </a:p>
          <a:p>
            <a:endParaRPr lang="es-AR" dirty="0"/>
          </a:p>
          <a:p>
            <a:r>
              <a:rPr lang="es-AR" dirty="0" err="1" smtClean="0"/>
              <a:t>The</a:t>
            </a:r>
            <a:r>
              <a:rPr lang="es-AR" dirty="0" smtClean="0"/>
              <a:t> film </a:t>
            </a:r>
            <a:r>
              <a:rPr lang="es-AR" dirty="0" err="1" smtClean="0"/>
              <a:t>was</a:t>
            </a:r>
            <a:r>
              <a:rPr lang="es-AR" dirty="0" smtClean="0"/>
              <a:t> </a:t>
            </a:r>
            <a:r>
              <a:rPr lang="es-AR" dirty="0" err="1" smtClean="0"/>
              <a:t>nominated</a:t>
            </a:r>
            <a:r>
              <a:rPr lang="es-AR" dirty="0" smtClean="0"/>
              <a:t> </a:t>
            </a:r>
            <a:r>
              <a:rPr lang="es-AR" dirty="0" err="1" smtClean="0"/>
              <a:t>for</a:t>
            </a:r>
            <a:r>
              <a:rPr lang="es-AR" dirty="0" smtClean="0"/>
              <a:t> </a:t>
            </a:r>
            <a:r>
              <a:rPr lang="es-AR" dirty="0" err="1" smtClean="0"/>
              <a:t>an</a:t>
            </a:r>
            <a:r>
              <a:rPr lang="es-AR" dirty="0" smtClean="0"/>
              <a:t> </a:t>
            </a:r>
            <a:r>
              <a:rPr lang="es-AR" dirty="0" err="1" smtClean="0"/>
              <a:t>academy</a:t>
            </a:r>
            <a:r>
              <a:rPr lang="es-AR" dirty="0" smtClean="0"/>
              <a:t> </a:t>
            </a:r>
            <a:r>
              <a:rPr lang="es-AR" dirty="0" err="1" smtClean="0"/>
              <a:t>award</a:t>
            </a:r>
            <a:r>
              <a:rPr lang="es-AR" dirty="0"/>
              <a:t> </a:t>
            </a:r>
            <a:r>
              <a:rPr lang="es-AR" dirty="0" smtClean="0"/>
              <a:t>in 1994.  </a:t>
            </a:r>
            <a:r>
              <a:rPr lang="es-AR" dirty="0" err="1" smtClean="0"/>
              <a:t>It</a:t>
            </a:r>
            <a:r>
              <a:rPr lang="es-AR" dirty="0" smtClean="0"/>
              <a:t> </a:t>
            </a:r>
            <a:r>
              <a:rPr lang="es-AR" dirty="0" err="1" smtClean="0"/>
              <a:t>also</a:t>
            </a:r>
            <a:r>
              <a:rPr lang="es-AR" dirty="0" smtClean="0"/>
              <a:t> </a:t>
            </a:r>
            <a:r>
              <a:rPr lang="es-AR" dirty="0" err="1" smtClean="0"/>
              <a:t>received</a:t>
            </a:r>
            <a:r>
              <a:rPr lang="es-AR" dirty="0" smtClean="0"/>
              <a:t> a </a:t>
            </a:r>
            <a:r>
              <a:rPr lang="es-AR" dirty="0" err="1" smtClean="0"/>
              <a:t>Jury</a:t>
            </a:r>
            <a:r>
              <a:rPr lang="es-AR" dirty="0" smtClean="0"/>
              <a:t> </a:t>
            </a:r>
            <a:r>
              <a:rPr lang="es-AR" dirty="0" err="1" smtClean="0"/>
              <a:t>Prize</a:t>
            </a:r>
            <a:r>
              <a:rPr lang="es-AR" dirty="0" smtClean="0"/>
              <a:t> a </a:t>
            </a:r>
            <a:r>
              <a:rPr lang="es-AR" dirty="0" err="1" smtClean="0"/>
              <a:t>the</a:t>
            </a:r>
            <a:r>
              <a:rPr lang="es-AR" dirty="0" smtClean="0"/>
              <a:t> </a:t>
            </a:r>
            <a:r>
              <a:rPr lang="es-AR" dirty="0" err="1" smtClean="0"/>
              <a:t>Sundance</a:t>
            </a:r>
            <a:r>
              <a:rPr lang="es-AR" dirty="0" smtClean="0"/>
              <a:t> Film Festival and a </a:t>
            </a:r>
            <a:r>
              <a:rPr lang="es-AR" dirty="0" err="1" smtClean="0"/>
              <a:t>Silver</a:t>
            </a:r>
            <a:r>
              <a:rPr lang="es-AR" dirty="0" smtClean="0"/>
              <a:t> Bear at </a:t>
            </a:r>
            <a:r>
              <a:rPr lang="es-AR" dirty="0" err="1" smtClean="0"/>
              <a:t>the</a:t>
            </a:r>
            <a:r>
              <a:rPr lang="es-AR" dirty="0" smtClean="0"/>
              <a:t> </a:t>
            </a:r>
            <a:r>
              <a:rPr lang="es-AR" dirty="0" err="1" smtClean="0"/>
              <a:t>Berlin</a:t>
            </a:r>
            <a:r>
              <a:rPr lang="es-AR" dirty="0" smtClean="0"/>
              <a:t> International Film Festival.</a:t>
            </a:r>
          </a:p>
          <a:p>
            <a:endParaRPr lang="es-AR" dirty="0"/>
          </a:p>
          <a:p>
            <a:endParaRPr lang="es-AR" dirty="0" smtClean="0"/>
          </a:p>
          <a:p>
            <a:endParaRPr lang="es-AR" dirty="0"/>
          </a:p>
          <a:p>
            <a:endParaRPr lang="es-AR" i="1" dirty="0"/>
          </a:p>
          <a:p>
            <a:endParaRPr lang="en-US" i="1" dirty="0"/>
          </a:p>
        </p:txBody>
      </p:sp>
    </p:spTree>
    <p:extLst>
      <p:ext uri="{BB962C8B-B14F-4D97-AF65-F5344CB8AC3E}">
        <p14:creationId xmlns:p14="http://schemas.microsoft.com/office/powerpoint/2010/main" val="7004162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158</TotalTime>
  <Words>556</Words>
  <Application>Microsoft Office PowerPoint</Application>
  <PresentationFormat>On-screen Show (4:3)</PresentationFormat>
  <Paragraphs>39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Gill Sans MT</vt:lpstr>
      <vt:lpstr>Verdana</vt:lpstr>
      <vt:lpstr>Wingdings 2</vt:lpstr>
      <vt:lpstr>Solstice</vt:lpstr>
      <vt:lpstr>Strawberry and Chocolate:  Sexuality and Film in Cuba</vt:lpstr>
      <vt:lpstr>Homosexuality In Cuba </vt:lpstr>
      <vt:lpstr>PowerPoint Presentation</vt:lpstr>
      <vt:lpstr>Strawberry and Chocolate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Sexuality in Cuba and the case of Reinaldo Arenas</dc:title>
  <dc:creator>User</dc:creator>
  <cp:lastModifiedBy>Guest User</cp:lastModifiedBy>
  <cp:revision>16</cp:revision>
  <dcterms:created xsi:type="dcterms:W3CDTF">2015-04-07T16:10:03Z</dcterms:created>
  <dcterms:modified xsi:type="dcterms:W3CDTF">2016-04-07T14:36:15Z</dcterms:modified>
</cp:coreProperties>
</file>