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7" r:id="rId2"/>
    <p:sldId id="278" r:id="rId3"/>
    <p:sldId id="279" r:id="rId4"/>
    <p:sldId id="268" r:id="rId5"/>
    <p:sldId id="285" r:id="rId6"/>
    <p:sldId id="269" r:id="rId7"/>
    <p:sldId id="270" r:id="rId8"/>
    <p:sldId id="282" r:id="rId9"/>
    <p:sldId id="271" r:id="rId10"/>
    <p:sldId id="272" r:id="rId11"/>
    <p:sldId id="274" r:id="rId12"/>
    <p:sldId id="275" r:id="rId13"/>
    <p:sldId id="276" r:id="rId14"/>
    <p:sldId id="284"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28"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32C5DB-2D4E-47CD-AB99-F6BDF90AFC81}" type="datetimeFigureOut">
              <a:rPr lang="en-US" smtClean="0"/>
              <a:t>18-01-25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333F83-044A-4DDF-A541-CE4ABD077C42}" type="slidenum">
              <a:rPr lang="en-US" smtClean="0"/>
              <a:t>‹#›</a:t>
            </a:fld>
            <a:endParaRPr lang="en-US"/>
          </a:p>
        </p:txBody>
      </p:sp>
    </p:spTree>
    <p:extLst>
      <p:ext uri="{BB962C8B-B14F-4D97-AF65-F5344CB8AC3E}">
        <p14:creationId xmlns:p14="http://schemas.microsoft.com/office/powerpoint/2010/main" val="385701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333F83-044A-4DDF-A541-CE4ABD077C42}" type="slidenum">
              <a:rPr lang="en-US" smtClean="0"/>
              <a:t>3</a:t>
            </a:fld>
            <a:endParaRPr lang="en-US"/>
          </a:p>
        </p:txBody>
      </p:sp>
    </p:spTree>
    <p:extLst>
      <p:ext uri="{BB962C8B-B14F-4D97-AF65-F5344CB8AC3E}">
        <p14:creationId xmlns:p14="http://schemas.microsoft.com/office/powerpoint/2010/main" val="1050662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CA242BCE-C336-4418-B266-52BC5C0E2244}"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CA242BCE-C336-4418-B266-52BC5C0E2244}"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CA242BCE-C336-4418-B266-52BC5C0E2244}"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A242BCE-C336-4418-B266-52BC5C0E2244}"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4E87B05-AE4E-495C-86C6-EF80DBE192FC}" type="datetimeFigureOut">
              <a:rPr lang="en-CA" smtClean="0"/>
              <a:pPr/>
              <a:t>18-01-25</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CA242BCE-C336-4418-B266-52BC5C0E2244}"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E87B05-AE4E-495C-86C6-EF80DBE192FC}" type="datetimeFigureOut">
              <a:rPr lang="en-CA" smtClean="0"/>
              <a:pPr/>
              <a:t>18-01-25</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242BCE-C336-4418-B266-52BC5C0E2244}"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CADA:  Art in Action</a:t>
            </a:r>
            <a:endParaRPr lang="en-US" dirty="0"/>
          </a:p>
        </p:txBody>
      </p:sp>
      <p:pic>
        <p:nvPicPr>
          <p:cNvPr id="4" name="Picture 3"/>
          <p:cNvPicPr>
            <a:picLocks noChangeAspect="1"/>
          </p:cNvPicPr>
          <p:nvPr/>
        </p:nvPicPr>
        <p:blipFill>
          <a:blip r:embed="rId2"/>
          <a:stretch>
            <a:fillRect/>
          </a:stretch>
        </p:blipFill>
        <p:spPr>
          <a:xfrm>
            <a:off x="3347864" y="2060848"/>
            <a:ext cx="3744416" cy="3237266"/>
          </a:xfrm>
          <a:prstGeom prst="rect">
            <a:avLst/>
          </a:prstGeom>
        </p:spPr>
      </p:pic>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98470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88640"/>
            <a:ext cx="7498080" cy="6059760"/>
          </a:xfrm>
        </p:spPr>
        <p:txBody>
          <a:bodyPr>
            <a:normAutofit fontScale="85000" lnSpcReduction="20000"/>
          </a:bodyPr>
          <a:lstStyle/>
          <a:p>
            <a:r>
              <a:rPr lang="en-CA" dirty="0" smtClean="0"/>
              <a:t>Experiences of torture left </a:t>
            </a:r>
            <a:r>
              <a:rPr lang="en-CA" dirty="0" err="1" smtClean="0"/>
              <a:t>Zurita</a:t>
            </a:r>
            <a:r>
              <a:rPr lang="en-CA" dirty="0" smtClean="0"/>
              <a:t> with psychological scars which he expressed in his poetry.  Diagnosed with “epileptic psychosis”</a:t>
            </a:r>
          </a:p>
          <a:p>
            <a:endParaRPr lang="en-CA" dirty="0" smtClean="0"/>
          </a:p>
          <a:p>
            <a:r>
              <a:rPr lang="en-CA" dirty="0" smtClean="0"/>
              <a:t>In 1975, he burned his face as an act of self effacement, purgation of suffering and solidarity.</a:t>
            </a:r>
          </a:p>
          <a:p>
            <a:endParaRPr lang="en-CA" dirty="0" smtClean="0"/>
          </a:p>
          <a:p>
            <a:r>
              <a:rPr lang="en-CA" i="1" dirty="0" err="1" smtClean="0"/>
              <a:t>Purgatorio</a:t>
            </a:r>
            <a:r>
              <a:rPr lang="en-CA" dirty="0" smtClean="0"/>
              <a:t> explores </a:t>
            </a:r>
            <a:r>
              <a:rPr lang="en-CA" dirty="0" err="1" smtClean="0"/>
              <a:t>Zurita’s</a:t>
            </a:r>
            <a:r>
              <a:rPr lang="en-CA" dirty="0" smtClean="0"/>
              <a:t> own troubled psyche as well as refers to country’s political situation.  The “purging” that takes place is both personal and collective.</a:t>
            </a:r>
          </a:p>
          <a:p>
            <a:endParaRPr lang="en-CA" dirty="0" smtClean="0"/>
          </a:p>
          <a:p>
            <a:r>
              <a:rPr lang="en-CA" dirty="0" smtClean="0"/>
              <a:t>Text includes images of </a:t>
            </a:r>
            <a:r>
              <a:rPr lang="en-CA" dirty="0" err="1" smtClean="0"/>
              <a:t>Zurita’s</a:t>
            </a:r>
            <a:r>
              <a:rPr lang="en-CA" dirty="0" smtClean="0"/>
              <a:t> burned face abstracted to appear a landscape, EEG readings, notes from his psychiatrist and </a:t>
            </a:r>
            <a:r>
              <a:rPr lang="en-CA" dirty="0" err="1" smtClean="0"/>
              <a:t>Rorsarch</a:t>
            </a:r>
            <a:r>
              <a:rPr lang="en-CA" dirty="0" smtClean="0"/>
              <a:t> test results.</a:t>
            </a:r>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fontScale="85000" lnSpcReduction="10000"/>
          </a:bodyPr>
          <a:lstStyle/>
          <a:p>
            <a:r>
              <a:rPr lang="en-CA" dirty="0" smtClean="0"/>
              <a:t>Landscapes manifest human emotion and experience.  </a:t>
            </a:r>
          </a:p>
          <a:p>
            <a:endParaRPr lang="en-CA" dirty="0" smtClean="0"/>
          </a:p>
          <a:p>
            <a:r>
              <a:rPr lang="en-CA" dirty="0" smtClean="0"/>
              <a:t>Landscape is also  the seats of memory. (Victims of the regime were often buried in canyons, thrown into volcanoes or the sea).  </a:t>
            </a:r>
            <a:r>
              <a:rPr lang="en-CA" dirty="0" err="1" smtClean="0"/>
              <a:t>Zurita</a:t>
            </a:r>
            <a:r>
              <a:rPr lang="en-CA" dirty="0" smtClean="0"/>
              <a:t> imagines the landscape “remembering” “mourning” and “speaking” (relation to Jewish and Christian prophetic language)</a:t>
            </a:r>
          </a:p>
          <a:p>
            <a:endParaRPr lang="en-CA" dirty="0" smtClean="0"/>
          </a:p>
          <a:p>
            <a:r>
              <a:rPr lang="en-CA" dirty="0" smtClean="0"/>
              <a:t>Also draws on Hispanic lyrical traditions about the relationship between humans and landscape (Neruda’s metaphoric and personifying evocations of Chilean landscape)</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lstStyle/>
          <a:p>
            <a:r>
              <a:rPr lang="en-CA" dirty="0" smtClean="0"/>
              <a:t>At the same time, </a:t>
            </a:r>
            <a:r>
              <a:rPr lang="en-CA" dirty="0" err="1" smtClean="0"/>
              <a:t>Zurita’s</a:t>
            </a:r>
            <a:r>
              <a:rPr lang="en-CA" dirty="0" smtClean="0"/>
              <a:t> poetry relies on what Nelly Richard calls “Fragments of the discard”.  Loose compositions of remnants, ruins.</a:t>
            </a:r>
          </a:p>
          <a:p>
            <a:endParaRPr lang="en-CA" dirty="0" smtClean="0"/>
          </a:p>
          <a:p>
            <a:r>
              <a:rPr lang="en-CA" dirty="0" smtClean="0"/>
              <a:t>Attempts to compensate for the loss of common language and shared meanings by drawing on what remains (the body, landscape, </a:t>
            </a:r>
            <a:r>
              <a:rPr lang="en-CA" dirty="0" err="1" smtClean="0"/>
              <a:t>woundedness</a:t>
            </a:r>
            <a:r>
              <a:rPr lang="en-CA" dirty="0" smtClean="0"/>
              <a:t>, grief).</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fontScale="92500" lnSpcReduction="10000"/>
          </a:bodyPr>
          <a:lstStyle/>
          <a:p>
            <a:r>
              <a:rPr lang="en-CA" dirty="0" smtClean="0"/>
              <a:t>In 1983, </a:t>
            </a:r>
            <a:r>
              <a:rPr lang="en-CA" dirty="0" err="1" smtClean="0"/>
              <a:t>Zurita</a:t>
            </a:r>
            <a:r>
              <a:rPr lang="en-CA" dirty="0" smtClean="0"/>
              <a:t> had the poem “La </a:t>
            </a:r>
            <a:r>
              <a:rPr lang="en-CA" dirty="0" err="1" smtClean="0"/>
              <a:t>vida</a:t>
            </a:r>
            <a:r>
              <a:rPr lang="en-CA" dirty="0" smtClean="0"/>
              <a:t> </a:t>
            </a:r>
            <a:r>
              <a:rPr lang="en-CA" dirty="0" err="1" smtClean="0"/>
              <a:t>nueva</a:t>
            </a:r>
            <a:r>
              <a:rPr lang="en-CA" dirty="0" smtClean="0"/>
              <a:t>” written over the skies of New York.</a:t>
            </a:r>
          </a:p>
          <a:p>
            <a:endParaRPr lang="en-CA" dirty="0" smtClean="0"/>
          </a:p>
          <a:p>
            <a:r>
              <a:rPr lang="en-CA" dirty="0" smtClean="0"/>
              <a:t>CADA wanted to have the poem written over Santiago but was unable to.  </a:t>
            </a:r>
          </a:p>
          <a:p>
            <a:endParaRPr lang="en-CA" dirty="0" smtClean="0"/>
          </a:p>
          <a:p>
            <a:r>
              <a:rPr lang="en-CA" dirty="0" smtClean="0"/>
              <a:t>Also had the phrase “Ni </a:t>
            </a:r>
            <a:r>
              <a:rPr lang="en-CA" dirty="0" err="1" smtClean="0"/>
              <a:t>pena</a:t>
            </a:r>
            <a:r>
              <a:rPr lang="en-CA" dirty="0" smtClean="0"/>
              <a:t>, </a:t>
            </a:r>
            <a:r>
              <a:rPr lang="en-CA" dirty="0" err="1" smtClean="0"/>
              <a:t>ni</a:t>
            </a:r>
            <a:r>
              <a:rPr lang="en-CA" dirty="0" smtClean="0"/>
              <a:t> </a:t>
            </a:r>
            <a:r>
              <a:rPr lang="en-CA" dirty="0" err="1" smtClean="0"/>
              <a:t>miedo</a:t>
            </a:r>
            <a:r>
              <a:rPr lang="en-CA" dirty="0" smtClean="0"/>
              <a:t>” bulldozed into the Atacama desert in 1993.  </a:t>
            </a:r>
            <a:r>
              <a:rPr lang="en-CA" dirty="0" err="1" smtClean="0"/>
              <a:t>Zurita’s</a:t>
            </a:r>
            <a:r>
              <a:rPr lang="en-CA" dirty="0" smtClean="0"/>
              <a:t> intention was to express a hopeful message to people as an end to the oppression of the </a:t>
            </a:r>
            <a:r>
              <a:rPr lang="en-CA" dirty="0" err="1" smtClean="0"/>
              <a:t>dictatorship.The</a:t>
            </a:r>
            <a:r>
              <a:rPr lang="en-CA" dirty="0" smtClean="0"/>
              <a:t> single verse is 4 KMS long and is only visible </a:t>
            </a:r>
            <a:r>
              <a:rPr lang="en-CA" smtClean="0"/>
              <a:t>from the sky.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2555776" y="1772816"/>
            <a:ext cx="5048250" cy="3766542"/>
          </a:xfrm>
          <a:prstGeom prst="rect">
            <a:avLst/>
          </a:prstGeom>
        </p:spPr>
      </p:pic>
    </p:spTree>
    <p:extLst>
      <p:ext uri="{BB962C8B-B14F-4D97-AF65-F5344CB8AC3E}">
        <p14:creationId xmlns:p14="http://schemas.microsoft.com/office/powerpoint/2010/main" val="4286768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627712"/>
          </a:xfrm>
        </p:spPr>
        <p:txBody>
          <a:bodyPr>
            <a:normAutofit fontScale="47500" lnSpcReduction="20000"/>
          </a:bodyPr>
          <a:lstStyle/>
          <a:p>
            <a:pPr marL="82296" indent="0">
              <a:buNone/>
            </a:pPr>
            <a:endParaRPr lang="en-US" dirty="0" smtClean="0"/>
          </a:p>
          <a:p>
            <a:r>
              <a:rPr lang="en-US" dirty="0" smtClean="0"/>
              <a:t> Discuss your thoughts on the Chilean dictatorship?  What factors lead to the military coup?  Why do you think the US got involved?  How do you think Chile would have been different if Allende’s </a:t>
            </a:r>
            <a:r>
              <a:rPr lang="en-US" dirty="0" err="1" smtClean="0"/>
              <a:t>programme</a:t>
            </a:r>
            <a:r>
              <a:rPr lang="en-US" dirty="0" smtClean="0"/>
              <a:t> had been allowed </a:t>
            </a:r>
            <a:r>
              <a:rPr lang="en-US" smtClean="0"/>
              <a:t>to continue.  </a:t>
            </a:r>
          </a:p>
          <a:p>
            <a:endParaRPr lang="en-US" dirty="0" smtClean="0"/>
          </a:p>
          <a:p>
            <a:r>
              <a:rPr lang="en-US" dirty="0" smtClean="0"/>
              <a:t>Discuss </a:t>
            </a:r>
            <a:r>
              <a:rPr lang="en-US" dirty="0"/>
              <a:t>the differences between the two periods of the dictatorship.  In what ways do you think things improved in the 1980s? in what ways did they get worse?</a:t>
            </a:r>
          </a:p>
          <a:p>
            <a:endParaRPr lang="en-US" dirty="0"/>
          </a:p>
          <a:p>
            <a:r>
              <a:rPr lang="en-US" dirty="0" smtClean="0"/>
              <a:t>In </a:t>
            </a:r>
            <a:r>
              <a:rPr lang="en-US" dirty="0"/>
              <a:t>what ways did the CADA art actions differ from other forms of protest art such as the </a:t>
            </a:r>
            <a:r>
              <a:rPr lang="en-US" dirty="0" err="1" smtClean="0"/>
              <a:t>Arpilleras</a:t>
            </a:r>
            <a:r>
              <a:rPr lang="en-US" dirty="0"/>
              <a:t> </a:t>
            </a:r>
            <a:r>
              <a:rPr lang="en-US" dirty="0" smtClean="0"/>
              <a:t>and </a:t>
            </a:r>
            <a:r>
              <a:rPr lang="en-US" dirty="0" smtClean="0"/>
              <a:t> testimonies that took place </a:t>
            </a:r>
            <a:r>
              <a:rPr lang="en-US" dirty="0" smtClean="0"/>
              <a:t>around the same time? </a:t>
            </a:r>
          </a:p>
          <a:p>
            <a:pPr marL="82296" indent="0">
              <a:buNone/>
            </a:pPr>
            <a:r>
              <a:rPr lang="en-US" dirty="0" smtClean="0"/>
              <a:t> </a:t>
            </a:r>
            <a:endParaRPr lang="en-US" dirty="0"/>
          </a:p>
          <a:p>
            <a:r>
              <a:rPr lang="en-US" dirty="0" smtClean="0"/>
              <a:t>The </a:t>
            </a:r>
            <a:r>
              <a:rPr lang="en-US" dirty="0"/>
              <a:t>CADA installations functioned by creating social disruption and by evoking in a roundabout way what the dictatorship attempted to keep </a:t>
            </a:r>
            <a:r>
              <a:rPr lang="en-US" dirty="0" smtClean="0"/>
              <a:t>silent (hunger, memories of the coup) How effective do you think these strategies were?  </a:t>
            </a:r>
            <a:endParaRPr lang="en-US" dirty="0"/>
          </a:p>
          <a:p>
            <a:endParaRPr lang="en-US" dirty="0"/>
          </a:p>
          <a:p>
            <a:r>
              <a:rPr lang="en-US" dirty="0" smtClean="0"/>
              <a:t>Discuss which CADA installation you found the most interesting or impactful</a:t>
            </a:r>
            <a:r>
              <a:rPr lang="en-US" dirty="0" smtClean="0"/>
              <a:t>.</a:t>
            </a:r>
          </a:p>
          <a:p>
            <a:endParaRPr lang="en-US" dirty="0"/>
          </a:p>
          <a:p>
            <a:r>
              <a:rPr lang="en-US" dirty="0" smtClean="0"/>
              <a:t>What are your thoughts on </a:t>
            </a:r>
            <a:r>
              <a:rPr lang="en-US" dirty="0" err="1" smtClean="0"/>
              <a:t>Zurita’s</a:t>
            </a:r>
            <a:r>
              <a:rPr lang="en-US" dirty="0" smtClean="0"/>
              <a:t> poetry?  What impressed you about it?  Do you think it was too “abstract” or “difficult” and would you have preferred a more openly denunciatory type of art?</a:t>
            </a:r>
            <a:endParaRPr lang="en-US" dirty="0" smtClean="0"/>
          </a:p>
          <a:p>
            <a:endParaRPr lang="en-US" dirty="0"/>
          </a:p>
          <a:p>
            <a:r>
              <a:rPr lang="en-US" dirty="0" smtClean="0"/>
              <a:t>Would you consider these art actions  a form of popular culture?  Why or why not? </a:t>
            </a:r>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8935455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Dictatorial Rule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17 year regime is roughly divided into two periods, 1973-1980, 1980-1988</a:t>
            </a:r>
          </a:p>
          <a:p>
            <a:endParaRPr lang="en-US" dirty="0"/>
          </a:p>
          <a:p>
            <a:r>
              <a:rPr lang="en-US" dirty="0" smtClean="0"/>
              <a:t>The first period was characterized by heavy and open use of military repression.  Most of the mass-deaths and disappearances occurred during the seventies  (Caravan of death 1973, DINA 1973-1977 </a:t>
            </a:r>
            <a:r>
              <a:rPr lang="en-US" sz="3000" dirty="0" smtClean="0"/>
              <a:t>Villa </a:t>
            </a:r>
            <a:r>
              <a:rPr lang="en-US" sz="3000" dirty="0" err="1" smtClean="0"/>
              <a:t>Grimaldi</a:t>
            </a:r>
            <a:r>
              <a:rPr lang="en-US" sz="3000" dirty="0" smtClean="0"/>
              <a:t> Prison Camp 1974-1978</a:t>
            </a:r>
            <a:r>
              <a:rPr lang="en-US" dirty="0" smtClean="0"/>
              <a:t>) </a:t>
            </a:r>
          </a:p>
          <a:p>
            <a:endParaRPr lang="en-US" dirty="0"/>
          </a:p>
          <a:p>
            <a:r>
              <a:rPr lang="en-US" dirty="0" smtClean="0"/>
              <a:t>The second period, following Pinochet’s 1980 constitution involved “institutionalization”, integrating authoritarian principles into the executive framework of the country.   (leftist political activities officially outlawed, special government powers ‘for emergencies’)</a:t>
            </a:r>
          </a:p>
          <a:p>
            <a:endParaRPr lang="en-US" dirty="0"/>
          </a:p>
          <a:p>
            <a:r>
              <a:rPr lang="en-US" dirty="0" smtClean="0"/>
              <a:t>Culture remained under strict government controls through censorship bodies.  </a:t>
            </a:r>
            <a:endParaRPr lang="en-US" dirty="0"/>
          </a:p>
        </p:txBody>
      </p:sp>
    </p:spTree>
    <p:extLst>
      <p:ext uri="{BB962C8B-B14F-4D97-AF65-F5344CB8AC3E}">
        <p14:creationId xmlns:p14="http://schemas.microsoft.com/office/powerpoint/2010/main" val="17287301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normAutofit fontScale="77500" lnSpcReduction="20000"/>
          </a:bodyPr>
          <a:lstStyle/>
          <a:p>
            <a:r>
              <a:rPr lang="en-US" dirty="0" smtClean="0"/>
              <a:t>Social life was greatly reduced,  characterized by extreme distrust and self censorship.</a:t>
            </a:r>
          </a:p>
          <a:p>
            <a:endParaRPr lang="en-US" dirty="0"/>
          </a:p>
          <a:p>
            <a:r>
              <a:rPr lang="en-US" dirty="0" smtClean="0"/>
              <a:t>Manuel </a:t>
            </a:r>
            <a:r>
              <a:rPr lang="en-US" dirty="0" err="1" smtClean="0"/>
              <a:t>Alcides</a:t>
            </a:r>
            <a:r>
              <a:rPr lang="en-US" dirty="0" smtClean="0"/>
              <a:t> </a:t>
            </a:r>
            <a:r>
              <a:rPr lang="en-US" dirty="0" err="1" smtClean="0"/>
              <a:t>Jofre</a:t>
            </a:r>
            <a:r>
              <a:rPr lang="en-US" dirty="0" smtClean="0"/>
              <a:t> describes it as a reduction of Chilean’s “social aura”, “the psychological space within which one travels….everything is kept inside”</a:t>
            </a:r>
          </a:p>
          <a:p>
            <a:endParaRPr lang="en-US" dirty="0"/>
          </a:p>
          <a:p>
            <a:r>
              <a:rPr lang="en-US" dirty="0" smtClean="0"/>
              <a:t>Sociologist JJ Brunner describes the regime’s ideology as combining “free market”, “repression” and “television” resulting in a “privatized public” revolving around consumerism.   </a:t>
            </a:r>
          </a:p>
          <a:p>
            <a:endParaRPr lang="en-US" dirty="0"/>
          </a:p>
          <a:p>
            <a:r>
              <a:rPr lang="en-US" dirty="0" smtClean="0"/>
              <a:t>In 1980 the institutionalization of the regime destroyed hopes of returning to democracy</a:t>
            </a:r>
            <a:r>
              <a:rPr lang="en-US" dirty="0"/>
              <a:t> </a:t>
            </a:r>
            <a:r>
              <a:rPr lang="en-US" dirty="0" smtClean="0"/>
              <a:t>until at least 1997 (The period stipulated in Pinochet’s constitution)</a:t>
            </a:r>
          </a:p>
          <a:p>
            <a:endParaRPr lang="en-US" dirty="0"/>
          </a:p>
          <a:p>
            <a:endParaRPr lang="en-US" dirty="0"/>
          </a:p>
        </p:txBody>
      </p:sp>
    </p:spTree>
    <p:extLst>
      <p:ext uri="{BB962C8B-B14F-4D97-AF65-F5344CB8AC3E}">
        <p14:creationId xmlns:p14="http://schemas.microsoft.com/office/powerpoint/2010/main" val="35237660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Colectivo</a:t>
            </a:r>
            <a:r>
              <a:rPr lang="en-CA" dirty="0" smtClean="0"/>
              <a:t> de </a:t>
            </a:r>
            <a:r>
              <a:rPr lang="en-CA" dirty="0" err="1" smtClean="0"/>
              <a:t>Acciones</a:t>
            </a:r>
            <a:r>
              <a:rPr lang="en-CA" dirty="0" smtClean="0"/>
              <a:t> de Arte</a:t>
            </a:r>
            <a:endParaRPr lang="en-CA" dirty="0"/>
          </a:p>
        </p:txBody>
      </p:sp>
      <p:sp>
        <p:nvSpPr>
          <p:cNvPr id="3" name="Content Placeholder 2"/>
          <p:cNvSpPr>
            <a:spLocks noGrp="1"/>
          </p:cNvSpPr>
          <p:nvPr>
            <p:ph idx="1"/>
          </p:nvPr>
        </p:nvSpPr>
        <p:spPr/>
        <p:txBody>
          <a:bodyPr>
            <a:normAutofit lnSpcReduction="10000"/>
          </a:bodyPr>
          <a:lstStyle/>
          <a:p>
            <a:r>
              <a:rPr lang="en-CA" dirty="0" smtClean="0"/>
              <a:t>Formed by Raul </a:t>
            </a:r>
            <a:r>
              <a:rPr lang="en-CA" dirty="0" err="1" smtClean="0"/>
              <a:t>Zurita</a:t>
            </a:r>
            <a:r>
              <a:rPr lang="en-CA" dirty="0" smtClean="0"/>
              <a:t>, </a:t>
            </a:r>
            <a:r>
              <a:rPr lang="en-CA" dirty="0" err="1" smtClean="0"/>
              <a:t>Diamela</a:t>
            </a:r>
            <a:r>
              <a:rPr lang="en-CA" dirty="0" smtClean="0"/>
              <a:t> </a:t>
            </a:r>
            <a:r>
              <a:rPr lang="en-CA" dirty="0" err="1" smtClean="0"/>
              <a:t>Eltit</a:t>
            </a:r>
            <a:r>
              <a:rPr lang="en-CA" dirty="0" smtClean="0"/>
              <a:t> (Writers) </a:t>
            </a:r>
            <a:r>
              <a:rPr lang="en-CA" dirty="0" err="1" smtClean="0"/>
              <a:t>Lotty</a:t>
            </a:r>
            <a:r>
              <a:rPr lang="en-CA" dirty="0" smtClean="0"/>
              <a:t> Rosenfeld, Juan Castillo (Visual Artists) and </a:t>
            </a:r>
            <a:r>
              <a:rPr lang="en-CA" dirty="0" err="1" smtClean="0"/>
              <a:t>Fernado</a:t>
            </a:r>
            <a:r>
              <a:rPr lang="en-CA" dirty="0" smtClean="0"/>
              <a:t> </a:t>
            </a:r>
            <a:r>
              <a:rPr lang="en-CA" dirty="0" err="1" smtClean="0"/>
              <a:t>Balcells</a:t>
            </a:r>
            <a:r>
              <a:rPr lang="en-CA" dirty="0" smtClean="0"/>
              <a:t>(Sociologist) in 1979 and eventually became known as “</a:t>
            </a:r>
            <a:r>
              <a:rPr lang="en-CA" dirty="0" err="1" smtClean="0"/>
              <a:t>Escena</a:t>
            </a:r>
            <a:r>
              <a:rPr lang="en-CA" dirty="0" smtClean="0"/>
              <a:t> de </a:t>
            </a:r>
            <a:r>
              <a:rPr lang="en-CA" dirty="0" err="1" smtClean="0"/>
              <a:t>Avanzada</a:t>
            </a:r>
            <a:r>
              <a:rPr lang="en-CA" dirty="0" smtClean="0"/>
              <a:t>”</a:t>
            </a:r>
          </a:p>
          <a:p>
            <a:endParaRPr lang="en-CA" dirty="0" smtClean="0"/>
          </a:p>
          <a:p>
            <a:r>
              <a:rPr lang="en-CA" dirty="0" smtClean="0"/>
              <a:t>Group used public “art actions” to create semantic ruptures in the artificial rhythms of daily life under the regime.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Para no </a:t>
            </a:r>
            <a:r>
              <a:rPr lang="en-CA" b="1" dirty="0" err="1" smtClean="0"/>
              <a:t>morir</a:t>
            </a:r>
            <a:r>
              <a:rPr lang="en-CA" b="1" dirty="0" smtClean="0"/>
              <a:t> de </a:t>
            </a:r>
            <a:r>
              <a:rPr lang="en-CA" b="1" dirty="0" err="1" smtClean="0"/>
              <a:t>hambre</a:t>
            </a:r>
            <a:r>
              <a:rPr lang="en-CA" b="1" dirty="0" smtClean="0"/>
              <a:t> </a:t>
            </a:r>
            <a:r>
              <a:rPr lang="en-CA" b="1" dirty="0" err="1" smtClean="0"/>
              <a:t>en</a:t>
            </a:r>
            <a:r>
              <a:rPr lang="en-CA" b="1" dirty="0" smtClean="0"/>
              <a:t> el arte </a:t>
            </a:r>
            <a:r>
              <a:rPr lang="en-CA" b="1" dirty="0"/>
              <a:t>(</a:t>
            </a:r>
            <a:r>
              <a:rPr lang="en-CA" b="1" dirty="0" smtClean="0"/>
              <a:t>1979) </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Para </a:t>
            </a:r>
            <a:r>
              <a:rPr lang="en-US" i="1" dirty="0"/>
              <a:t>no </a:t>
            </a:r>
            <a:r>
              <a:rPr lang="en-US" i="1" dirty="0" err="1"/>
              <a:t>morir</a:t>
            </a:r>
            <a:r>
              <a:rPr lang="en-US" i="1" dirty="0"/>
              <a:t> de </a:t>
            </a:r>
            <a:r>
              <a:rPr lang="en-US" i="1" dirty="0" err="1"/>
              <a:t>hambre</a:t>
            </a:r>
            <a:r>
              <a:rPr lang="en-US" i="1" dirty="0"/>
              <a:t> </a:t>
            </a:r>
            <a:r>
              <a:rPr lang="en-US" i="1" dirty="0" err="1"/>
              <a:t>en</a:t>
            </a:r>
            <a:r>
              <a:rPr lang="en-US" i="1" dirty="0"/>
              <a:t> el arte</a:t>
            </a:r>
            <a:r>
              <a:rPr lang="en-US" dirty="0"/>
              <a:t> is a multi-faceted 'art action' performed in 1979 addressing the problem of hunger and poverty, endowing milk with the symbolic power to represent this </a:t>
            </a:r>
            <a:r>
              <a:rPr lang="en-US" dirty="0" err="1"/>
              <a:t>unrepresentable</a:t>
            </a:r>
            <a:r>
              <a:rPr lang="en-US" dirty="0"/>
              <a:t> political issue. The performance consisted of several actions: passing out milk to people in Santiago's slums; parading milk trucks through the city's streets; calling attention to the performance with full-page ads in periodicals; enacting the group's message in front of the local United Nations building; altering the façade of a museum to draw it into the theme of the performance; broadcasting, through loudspeakers located outside the CEPAL building, a critical speech; and filling an acrylic box with 100 milk bags, an issue of the periodical 'HOY' and an audiotape with the broadcasted critical speech in an art gallery</a:t>
            </a:r>
            <a:r>
              <a:rPr lang="en-US" dirty="0" smtClean="0"/>
              <a:t>. Shown </a:t>
            </a:r>
            <a:r>
              <a:rPr lang="en-US" dirty="0"/>
              <a:t>in this video clip is camera material of the action inside the gallery. </a:t>
            </a:r>
          </a:p>
        </p:txBody>
      </p:sp>
    </p:spTree>
    <p:extLst>
      <p:ext uri="{BB962C8B-B14F-4D97-AF65-F5344CB8AC3E}">
        <p14:creationId xmlns:p14="http://schemas.microsoft.com/office/powerpoint/2010/main" val="23811868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498080" cy="1143000"/>
          </a:xfrm>
        </p:spPr>
        <p:txBody>
          <a:bodyPr/>
          <a:lstStyle/>
          <a:p>
            <a:r>
              <a:rPr lang="en-CA" b="1" dirty="0" smtClean="0"/>
              <a:t>Ay </a:t>
            </a:r>
            <a:r>
              <a:rPr lang="en-CA" b="1" dirty="0" err="1" smtClean="0"/>
              <a:t>Sudamérica</a:t>
            </a:r>
            <a:r>
              <a:rPr lang="en-CA" b="1" dirty="0" smtClean="0"/>
              <a:t> (1981) </a:t>
            </a:r>
          </a:p>
        </p:txBody>
      </p:sp>
      <p:sp>
        <p:nvSpPr>
          <p:cNvPr id="3" name="Content Placeholder 2"/>
          <p:cNvSpPr>
            <a:spLocks noGrp="1"/>
          </p:cNvSpPr>
          <p:nvPr>
            <p:ph idx="1"/>
          </p:nvPr>
        </p:nvSpPr>
        <p:spPr/>
        <p:txBody>
          <a:bodyPr>
            <a:normAutofit fontScale="70000" lnSpcReduction="20000"/>
          </a:bodyPr>
          <a:lstStyle/>
          <a:p>
            <a:r>
              <a:rPr lang="en-CA" dirty="0" smtClean="0"/>
              <a:t>On July, 12th, 1981, six small airplanes, flying in perfect formation over Santiago, dropped 400,000 flyers discussing the relationship between art and society. This action referenced the bombardment of the House of Government (La </a:t>
            </a:r>
            <a:r>
              <a:rPr lang="en-CA" dirty="0" err="1" smtClean="0"/>
              <a:t>Moneda</a:t>
            </a:r>
            <a:r>
              <a:rPr lang="en-CA" dirty="0" smtClean="0"/>
              <a:t>), which marked the fall of Salvador </a:t>
            </a:r>
            <a:r>
              <a:rPr lang="en-CA" dirty="0" err="1" smtClean="0"/>
              <a:t>Allende's</a:t>
            </a:r>
            <a:r>
              <a:rPr lang="en-CA" dirty="0" smtClean="0"/>
              <a:t> democratic government and the beginning of Augusto </a:t>
            </a:r>
            <a:r>
              <a:rPr lang="en-CA" dirty="0" err="1" smtClean="0"/>
              <a:t>Pinochet’s</a:t>
            </a:r>
            <a:r>
              <a:rPr lang="en-CA" dirty="0" smtClean="0"/>
              <a:t> dictatorship in Chile. Through this ‘</a:t>
            </a:r>
            <a:r>
              <a:rPr lang="en-CA" dirty="0" err="1" smtClean="0"/>
              <a:t>acción</a:t>
            </a:r>
            <a:r>
              <a:rPr lang="en-CA" dirty="0" smtClean="0"/>
              <a:t> </a:t>
            </a:r>
            <a:r>
              <a:rPr lang="en-CA" dirty="0" err="1" smtClean="0"/>
              <a:t>sobre</a:t>
            </a:r>
            <a:r>
              <a:rPr lang="en-CA" dirty="0" smtClean="0"/>
              <a:t> arte y </a:t>
            </a:r>
            <a:r>
              <a:rPr lang="en-CA" dirty="0" err="1" smtClean="0"/>
              <a:t>política</a:t>
            </a:r>
            <a:r>
              <a:rPr lang="en-CA" dirty="0" smtClean="0"/>
              <a:t>’, CADA reconstructed the political trauma of 1973, while proposing a new critical political perspective. The flyers contained a message that simultaneously upheld each person’s right to a decent standard of living and proposed that the general public was capable of instating an entirely new concept of art - one that could overcome traditional, elite boundaries and become part of public life</a:t>
            </a:r>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err="1" smtClean="0"/>
              <a:t>Viuda</a:t>
            </a:r>
            <a:r>
              <a:rPr lang="en-CA" b="1" dirty="0" smtClean="0"/>
              <a:t> (1985) </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In September 1985, CADA produced a portrait of a woman whose husband had been killed in a political demonstration against the dictatorship in Chile; they accompanied the image with the following text: ‘</a:t>
            </a:r>
            <a:r>
              <a:rPr lang="en-CA" dirty="0" err="1" smtClean="0"/>
              <a:t>Mirar</a:t>
            </a:r>
            <a:r>
              <a:rPr lang="en-CA" dirty="0" smtClean="0"/>
              <a:t> </a:t>
            </a:r>
            <a:r>
              <a:rPr lang="en-CA" dirty="0" err="1" smtClean="0"/>
              <a:t>su</a:t>
            </a:r>
            <a:r>
              <a:rPr lang="en-CA" dirty="0" smtClean="0"/>
              <a:t> </a:t>
            </a:r>
            <a:r>
              <a:rPr lang="en-CA" dirty="0" err="1" smtClean="0"/>
              <a:t>gesto</a:t>
            </a:r>
            <a:r>
              <a:rPr lang="en-CA" dirty="0" smtClean="0"/>
              <a:t> </a:t>
            </a:r>
            <a:r>
              <a:rPr lang="en-CA" dirty="0" err="1" smtClean="0"/>
              <a:t>extremo</a:t>
            </a:r>
            <a:r>
              <a:rPr lang="en-CA" dirty="0" smtClean="0"/>
              <a:t> y popular. </a:t>
            </a:r>
            <a:r>
              <a:rPr lang="en-CA" dirty="0" err="1" smtClean="0"/>
              <a:t>Prestar</a:t>
            </a:r>
            <a:r>
              <a:rPr lang="en-CA" dirty="0" smtClean="0"/>
              <a:t> </a:t>
            </a:r>
            <a:r>
              <a:rPr lang="en-CA" dirty="0" err="1" smtClean="0"/>
              <a:t>atención</a:t>
            </a:r>
            <a:r>
              <a:rPr lang="en-CA" dirty="0" smtClean="0"/>
              <a:t> a </a:t>
            </a:r>
            <a:r>
              <a:rPr lang="en-CA" dirty="0" err="1" smtClean="0"/>
              <a:t>su</a:t>
            </a:r>
            <a:r>
              <a:rPr lang="en-CA" dirty="0" smtClean="0"/>
              <a:t> </a:t>
            </a:r>
            <a:r>
              <a:rPr lang="en-CA" dirty="0" err="1" smtClean="0"/>
              <a:t>viudez</a:t>
            </a:r>
            <a:r>
              <a:rPr lang="en-CA" dirty="0" smtClean="0"/>
              <a:t> y </a:t>
            </a:r>
            <a:r>
              <a:rPr lang="en-CA" dirty="0" err="1" smtClean="0"/>
              <a:t>sobreviviencia</a:t>
            </a:r>
            <a:r>
              <a:rPr lang="en-CA" dirty="0" smtClean="0"/>
              <a:t>. </a:t>
            </a:r>
            <a:r>
              <a:rPr lang="en-CA" dirty="0" err="1" smtClean="0"/>
              <a:t>Entender</a:t>
            </a:r>
            <a:r>
              <a:rPr lang="en-CA" dirty="0" smtClean="0"/>
              <a:t> a un pueblo.’ (‘To look at her gesture, extreme and popular. To pay attention to her widowhood and survival. To understand a people’). They published this work in several journals (‘</a:t>
            </a:r>
            <a:r>
              <a:rPr lang="en-CA" dirty="0" err="1" smtClean="0"/>
              <a:t>Análisis</a:t>
            </a:r>
            <a:r>
              <a:rPr lang="en-CA" dirty="0" smtClean="0"/>
              <a:t>’, ‘</a:t>
            </a:r>
            <a:r>
              <a:rPr lang="en-CA" dirty="0" err="1" smtClean="0"/>
              <a:t>Cauce</a:t>
            </a:r>
            <a:r>
              <a:rPr lang="en-CA" dirty="0" smtClean="0"/>
              <a:t>’, ‘Hoy’) and in the newspaper ‘</a:t>
            </a:r>
            <a:r>
              <a:rPr lang="en-CA" dirty="0" err="1" smtClean="0"/>
              <a:t>Fortín</a:t>
            </a:r>
            <a:r>
              <a:rPr lang="en-CA" dirty="0" smtClean="0"/>
              <a:t> </a:t>
            </a:r>
            <a:r>
              <a:rPr lang="en-CA" dirty="0" err="1" smtClean="0"/>
              <a:t>Mapocho</a:t>
            </a:r>
            <a:r>
              <a:rPr lang="en-CA" dirty="0" smtClean="0"/>
              <a:t>’, all critical of Augusto </a:t>
            </a:r>
            <a:r>
              <a:rPr lang="en-CA" dirty="0" err="1" smtClean="0"/>
              <a:t>Pinochet’s</a:t>
            </a:r>
            <a:r>
              <a:rPr lang="en-CA" dirty="0" smtClean="0"/>
              <a:t> dictatorship. This art intervention was meant to celebrate civil protests against the dictatorship; these protests were brutally repressed by the government. ‘</a:t>
            </a:r>
            <a:r>
              <a:rPr lang="en-CA" dirty="0" err="1" smtClean="0"/>
              <a:t>Viuda</a:t>
            </a:r>
            <a:r>
              <a:rPr lang="en-CA" dirty="0" smtClean="0"/>
              <a:t>’ was meant to refer to this political situation, while pointing to women as surviving social subjects who remained in charge of entire families and homes after the disappearance of their husbands. Shown in this video clip are still images of the newspaper article</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No + </a:t>
            </a:r>
            <a:r>
              <a:rPr lang="en-CA" b="1" dirty="0"/>
              <a:t>(1985) </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1983, the 10th year of Augusto Pinochet’s dictatorship in Chile, CADA proposed the slogan 'NO +' (NO more). This was meant as an open text to be completed by the citizens, according to their specific social demands (No more ...). CADA invited Chilean artists from different fields to spread this message on walls all over Santiago. Wall tagging was the first form of NO+, but the slogan was soon used by different collectives all over the country as a massive public symbol of political resistance and non-</a:t>
            </a:r>
            <a:r>
              <a:rPr lang="en-US" dirty="0" err="1"/>
              <a:t>conformity.S</a:t>
            </a:r>
            <a:endParaRPr lang="en-US" dirty="0"/>
          </a:p>
        </p:txBody>
      </p:sp>
    </p:spTree>
    <p:extLst>
      <p:ext uri="{BB962C8B-B14F-4D97-AF65-F5344CB8AC3E}">
        <p14:creationId xmlns:p14="http://schemas.microsoft.com/office/powerpoint/2010/main" val="26494334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on </a:t>
            </a:r>
            <a:r>
              <a:rPr lang="en-CA" dirty="0" err="1" smtClean="0"/>
              <a:t>Raúl</a:t>
            </a:r>
            <a:r>
              <a:rPr lang="en-CA" dirty="0" smtClean="0"/>
              <a:t> </a:t>
            </a:r>
            <a:r>
              <a:rPr lang="en-CA" dirty="0" err="1" smtClean="0"/>
              <a:t>Zurita</a:t>
            </a:r>
            <a:endParaRPr lang="en-CA" dirty="0"/>
          </a:p>
        </p:txBody>
      </p:sp>
      <p:sp>
        <p:nvSpPr>
          <p:cNvPr id="3" name="Content Placeholder 2"/>
          <p:cNvSpPr>
            <a:spLocks noGrp="1"/>
          </p:cNvSpPr>
          <p:nvPr>
            <p:ph idx="1"/>
          </p:nvPr>
        </p:nvSpPr>
        <p:spPr/>
        <p:txBody>
          <a:bodyPr>
            <a:normAutofit lnSpcReduction="10000"/>
          </a:bodyPr>
          <a:lstStyle/>
          <a:p>
            <a:r>
              <a:rPr lang="en-CA" dirty="0" smtClean="0"/>
              <a:t>Born in Santiago in 1950, studied engineering and mathematics.</a:t>
            </a:r>
          </a:p>
          <a:p>
            <a:endParaRPr lang="en-CA" dirty="0" smtClean="0"/>
          </a:p>
          <a:p>
            <a:r>
              <a:rPr lang="en-CA" dirty="0" smtClean="0"/>
              <a:t>Was arrested by the military following the 1973 coup.  Held for 21 days in the ship “</a:t>
            </a:r>
            <a:r>
              <a:rPr lang="en-CA" dirty="0" err="1" smtClean="0"/>
              <a:t>Maipo</a:t>
            </a:r>
            <a:r>
              <a:rPr lang="en-CA" dirty="0" smtClean="0"/>
              <a:t>”.</a:t>
            </a:r>
          </a:p>
          <a:p>
            <a:endParaRPr lang="en-CA" dirty="0" smtClean="0"/>
          </a:p>
          <a:p>
            <a:r>
              <a:rPr lang="en-CA" dirty="0" smtClean="0"/>
              <a:t>Published first poems in magazine supplements in 1974, later released  </a:t>
            </a:r>
            <a:r>
              <a:rPr lang="en-CA" i="1" dirty="0" err="1" smtClean="0"/>
              <a:t>Purgatorio</a:t>
            </a:r>
            <a:r>
              <a:rPr lang="en-CA" i="1" dirty="0" smtClean="0"/>
              <a:t> </a:t>
            </a:r>
            <a:r>
              <a:rPr lang="en-CA" dirty="0" smtClean="0"/>
              <a:t>in 1978, </a:t>
            </a:r>
          </a:p>
          <a:p>
            <a:endParaRPr lang="en-CA" dirty="0" smtClean="0"/>
          </a:p>
          <a:p>
            <a:endParaRPr lang="en-CA"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436</TotalTime>
  <Words>1330</Words>
  <Application>Microsoft Macintosh PowerPoint</Application>
  <PresentationFormat>On-screen Show (4:3)</PresentationFormat>
  <Paragraphs>72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CADA:  Art in Action</vt:lpstr>
      <vt:lpstr>Dictatorial Rule </vt:lpstr>
      <vt:lpstr>PowerPoint Presentation</vt:lpstr>
      <vt:lpstr>Colectivo de Acciones de Arte</vt:lpstr>
      <vt:lpstr>Para no morir de hambre en el arte (1979) </vt:lpstr>
      <vt:lpstr>Ay Sudamérica (1981) </vt:lpstr>
      <vt:lpstr>Viuda (1985) </vt:lpstr>
      <vt:lpstr>No + (1985) </vt:lpstr>
      <vt:lpstr>More on Raúl Zurita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Resistances</dc:title>
  <dc:creator>User</dc:creator>
  <cp:lastModifiedBy>Barbara Valencia</cp:lastModifiedBy>
  <cp:revision>34</cp:revision>
  <dcterms:created xsi:type="dcterms:W3CDTF">2015-01-21T13:03:51Z</dcterms:created>
  <dcterms:modified xsi:type="dcterms:W3CDTF">2018-01-25T21:18:35Z</dcterms:modified>
</cp:coreProperties>
</file>