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7" r:id="rId9"/>
    <p:sldId id="268" r:id="rId10"/>
    <p:sldId id="269" r:id="rId11"/>
    <p:sldId id="270" r:id="rId12"/>
    <p:sldId id="271" r:id="rId13"/>
    <p:sldId id="272" r:id="rId14"/>
    <p:sldId id="273" r:id="rId15"/>
    <p:sldId id="274"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882"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F6ACB0-96E4-4BFA-8E82-2386BEE0AD0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30108-0ACD-43E8-930E-BC4571F585D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6ACB0-96E4-4BFA-8E82-2386BEE0AD0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30108-0ACD-43E8-930E-BC4571F585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F6ACB0-96E4-4BFA-8E82-2386BEE0AD0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30108-0ACD-43E8-930E-BC4571F585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F6ACB0-96E4-4BFA-8E82-2386BEE0AD0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30108-0ACD-43E8-930E-BC4571F585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F6ACB0-96E4-4BFA-8E82-2386BEE0AD0B}" type="datetimeFigureOut">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830108-0ACD-43E8-930E-BC4571F585D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F6ACB0-96E4-4BFA-8E82-2386BEE0AD0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30108-0ACD-43E8-930E-BC4571F585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F6ACB0-96E4-4BFA-8E82-2386BEE0AD0B}" type="datetimeFigureOut">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830108-0ACD-43E8-930E-BC4571F585D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F6ACB0-96E4-4BFA-8E82-2386BEE0AD0B}" type="datetimeFigureOut">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830108-0ACD-43E8-930E-BC4571F585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6ACB0-96E4-4BFA-8E82-2386BEE0AD0B}" type="datetimeFigureOut">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830108-0ACD-43E8-930E-BC4571F585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F6ACB0-96E4-4BFA-8E82-2386BEE0AD0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30108-0ACD-43E8-930E-BC4571F585D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F6ACB0-96E4-4BFA-8E82-2386BEE0AD0B}" type="datetimeFigureOut">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830108-0ACD-43E8-930E-BC4571F585D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CF6ACB0-96E4-4BFA-8E82-2386BEE0AD0B}" type="datetimeFigureOut">
              <a:rPr lang="en-US" smtClean="0"/>
              <a:t>1/26/2016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7830108-0ACD-43E8-930E-BC4571F585D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Chile: 1970-1990</a:t>
            </a:r>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3429000"/>
            <a:ext cx="756285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811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562600"/>
          </a:xfrm>
        </p:spPr>
        <p:txBody>
          <a:bodyPr>
            <a:normAutofit fontScale="70000" lnSpcReduction="20000"/>
          </a:bodyPr>
          <a:lstStyle/>
          <a:p>
            <a:endParaRPr lang="en-US" dirty="0" smtClean="0"/>
          </a:p>
          <a:p>
            <a:endParaRPr lang="en-US" dirty="0"/>
          </a:p>
          <a:p>
            <a:endParaRPr lang="en-US" dirty="0"/>
          </a:p>
          <a:p>
            <a:endParaRPr lang="en-US" dirty="0"/>
          </a:p>
          <a:p>
            <a:endParaRPr lang="en-US" dirty="0"/>
          </a:p>
          <a:p>
            <a:r>
              <a:rPr lang="en-US" dirty="0"/>
              <a:t>There are five thousand of us here</a:t>
            </a:r>
          </a:p>
          <a:p>
            <a:r>
              <a:rPr lang="en-US" dirty="0"/>
              <a:t>in this small part of the city.</a:t>
            </a:r>
          </a:p>
          <a:p>
            <a:r>
              <a:rPr lang="en-US" dirty="0"/>
              <a:t>We are five thousand.</a:t>
            </a:r>
          </a:p>
          <a:p>
            <a:r>
              <a:rPr lang="en-US" dirty="0"/>
              <a:t>I wonder how many we are in all</a:t>
            </a:r>
          </a:p>
          <a:p>
            <a:r>
              <a:rPr lang="en-US" dirty="0"/>
              <a:t>in the cities and in the whole country?</a:t>
            </a:r>
          </a:p>
          <a:p>
            <a:r>
              <a:rPr lang="en-US" dirty="0"/>
              <a:t>...</a:t>
            </a:r>
          </a:p>
          <a:p>
            <a:r>
              <a:rPr lang="en-US" dirty="0"/>
              <a:t>How hard it is to sing</a:t>
            </a:r>
          </a:p>
          <a:p>
            <a:r>
              <a:rPr lang="en-US" dirty="0"/>
              <a:t>when I must sing of horror.</a:t>
            </a:r>
          </a:p>
          <a:p>
            <a:r>
              <a:rPr lang="en-US" dirty="0"/>
              <a:t>Horror which I am living,</a:t>
            </a:r>
          </a:p>
          <a:p>
            <a:r>
              <a:rPr lang="en-US" dirty="0"/>
              <a:t>horror which I am dying.</a:t>
            </a:r>
          </a:p>
          <a:p>
            <a:r>
              <a:rPr lang="en-US" dirty="0"/>
              <a:t>To see myself among so much</a:t>
            </a:r>
          </a:p>
          <a:p>
            <a:r>
              <a:rPr lang="en-US" dirty="0"/>
              <a:t>and so many moments of infinity</a:t>
            </a:r>
          </a:p>
          <a:p>
            <a:r>
              <a:rPr lang="en-US" dirty="0"/>
              <a:t>in which silence and screams</a:t>
            </a:r>
          </a:p>
          <a:p>
            <a:r>
              <a:rPr lang="en-US" dirty="0"/>
              <a:t>are the end of my song.</a:t>
            </a:r>
          </a:p>
          <a:p>
            <a:r>
              <a:rPr lang="en-US" dirty="0" err="1"/>
              <a:t>Víctor</a:t>
            </a:r>
            <a:r>
              <a:rPr lang="en-US" dirty="0"/>
              <a:t> </a:t>
            </a:r>
            <a:r>
              <a:rPr lang="en-US" dirty="0" err="1"/>
              <a:t>Jara</a:t>
            </a:r>
            <a:r>
              <a:rPr lang="en-US" dirty="0"/>
              <a:t>, "</a:t>
            </a:r>
            <a:r>
              <a:rPr lang="en-US" dirty="0" err="1"/>
              <a:t>Estadio</a:t>
            </a:r>
            <a:r>
              <a:rPr lang="en-US" dirty="0"/>
              <a:t> Chile"</a:t>
            </a:r>
          </a:p>
          <a:p>
            <a:r>
              <a:rPr lang="en-US" dirty="0"/>
              <a:t>(translated from Spanish)</a:t>
            </a:r>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47800"/>
            <a:ext cx="21526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027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smtClean="0"/>
              <a:t>Conservatives estimates place the number of disappeared at around 3,000.  Some suggest as many as 10,000.  Another 30,000 were victims of torture and 200,000 sent into exile.</a:t>
            </a:r>
          </a:p>
          <a:p>
            <a:endParaRPr lang="en-US" dirty="0"/>
          </a:p>
          <a:p>
            <a:r>
              <a:rPr lang="en-US" dirty="0" smtClean="0"/>
              <a:t>Initially makeshift prisons were set up on the ship La Esmeralda, Colonia </a:t>
            </a:r>
            <a:r>
              <a:rPr lang="en-US" dirty="0" err="1" smtClean="0"/>
              <a:t>Dignidad</a:t>
            </a:r>
            <a:r>
              <a:rPr lang="en-US" dirty="0" smtClean="0"/>
              <a:t> Chile Stadium.  Later prison camps were established at Dawson Island, Villa </a:t>
            </a:r>
            <a:r>
              <a:rPr lang="en-US" dirty="0" err="1" smtClean="0"/>
              <a:t>Grimaldi</a:t>
            </a:r>
            <a:r>
              <a:rPr lang="en-US" dirty="0" smtClean="0"/>
              <a:t>, </a:t>
            </a:r>
            <a:r>
              <a:rPr lang="en-US" dirty="0" err="1" smtClean="0"/>
              <a:t>Pisagua</a:t>
            </a:r>
            <a:r>
              <a:rPr lang="en-US" dirty="0"/>
              <a:t> </a:t>
            </a:r>
            <a:r>
              <a:rPr lang="en-US" dirty="0" smtClean="0"/>
              <a:t>and </a:t>
            </a:r>
            <a:r>
              <a:rPr lang="en-US" dirty="0" err="1" smtClean="0"/>
              <a:t>Chacabuco</a:t>
            </a:r>
            <a:r>
              <a:rPr lang="en-US" dirty="0" smtClean="0"/>
              <a:t>.</a:t>
            </a:r>
          </a:p>
          <a:p>
            <a:endParaRPr lang="en-US" dirty="0" smtClean="0"/>
          </a:p>
          <a:p>
            <a:r>
              <a:rPr lang="en-US" dirty="0" smtClean="0"/>
              <a:t>Repressions created an atmosphere of terror and (self) censorship.  Breakdown of language and shared sense of history.  </a:t>
            </a:r>
            <a:endParaRPr lang="en-US" dirty="0"/>
          </a:p>
          <a:p>
            <a:r>
              <a:rPr lang="en-US" dirty="0" smtClean="0"/>
              <a:t> </a:t>
            </a:r>
          </a:p>
          <a:p>
            <a:endParaRPr lang="en-US" dirty="0"/>
          </a:p>
          <a:p>
            <a:endParaRPr lang="en-US" dirty="0"/>
          </a:p>
        </p:txBody>
      </p:sp>
    </p:spTree>
    <p:extLst>
      <p:ext uri="{BB962C8B-B14F-4D97-AF65-F5344CB8AC3E}">
        <p14:creationId xmlns:p14="http://schemas.microsoft.com/office/powerpoint/2010/main" val="2532555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lstStyle/>
          <a:p>
            <a:r>
              <a:rPr lang="en-US" dirty="0" smtClean="0"/>
              <a:t>Pinochet restructured the economy with U.S. following advice from the “Chicago Boys” imposing a neoliberal </a:t>
            </a:r>
            <a:r>
              <a:rPr lang="en-US" dirty="0" err="1" smtClean="0"/>
              <a:t>programme</a:t>
            </a:r>
            <a:r>
              <a:rPr lang="en-US" dirty="0" smtClean="0"/>
              <a:t> of fiscally conservative, free market practices.</a:t>
            </a:r>
          </a:p>
          <a:p>
            <a:endParaRPr lang="en-US" dirty="0"/>
          </a:p>
          <a:p>
            <a:r>
              <a:rPr lang="en-US" dirty="0" smtClean="0"/>
              <a:t>Large sectors of the Chilean economy were </a:t>
            </a:r>
            <a:r>
              <a:rPr lang="en-US" dirty="0" err="1" smtClean="0"/>
              <a:t>privatised</a:t>
            </a:r>
            <a:r>
              <a:rPr lang="en-US" dirty="0" smtClean="0"/>
              <a:t> with the exception of copper, which remained in government hands.</a:t>
            </a:r>
          </a:p>
          <a:p>
            <a:endParaRPr lang="en-US" dirty="0"/>
          </a:p>
          <a:p>
            <a:r>
              <a:rPr lang="en-US" dirty="0" smtClean="0"/>
              <a:t>Junta fixed exchange rates in the early 1980’s which collapsed domestic production and flooded the market with imported goods.</a:t>
            </a:r>
          </a:p>
          <a:p>
            <a:endParaRPr lang="en-US" dirty="0"/>
          </a:p>
          <a:p>
            <a:r>
              <a:rPr lang="en-US" dirty="0" smtClean="0"/>
              <a:t>Cuts/</a:t>
            </a:r>
            <a:r>
              <a:rPr lang="en-US" dirty="0" err="1" smtClean="0"/>
              <a:t>privatisation</a:t>
            </a:r>
            <a:r>
              <a:rPr lang="en-US" dirty="0" smtClean="0"/>
              <a:t> of health care lead to increased social problems among lower classes.</a:t>
            </a:r>
            <a:endParaRPr lang="en-US" dirty="0"/>
          </a:p>
        </p:txBody>
      </p:sp>
    </p:spTree>
    <p:extLst>
      <p:ext uri="{BB962C8B-B14F-4D97-AF65-F5344CB8AC3E}">
        <p14:creationId xmlns:p14="http://schemas.microsoft.com/office/powerpoint/2010/main" val="2282172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rmAutofit fontScale="92500" lnSpcReduction="10000"/>
          </a:bodyPr>
          <a:lstStyle/>
          <a:p>
            <a:r>
              <a:rPr lang="en-US" dirty="0" smtClean="0"/>
              <a:t>In 1980, Pinochet drafts a new constitution in order to legitimize takeover of the country by declaring it “transitional”.  (“voted” in by 66% of the population)</a:t>
            </a:r>
          </a:p>
          <a:p>
            <a:endParaRPr lang="en-US" dirty="0"/>
          </a:p>
          <a:p>
            <a:r>
              <a:rPr lang="en-US" dirty="0" smtClean="0"/>
              <a:t>New constitution also contains plan for a plebiscite to be held eight years from its ratification which would “re-elect” Pinochet for another eight year term.  </a:t>
            </a:r>
          </a:p>
          <a:p>
            <a:endParaRPr lang="en-US" dirty="0"/>
          </a:p>
          <a:p>
            <a:r>
              <a:rPr lang="en-US" dirty="0" smtClean="0"/>
              <a:t>Additionally, Pinochet’s constitution included provisions for the military to have perpetual involvement in the government including veto power over legislation and two Senate seats to be designated for Generals of the armed forces.  </a:t>
            </a:r>
          </a:p>
          <a:p>
            <a:endParaRPr lang="en-US" dirty="0"/>
          </a:p>
          <a:p>
            <a:r>
              <a:rPr lang="en-US" dirty="0" smtClean="0"/>
              <a:t>Economic collapse of 1982 unemployment surged to 20%. 16 out of 50 financial institutions declared bankruptcy.  Government forced to nationalize banks.  Social unrest increases, people begin active protests against regime.</a:t>
            </a:r>
          </a:p>
          <a:p>
            <a:endParaRPr lang="en-US" dirty="0"/>
          </a:p>
        </p:txBody>
      </p:sp>
    </p:spTree>
    <p:extLst>
      <p:ext uri="{BB962C8B-B14F-4D97-AF65-F5344CB8AC3E}">
        <p14:creationId xmlns:p14="http://schemas.microsoft.com/office/powerpoint/2010/main" val="615217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During the Regime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Chile in the 20</a:t>
            </a:r>
            <a:r>
              <a:rPr lang="en-US" baseline="30000" dirty="0" smtClean="0"/>
              <a:t>th</a:t>
            </a:r>
            <a:r>
              <a:rPr lang="en-US" dirty="0" smtClean="0"/>
              <a:t> Century produced multiple canonical works of literature in Latin America.  By 1972, two poets had won the Nobel Prize for Literature (Gabriela Mistral, 1945 and Pablo Neruda, 1971)  Other important literary figures of the region included Vicente </a:t>
            </a:r>
            <a:r>
              <a:rPr lang="en-US" dirty="0" err="1" smtClean="0"/>
              <a:t>Huidobro</a:t>
            </a:r>
            <a:r>
              <a:rPr lang="en-US" dirty="0" smtClean="0"/>
              <a:t> and </a:t>
            </a:r>
            <a:r>
              <a:rPr lang="en-US" dirty="0" err="1" smtClean="0"/>
              <a:t>Nicanor</a:t>
            </a:r>
            <a:r>
              <a:rPr lang="en-US" dirty="0" smtClean="0"/>
              <a:t> Parra.  It was also the region that initiated the “Nueva </a:t>
            </a:r>
            <a:r>
              <a:rPr lang="en-US" dirty="0" err="1" smtClean="0"/>
              <a:t>Cancion</a:t>
            </a:r>
            <a:r>
              <a:rPr lang="en-US" dirty="0" smtClean="0"/>
              <a:t>/Canto Nuevo” movement in folk music which would be picked up across Latin America. </a:t>
            </a:r>
          </a:p>
          <a:p>
            <a:endParaRPr lang="en-US" dirty="0"/>
          </a:p>
          <a:p>
            <a:r>
              <a:rPr lang="en-US" dirty="0" smtClean="0"/>
              <a:t>Salvador Allende’s government supported the arts.  Allende financed publishing houses which would produce books at low cost, as well as art/poetry workshops in poor communities.  Artists also supported and campaigned for Allende during his election and presidency.</a:t>
            </a:r>
            <a:endParaRPr lang="en-US" dirty="0"/>
          </a:p>
        </p:txBody>
      </p:sp>
    </p:spTree>
    <p:extLst>
      <p:ext uri="{BB962C8B-B14F-4D97-AF65-F5344CB8AC3E}">
        <p14:creationId xmlns:p14="http://schemas.microsoft.com/office/powerpoint/2010/main" val="2073408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lstStyle/>
          <a:p>
            <a:r>
              <a:rPr lang="en-US" dirty="0" smtClean="0"/>
              <a:t>Following the coup, many artists and writers fled into exile.  </a:t>
            </a:r>
            <a:endParaRPr lang="en-US" dirty="0"/>
          </a:p>
          <a:p>
            <a:endParaRPr lang="en-US" dirty="0" smtClean="0"/>
          </a:p>
          <a:p>
            <a:r>
              <a:rPr lang="en-US" dirty="0" smtClean="0"/>
              <a:t>Literature split into two types, “Exile literature” (focused on historical events and testimony) and “Interior literature” (focused on subjective alienation).  </a:t>
            </a:r>
          </a:p>
          <a:p>
            <a:endParaRPr lang="en-US" dirty="0"/>
          </a:p>
          <a:p>
            <a:r>
              <a:rPr lang="en-US" dirty="0" smtClean="0"/>
              <a:t>Two major works of exile literature dealt with the coup allegorically.  These are </a:t>
            </a:r>
            <a:r>
              <a:rPr lang="en-US" i="1" dirty="0" smtClean="0"/>
              <a:t>Casa de campo </a:t>
            </a:r>
            <a:r>
              <a:rPr lang="en-US" dirty="0" smtClean="0"/>
              <a:t>by Jose </a:t>
            </a:r>
            <a:r>
              <a:rPr lang="en-US" dirty="0" err="1" smtClean="0"/>
              <a:t>Donoso</a:t>
            </a:r>
            <a:r>
              <a:rPr lang="en-US" dirty="0"/>
              <a:t> </a:t>
            </a:r>
            <a:r>
              <a:rPr lang="en-US" dirty="0" smtClean="0"/>
              <a:t>and </a:t>
            </a:r>
            <a:r>
              <a:rPr lang="en-US" i="1" dirty="0" smtClean="0"/>
              <a:t>La casa de los </a:t>
            </a:r>
            <a:r>
              <a:rPr lang="en-US" i="1" dirty="0" err="1" smtClean="0"/>
              <a:t>espiritus</a:t>
            </a:r>
            <a:r>
              <a:rPr lang="en-US" i="1" dirty="0" smtClean="0"/>
              <a:t> </a:t>
            </a:r>
            <a:r>
              <a:rPr lang="en-US" dirty="0" smtClean="0"/>
              <a:t>by Isabel Allende </a:t>
            </a:r>
          </a:p>
          <a:p>
            <a:endParaRPr lang="en-US" dirty="0"/>
          </a:p>
          <a:p>
            <a:r>
              <a:rPr lang="en-US" dirty="0" smtClean="0"/>
              <a:t>Interior writers such as Raul </a:t>
            </a:r>
            <a:r>
              <a:rPr lang="en-US" dirty="0" err="1" smtClean="0"/>
              <a:t>Zurita</a:t>
            </a:r>
            <a:r>
              <a:rPr lang="en-US" dirty="0" smtClean="0"/>
              <a:t>, </a:t>
            </a:r>
            <a:r>
              <a:rPr lang="en-US" dirty="0" err="1" smtClean="0"/>
              <a:t>Diamela</a:t>
            </a:r>
            <a:r>
              <a:rPr lang="en-US" dirty="0" smtClean="0"/>
              <a:t> </a:t>
            </a:r>
            <a:r>
              <a:rPr lang="en-US" dirty="0" err="1" smtClean="0"/>
              <a:t>Eltit</a:t>
            </a:r>
            <a:r>
              <a:rPr lang="en-US" dirty="0"/>
              <a:t> </a:t>
            </a:r>
            <a:r>
              <a:rPr lang="en-US" dirty="0" smtClean="0"/>
              <a:t>and </a:t>
            </a:r>
            <a:r>
              <a:rPr lang="en-US" dirty="0" err="1" smtClean="0"/>
              <a:t>Nicanor</a:t>
            </a:r>
            <a:r>
              <a:rPr lang="en-US" dirty="0" smtClean="0"/>
              <a:t> Parra addressed crises of language and meaning as the result of the coup. </a:t>
            </a:r>
          </a:p>
        </p:txBody>
      </p:sp>
    </p:spTree>
    <p:extLst>
      <p:ext uri="{BB962C8B-B14F-4D97-AF65-F5344CB8AC3E}">
        <p14:creationId xmlns:p14="http://schemas.microsoft.com/office/powerpoint/2010/main" val="2138942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lstStyle/>
          <a:p>
            <a:r>
              <a:rPr lang="en-US" dirty="0" smtClean="0"/>
              <a:t>Music also split in two general directions:</a:t>
            </a:r>
          </a:p>
          <a:p>
            <a:endParaRPr lang="en-US" dirty="0"/>
          </a:p>
          <a:p>
            <a:r>
              <a:rPr lang="en-US" dirty="0" smtClean="0"/>
              <a:t>Post-coup </a:t>
            </a:r>
            <a:r>
              <a:rPr lang="en-US" dirty="0" err="1" smtClean="0"/>
              <a:t>nueva</a:t>
            </a:r>
            <a:r>
              <a:rPr lang="en-US" dirty="0" smtClean="0"/>
              <a:t> </a:t>
            </a:r>
            <a:r>
              <a:rPr lang="en-US" dirty="0" err="1" smtClean="0"/>
              <a:t>cancion</a:t>
            </a:r>
            <a:r>
              <a:rPr lang="en-US" dirty="0" smtClean="0"/>
              <a:t> (produced mostly in exile.  Groups such as Inti-</a:t>
            </a:r>
            <a:r>
              <a:rPr lang="en-US" dirty="0" err="1" smtClean="0"/>
              <a:t>illimani</a:t>
            </a:r>
            <a:r>
              <a:rPr lang="en-US" dirty="0" smtClean="0"/>
              <a:t> and </a:t>
            </a:r>
            <a:r>
              <a:rPr lang="en-US" dirty="0" err="1" smtClean="0"/>
              <a:t>Quilapayun</a:t>
            </a:r>
            <a:r>
              <a:rPr lang="en-US" dirty="0" smtClean="0"/>
              <a:t> continued writing and producing music about Chilean situation)</a:t>
            </a:r>
          </a:p>
          <a:p>
            <a:endParaRPr lang="en-US" dirty="0"/>
          </a:p>
          <a:p>
            <a:r>
              <a:rPr lang="en-US" dirty="0" smtClean="0"/>
              <a:t>Interior music, more influenced by mass-media, quasi-political or referential.  “Los </a:t>
            </a:r>
            <a:r>
              <a:rPr lang="en-US" dirty="0" err="1" smtClean="0"/>
              <a:t>Prisioneros</a:t>
            </a:r>
            <a:r>
              <a:rPr lang="en-US" dirty="0" smtClean="0"/>
              <a:t>” “Sol y </a:t>
            </a:r>
            <a:r>
              <a:rPr lang="en-US" dirty="0" err="1" smtClean="0"/>
              <a:t>Lluvia</a:t>
            </a:r>
            <a:r>
              <a:rPr lang="en-US" dirty="0" smtClean="0"/>
              <a:t>” “Los </a:t>
            </a:r>
            <a:r>
              <a:rPr lang="en-US" dirty="0" err="1" smtClean="0"/>
              <a:t>Jaivas</a:t>
            </a:r>
            <a:r>
              <a:rPr lang="en-US" dirty="0" smtClean="0"/>
              <a:t>” </a:t>
            </a:r>
          </a:p>
          <a:p>
            <a:endParaRPr lang="en-US" dirty="0"/>
          </a:p>
          <a:p>
            <a:endParaRPr lang="en-US" dirty="0"/>
          </a:p>
        </p:txBody>
      </p:sp>
    </p:spTree>
    <p:extLst>
      <p:ext uri="{BB962C8B-B14F-4D97-AF65-F5344CB8AC3E}">
        <p14:creationId xmlns:p14="http://schemas.microsoft.com/office/powerpoint/2010/main" val="17320534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Since it’s independence from Spain in 1818, Chile was one of the most politically stable countries in Latin America, as well as one of the most conservative.</a:t>
            </a:r>
          </a:p>
          <a:p>
            <a:endParaRPr lang="en-US" dirty="0"/>
          </a:p>
          <a:p>
            <a:r>
              <a:rPr lang="en-US" dirty="0" smtClean="0"/>
              <a:t>By the 19</a:t>
            </a:r>
            <a:r>
              <a:rPr lang="en-US" baseline="30000" dirty="0" smtClean="0"/>
              <a:t>th</a:t>
            </a:r>
            <a:r>
              <a:rPr lang="en-US" dirty="0" smtClean="0"/>
              <a:t> C. There were two main political “Conservative” and “Liberal”, both from the same social class.  Differences stemmed from issues of secularism and Urban/Rural division.  The “Radical Party” split off from the liberals in 1863 and pushed for further secularization of the country. (Civil Registries, Marriages, etc.)   </a:t>
            </a:r>
          </a:p>
          <a:p>
            <a:endParaRPr lang="en-US" dirty="0"/>
          </a:p>
          <a:p>
            <a:r>
              <a:rPr lang="en-US" dirty="0" smtClean="0"/>
              <a:t>Between 1818 and 1970 the country suffered only two coups, one against Jose Manuel </a:t>
            </a:r>
            <a:r>
              <a:rPr lang="en-US" dirty="0" err="1" smtClean="0"/>
              <a:t>Balmaceda</a:t>
            </a:r>
            <a:r>
              <a:rPr lang="en-US" dirty="0" smtClean="0"/>
              <a:t> in 1891 and against Arturo </a:t>
            </a:r>
            <a:r>
              <a:rPr lang="en-US" dirty="0" err="1" smtClean="0"/>
              <a:t>Alessandri</a:t>
            </a:r>
            <a:r>
              <a:rPr lang="en-US" dirty="0" smtClean="0"/>
              <a:t> by Carlos Ibanez de Campo in 1925.  </a:t>
            </a:r>
          </a:p>
          <a:p>
            <a:endParaRPr lang="en-US" dirty="0"/>
          </a:p>
          <a:p>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3461989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20</a:t>
            </a:r>
            <a:r>
              <a:rPr lang="en-US" baseline="30000" dirty="0" smtClean="0"/>
              <a:t>th</a:t>
            </a:r>
            <a:r>
              <a:rPr lang="en-US" dirty="0" smtClean="0"/>
              <a:t> Century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Communist Party founded in 1922 by Luis Emilio </a:t>
            </a:r>
            <a:r>
              <a:rPr lang="en-US" dirty="0" err="1" smtClean="0"/>
              <a:t>Recabarren</a:t>
            </a:r>
            <a:r>
              <a:rPr lang="en-US" dirty="0" smtClean="0"/>
              <a:t>, drawing on Marxist principles.</a:t>
            </a:r>
          </a:p>
          <a:p>
            <a:endParaRPr lang="en-US" dirty="0"/>
          </a:p>
          <a:p>
            <a:r>
              <a:rPr lang="en-US" dirty="0" smtClean="0"/>
              <a:t>Following the Spanish Civil War of the 1930s, Spanish republicans emigrated to Chile.   </a:t>
            </a:r>
          </a:p>
          <a:p>
            <a:endParaRPr lang="en-US" dirty="0"/>
          </a:p>
          <a:p>
            <a:r>
              <a:rPr lang="en-US" dirty="0" smtClean="0"/>
              <a:t>By the 1950s, the Radical Party shifted to the right taking an anticommunist stance under Gabriel Gonzalez </a:t>
            </a:r>
            <a:r>
              <a:rPr lang="en-US" dirty="0" err="1" smtClean="0"/>
              <a:t>Videla</a:t>
            </a:r>
            <a:r>
              <a:rPr lang="en-US" dirty="0" smtClean="0"/>
              <a:t>.  (1948-1952)  Pablo Neruda sent into exile.</a:t>
            </a:r>
          </a:p>
          <a:p>
            <a:endParaRPr lang="en-US" dirty="0" smtClean="0"/>
          </a:p>
          <a:p>
            <a:r>
              <a:rPr lang="en-US" dirty="0" smtClean="0"/>
              <a:t>1964.  Eduardo </a:t>
            </a:r>
            <a:r>
              <a:rPr lang="en-US" dirty="0" err="1" smtClean="0"/>
              <a:t>Frei</a:t>
            </a:r>
            <a:r>
              <a:rPr lang="en-US" dirty="0" smtClean="0"/>
              <a:t> </a:t>
            </a:r>
            <a:r>
              <a:rPr lang="en-US" dirty="0" err="1" smtClean="0"/>
              <a:t>Montalva</a:t>
            </a:r>
            <a:r>
              <a:rPr lang="en-US" dirty="0" smtClean="0"/>
              <a:t> (Christian Democratic Party) elected president.  Administration puts into practice progressive social reforms including economic redistribution and university reforms.  These would be axed by Pinochet following 1973 coup. </a:t>
            </a:r>
            <a:endParaRPr lang="en-US" dirty="0"/>
          </a:p>
          <a:p>
            <a:r>
              <a:rPr lang="en-US" dirty="0" smtClean="0"/>
              <a:t> </a:t>
            </a:r>
          </a:p>
          <a:p>
            <a:endParaRPr lang="en-US" dirty="0"/>
          </a:p>
          <a:p>
            <a:endParaRPr lang="en-US" dirty="0"/>
          </a:p>
        </p:txBody>
      </p:sp>
    </p:spTree>
    <p:extLst>
      <p:ext uri="{BB962C8B-B14F-4D97-AF65-F5344CB8AC3E}">
        <p14:creationId xmlns:p14="http://schemas.microsoft.com/office/powerpoint/2010/main" val="21063588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Allende Presidency 1970-3  </a:t>
            </a:r>
            <a:endParaRPr lang="en-US" dirty="0"/>
          </a:p>
        </p:txBody>
      </p:sp>
      <p:sp>
        <p:nvSpPr>
          <p:cNvPr id="3" name="Content Placeholder 2"/>
          <p:cNvSpPr>
            <a:spLocks noGrp="1"/>
          </p:cNvSpPr>
          <p:nvPr>
            <p:ph idx="1"/>
          </p:nvPr>
        </p:nvSpPr>
        <p:spPr/>
        <p:txBody>
          <a:bodyPr>
            <a:normAutofit fontScale="92500"/>
          </a:bodyPr>
          <a:lstStyle/>
          <a:p>
            <a:r>
              <a:rPr lang="en-US" dirty="0" smtClean="0"/>
              <a:t>Socialist Salvador Allende elected president of Chile in 1970 after three campaign attempts. (</a:t>
            </a:r>
            <a:r>
              <a:rPr lang="en-US" dirty="0" err="1" smtClean="0"/>
              <a:t>inc.</a:t>
            </a:r>
            <a:r>
              <a:rPr lang="en-US" dirty="0" smtClean="0"/>
              <a:t> 1964) </a:t>
            </a:r>
          </a:p>
          <a:p>
            <a:endParaRPr lang="en-US" dirty="0"/>
          </a:p>
          <a:p>
            <a:r>
              <a:rPr lang="en-US" dirty="0" smtClean="0"/>
              <a:t>Supported by coalition of Leftist parties called the </a:t>
            </a:r>
            <a:r>
              <a:rPr lang="en-US" i="1" dirty="0" err="1" smtClean="0"/>
              <a:t>Unidad</a:t>
            </a:r>
            <a:r>
              <a:rPr lang="en-US" i="1" dirty="0" smtClean="0"/>
              <a:t> Popular.  </a:t>
            </a:r>
            <a:r>
              <a:rPr lang="en-US" dirty="0" smtClean="0"/>
              <a:t>(Communist, Socialist, Radical Left, MAPU, MIR,) Elected with 36 % of the vote.  </a:t>
            </a:r>
          </a:p>
          <a:p>
            <a:endParaRPr lang="en-US" dirty="0" smtClean="0"/>
          </a:p>
          <a:p>
            <a:r>
              <a:rPr lang="en-US" dirty="0" smtClean="0"/>
              <a:t>Congress had to approve presidential choice.  CIA tried to prevent this from occurring (Track 1)</a:t>
            </a:r>
          </a:p>
          <a:p>
            <a:endParaRPr lang="en-US" dirty="0"/>
          </a:p>
          <a:p>
            <a:r>
              <a:rPr lang="en-US" dirty="0" smtClean="0"/>
              <a:t>Presidency involved nationalization of major industries (banks, copper and mining) government administration of health care and education and expansion of land reforms under </a:t>
            </a:r>
            <a:r>
              <a:rPr lang="en-US" dirty="0" err="1" smtClean="0"/>
              <a:t>Frei</a:t>
            </a:r>
            <a:r>
              <a:rPr lang="en-US" dirty="0" smtClean="0"/>
              <a:t>.    </a:t>
            </a:r>
          </a:p>
          <a:p>
            <a:endParaRPr lang="en-US" dirty="0"/>
          </a:p>
          <a:p>
            <a:endParaRPr lang="en-US" dirty="0" smtClean="0"/>
          </a:p>
          <a:p>
            <a:endParaRPr lang="en-US" dirty="0" smtClean="0"/>
          </a:p>
          <a:p>
            <a:endParaRPr lang="en-US" dirty="0"/>
          </a:p>
          <a:p>
            <a:endParaRPr lang="en-US" dirty="0" smtClean="0"/>
          </a:p>
          <a:p>
            <a:endParaRPr lang="en-US"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57199"/>
            <a:ext cx="2193290" cy="114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283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fontScale="92500" lnSpcReduction="20000"/>
          </a:bodyPr>
          <a:lstStyle/>
          <a:p>
            <a:r>
              <a:rPr lang="en-US" dirty="0" smtClean="0"/>
              <a:t>First year of Allende’s presidency saw positive economic results.  Inflation dropped 12%, wages raised 54%, GDP up 8%, unemployment dropped to 3%.  </a:t>
            </a:r>
          </a:p>
          <a:p>
            <a:endParaRPr lang="en-US" dirty="0"/>
          </a:p>
          <a:p>
            <a:r>
              <a:rPr lang="en-US" dirty="0" smtClean="0"/>
              <a:t>Economic plan relied on monetary expansion and price fixing which eventually increased inflation by 140% in 1972. 300% in 1973. </a:t>
            </a:r>
          </a:p>
          <a:p>
            <a:endParaRPr lang="en-US" dirty="0"/>
          </a:p>
          <a:p>
            <a:r>
              <a:rPr lang="en-US" dirty="0"/>
              <a:t>S</a:t>
            </a:r>
            <a:r>
              <a:rPr lang="en-US" dirty="0" smtClean="0"/>
              <a:t>hortages of consumer goods, particularly food staples.  People forced to wait in long lines for goods.  Black markets sprang up. </a:t>
            </a:r>
          </a:p>
          <a:p>
            <a:endParaRPr lang="en-US" dirty="0" smtClean="0"/>
          </a:p>
          <a:p>
            <a:r>
              <a:rPr lang="en-US" dirty="0" smtClean="0"/>
              <a:t>Nixon Administration cuts off foreign aid to Chile after Allende’s election.  Some help from USSR.</a:t>
            </a:r>
          </a:p>
          <a:p>
            <a:endParaRPr lang="en-US" dirty="0"/>
          </a:p>
          <a:p>
            <a:r>
              <a:rPr lang="en-US" dirty="0" smtClean="0"/>
              <a:t>Transport company strikes begin in October of 1972  both due to inflation crisis and paid off by the CIA and paramilitary groups inside Chile (Patria y Libertad).  Paralyzes country. </a:t>
            </a:r>
            <a:endParaRPr lang="en-US" i="1" dirty="0"/>
          </a:p>
        </p:txBody>
      </p:sp>
    </p:spTree>
    <p:extLst>
      <p:ext uri="{BB962C8B-B14F-4D97-AF65-F5344CB8AC3E}">
        <p14:creationId xmlns:p14="http://schemas.microsoft.com/office/powerpoint/2010/main" val="3561201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rmAutofit lnSpcReduction="10000"/>
          </a:bodyPr>
          <a:lstStyle/>
          <a:p>
            <a:r>
              <a:rPr lang="en-US" dirty="0" smtClean="0"/>
              <a:t>1970:  Head of Chilean Military (General Rene Schneider) assassinated (CIA involvement.  Schneider replaced with Carlos </a:t>
            </a:r>
            <a:r>
              <a:rPr lang="en-US" dirty="0" err="1" smtClean="0"/>
              <a:t>Pratts</a:t>
            </a:r>
            <a:r>
              <a:rPr lang="en-US" dirty="0" smtClean="0"/>
              <a:t>.</a:t>
            </a:r>
          </a:p>
          <a:p>
            <a:endParaRPr lang="en-US" dirty="0"/>
          </a:p>
          <a:p>
            <a:r>
              <a:rPr lang="en-US" dirty="0" smtClean="0"/>
              <a:t>CIA develops “Two track” plan to prevent Allende from ‘turning Chile into another Cuba’.  Track one: to convince congress to name Jorge </a:t>
            </a:r>
            <a:r>
              <a:rPr lang="en-US" dirty="0" err="1" smtClean="0"/>
              <a:t>Alessandri</a:t>
            </a:r>
            <a:r>
              <a:rPr lang="en-US" dirty="0" smtClean="0"/>
              <a:t> as President.  Track 2: to find military officers willing to support a coup.  </a:t>
            </a:r>
          </a:p>
          <a:p>
            <a:endParaRPr lang="en-US" dirty="0"/>
          </a:p>
          <a:p>
            <a:r>
              <a:rPr lang="en-US" dirty="0" smtClean="0"/>
              <a:t>March 1973, Allende’s popular support increases to 43 percent in Parliamentary elections.</a:t>
            </a:r>
          </a:p>
          <a:p>
            <a:endParaRPr lang="en-US" dirty="0"/>
          </a:p>
          <a:p>
            <a:r>
              <a:rPr lang="en-US" dirty="0" smtClean="0"/>
              <a:t>Christian Democrat Party separates from coalition, throws its support behind rightist National Party, holds a vote to remove Allende from office, fails.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950117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lstStyle/>
          <a:p>
            <a:r>
              <a:rPr lang="en-US" dirty="0" smtClean="0"/>
              <a:t>June 1973: Military attempts “Tank Putsch” coup or “</a:t>
            </a:r>
            <a:r>
              <a:rPr lang="en-US" dirty="0" err="1" smtClean="0"/>
              <a:t>tanquetazo</a:t>
            </a:r>
            <a:r>
              <a:rPr lang="en-US" dirty="0" smtClean="0"/>
              <a:t>”, put down by Augusto Pinochet and General Prats.</a:t>
            </a:r>
          </a:p>
          <a:p>
            <a:endParaRPr lang="en-US" dirty="0"/>
          </a:p>
          <a:p>
            <a:r>
              <a:rPr lang="en-US" dirty="0" smtClean="0"/>
              <a:t>August 1973:  Allende gives General Prats Ministry of Interior position in government to quell unrest and increasing strikes.  Prats quits two weeks later.  Augusto Pinochet takes his position.</a:t>
            </a:r>
          </a:p>
          <a:p>
            <a:endParaRPr lang="en-US" dirty="0"/>
          </a:p>
          <a:p>
            <a:r>
              <a:rPr lang="en-US" dirty="0" smtClean="0"/>
              <a:t>September 1973:  Allende floats the idea for a plebiscite to decide the future of his presidency set for the 18</a:t>
            </a:r>
            <a:r>
              <a:rPr lang="en-US" baseline="30000" dirty="0" smtClean="0"/>
              <a:t>th</a:t>
            </a:r>
            <a:r>
              <a:rPr lang="en-US" dirty="0" smtClean="0"/>
              <a:t> of September.  On September 11</a:t>
            </a:r>
            <a:r>
              <a:rPr lang="en-US" baseline="30000" dirty="0" smtClean="0"/>
              <a:t>th</a:t>
            </a:r>
            <a:r>
              <a:rPr lang="en-US" dirty="0" smtClean="0"/>
              <a:t>, military stage a coup, bomb presidential palace.  Allende gives one final address to the nation and then commits suicide.  </a:t>
            </a:r>
            <a:endParaRPr lang="en-US" dirty="0"/>
          </a:p>
        </p:txBody>
      </p:sp>
    </p:spTree>
    <p:extLst>
      <p:ext uri="{BB962C8B-B14F-4D97-AF65-F5344CB8AC3E}">
        <p14:creationId xmlns:p14="http://schemas.microsoft.com/office/powerpoint/2010/main" val="3658262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Coup and Repression </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r>
              <a:rPr lang="en-US" dirty="0" smtClean="0"/>
              <a:t>“Workers </a:t>
            </a:r>
            <a:r>
              <a:rPr lang="en-US" dirty="0"/>
              <a:t>of my country, I have faith in Chile and its destiny. Other men will overcome this dark and bitter moment when treason seeks to prevail. Go forward knowing that, sooner rather than later, the great avenues will open again and free men will walk through them to construct a better society.</a:t>
            </a:r>
          </a:p>
          <a:p>
            <a:pPr marL="0" indent="0">
              <a:buNone/>
            </a:pPr>
            <a:r>
              <a:rPr lang="en-US" dirty="0" smtClean="0"/>
              <a:t>Long </a:t>
            </a:r>
            <a:r>
              <a:rPr lang="en-US" dirty="0"/>
              <a:t>live Chile! Long live the people! Long live the workers!</a:t>
            </a:r>
          </a:p>
          <a:p>
            <a:pPr marL="0" indent="0">
              <a:buNone/>
            </a:pPr>
            <a:r>
              <a:rPr lang="en-US" dirty="0"/>
              <a:t>These are my last words, and I am certain that my sacrifice will not be in vain, I am certain that, at the very least, it will be a moral lesson that will punish felony, cowardice, and treason</a:t>
            </a:r>
            <a:r>
              <a:rPr lang="en-US" dirty="0" smtClean="0"/>
              <a:t>.”</a:t>
            </a:r>
            <a:endParaRPr lang="en-US" dirty="0"/>
          </a:p>
          <a:p>
            <a:r>
              <a:rPr lang="en-US" dirty="0" smtClean="0"/>
              <a:t>Salvador Allende Final Radio Broadcast.  </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74676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5500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fontScale="92500"/>
          </a:bodyPr>
          <a:lstStyle/>
          <a:p>
            <a:r>
              <a:rPr lang="en-US" dirty="0"/>
              <a:t>Military Junta </a:t>
            </a:r>
            <a:r>
              <a:rPr lang="en-US" dirty="0" smtClean="0"/>
              <a:t>assumes control of the country.  Junta originally consisted of the four heads of the four branches of Chile’s armed forces.  Pinochet as head of the army is named head of the Junta.</a:t>
            </a:r>
          </a:p>
          <a:p>
            <a:endParaRPr lang="en-US" dirty="0"/>
          </a:p>
          <a:p>
            <a:r>
              <a:rPr lang="en-US" dirty="0" smtClean="0"/>
              <a:t> By1974</a:t>
            </a:r>
            <a:r>
              <a:rPr lang="en-US" dirty="0"/>
              <a:t>, Pinochet “named” president.  Designates a cabinet composed almost entirely of military personnel</a:t>
            </a:r>
            <a:r>
              <a:rPr lang="en-US" dirty="0" smtClean="0"/>
              <a:t>.</a:t>
            </a:r>
          </a:p>
          <a:p>
            <a:endParaRPr lang="en-US" dirty="0"/>
          </a:p>
          <a:p>
            <a:r>
              <a:rPr lang="en-US" dirty="0" smtClean="0"/>
              <a:t>Pinochet suspends all political activity.  Dissolves congress, suspends all political parties and nation’s 1925 constitution.</a:t>
            </a:r>
          </a:p>
          <a:p>
            <a:endParaRPr lang="en-US" dirty="0"/>
          </a:p>
          <a:p>
            <a:r>
              <a:rPr lang="en-US" dirty="0" smtClean="0"/>
              <a:t>Formally bans all leftist political parties.  Thousands of leftists rounded up, imprisoned and disappeared in the first three months following the coup.  Witnesses describe “bodies floating in the </a:t>
            </a:r>
            <a:r>
              <a:rPr lang="en-US" dirty="0" err="1" smtClean="0"/>
              <a:t>Mapocho</a:t>
            </a:r>
            <a:r>
              <a:rPr lang="en-US" dirty="0" smtClean="0"/>
              <a:t> river” as common occurrence.  </a:t>
            </a:r>
            <a:endParaRPr lang="en-US" dirty="0"/>
          </a:p>
          <a:p>
            <a:endParaRPr lang="en-US" dirty="0"/>
          </a:p>
        </p:txBody>
      </p:sp>
    </p:spTree>
    <p:extLst>
      <p:ext uri="{BB962C8B-B14F-4D97-AF65-F5344CB8AC3E}">
        <p14:creationId xmlns:p14="http://schemas.microsoft.com/office/powerpoint/2010/main" val="36429830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321</TotalTime>
  <Words>1573</Words>
  <Application>Microsoft Office PowerPoint</Application>
  <PresentationFormat>On-screen Show (4:3)</PresentationFormat>
  <Paragraphs>132</Paragraphs>
  <Slides>16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Clarity</vt:lpstr>
      <vt:lpstr>Chile: 1970-1990</vt:lpstr>
      <vt:lpstr>Background </vt:lpstr>
      <vt:lpstr>The 20th Century</vt:lpstr>
      <vt:lpstr>Allende Presidency 1970-3  </vt:lpstr>
      <vt:lpstr>PowerPoint Presentation</vt:lpstr>
      <vt:lpstr>PowerPoint Presentation</vt:lpstr>
      <vt:lpstr>PowerPoint Presentation</vt:lpstr>
      <vt:lpstr>The Coup and Repression </vt:lpstr>
      <vt:lpstr>PowerPoint Presentation</vt:lpstr>
      <vt:lpstr>PowerPoint Presentation</vt:lpstr>
      <vt:lpstr>PowerPoint Presentation</vt:lpstr>
      <vt:lpstr>PowerPoint Presentation</vt:lpstr>
      <vt:lpstr>PowerPoint Presentation</vt:lpstr>
      <vt:lpstr>Art During the Regime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Chile: 1970-1990</dc:title>
  <dc:creator>User</dc:creator>
  <cp:lastModifiedBy>User</cp:lastModifiedBy>
  <cp:revision>26</cp:revision>
  <dcterms:created xsi:type="dcterms:W3CDTF">2015-01-20T04:15:59Z</dcterms:created>
  <dcterms:modified xsi:type="dcterms:W3CDTF">2016-01-26T23:41:48Z</dcterms:modified>
</cp:coreProperties>
</file>