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74" d="100"/>
          <a:sy n="174" d="100"/>
        </p:scale>
        <p:origin x="1648" y="30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CA"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18-01-16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CA"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CA"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18-01-16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CA"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18-01-16</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CA"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CA"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18-01-16</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CA"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CA"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CA"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18-01-16</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CA"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CA"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CA"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18-01-16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CA"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18-01-16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18-01-16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CA"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18-01-16</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C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CA"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70FAA508-F0CD-46EA-95FB-26B559A0B5D9}" type="datetimeFigureOut">
              <a:rPr lang="en-US" smtClean="0"/>
              <a:t>18-01-16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18-01-16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70FAA508-F0CD-46EA-95FB-26B559A0B5D9}" type="datetimeFigureOut">
              <a:rPr lang="en-US" smtClean="0"/>
              <a:t>18-01-16</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70FAA508-F0CD-46EA-95FB-26B559A0B5D9}" type="datetimeFigureOut">
              <a:rPr lang="en-US" smtClean="0"/>
              <a:t>18-01-16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AA508-F0CD-46EA-95FB-26B559A0B5D9}" type="datetimeFigureOut">
              <a:rPr lang="en-US" smtClean="0"/>
              <a:t>18-01-16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CA"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18-01-16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CA"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70FAA508-F0CD-46EA-95FB-26B559A0B5D9}" type="datetimeFigureOut">
              <a:rPr lang="en-US" smtClean="0"/>
              <a:t>18-01-16</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US Cultural Hegemony in Latin America</a:t>
            </a:r>
            <a:endParaRPr lang="en-US" dirty="0"/>
          </a:p>
        </p:txBody>
      </p:sp>
      <p:sp>
        <p:nvSpPr>
          <p:cNvPr id="3" name="Subtitle 2"/>
          <p:cNvSpPr>
            <a:spLocks noGrp="1"/>
          </p:cNvSpPr>
          <p:nvPr>
            <p:ph type="subTitle" idx="1"/>
          </p:nvPr>
        </p:nvSpPr>
        <p:spPr/>
        <p:txBody>
          <a:bodyPr/>
          <a:lstStyle/>
          <a:p>
            <a:r>
              <a:rPr lang="en-US" dirty="0" smtClean="0"/>
              <a:t>The “Good Neighbor” era. </a:t>
            </a:r>
            <a:endParaRPr lang="en-US" dirty="0"/>
          </a:p>
        </p:txBody>
      </p:sp>
    </p:spTree>
    <p:extLst>
      <p:ext uri="{BB962C8B-B14F-4D97-AF65-F5344CB8AC3E}">
        <p14:creationId xmlns:p14="http://schemas.microsoft.com/office/powerpoint/2010/main" val="234255588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Ariel </a:t>
            </a:r>
            <a:r>
              <a:rPr lang="en-US" dirty="0" err="1" smtClean="0"/>
              <a:t>Dorfman</a:t>
            </a:r>
            <a:r>
              <a:rPr lang="en-US" dirty="0" smtClean="0"/>
              <a:t> and his Critique of Popular Culture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Ariel </a:t>
            </a:r>
            <a:r>
              <a:rPr lang="en-US" dirty="0" err="1" smtClean="0"/>
              <a:t>Dorfman</a:t>
            </a:r>
            <a:r>
              <a:rPr lang="en-US" dirty="0" smtClean="0"/>
              <a:t> is one of the first cultural critics in Latin America to specifically focus on Popular Culture.  </a:t>
            </a:r>
          </a:p>
          <a:p>
            <a:endParaRPr lang="en-US" dirty="0"/>
          </a:p>
          <a:p>
            <a:r>
              <a:rPr lang="en-US" dirty="0" smtClean="0"/>
              <a:t>Although born in Argentina, </a:t>
            </a:r>
            <a:r>
              <a:rPr lang="en-US" dirty="0" err="1" smtClean="0"/>
              <a:t>Dorfman</a:t>
            </a:r>
            <a:r>
              <a:rPr lang="en-US" dirty="0" smtClean="0"/>
              <a:t> later moved to Chile and participated in the Popular Unity movement that brought Salvador Allende into power in 1970.  </a:t>
            </a:r>
          </a:p>
          <a:p>
            <a:endParaRPr lang="en-US" dirty="0"/>
          </a:p>
          <a:p>
            <a:r>
              <a:rPr lang="en-US" dirty="0" smtClean="0"/>
              <a:t>Having grown up in Latin America during the Good Neighbor era, many of his works criticize the popular cultural materials that Latin American children of his generation grew up reading, including Disney comics, Babar and The Lone Ranger  (</a:t>
            </a:r>
            <a:r>
              <a:rPr lang="en-US" i="1" dirty="0" err="1" smtClean="0"/>
              <a:t>Patos</a:t>
            </a:r>
            <a:r>
              <a:rPr lang="en-US" i="1" dirty="0" smtClean="0"/>
              <a:t>, </a:t>
            </a:r>
            <a:r>
              <a:rPr lang="en-US" i="1" dirty="0" err="1" smtClean="0"/>
              <a:t>elefantes</a:t>
            </a:r>
            <a:r>
              <a:rPr lang="en-US" i="1" dirty="0" smtClean="0"/>
              <a:t> y </a:t>
            </a:r>
            <a:r>
              <a:rPr lang="en-US" i="1" dirty="0" err="1" smtClean="0"/>
              <a:t>héroes</a:t>
            </a:r>
            <a:r>
              <a:rPr lang="en-US" i="1" dirty="0" smtClean="0"/>
              <a:t>: La </a:t>
            </a:r>
            <a:r>
              <a:rPr lang="en-US" i="1" dirty="0" err="1" smtClean="0"/>
              <a:t>infancia</a:t>
            </a:r>
            <a:r>
              <a:rPr lang="en-US" i="1" dirty="0" smtClean="0"/>
              <a:t> </a:t>
            </a:r>
            <a:r>
              <a:rPr lang="en-US" i="1" dirty="0" err="1" smtClean="0"/>
              <a:t>como</a:t>
            </a:r>
            <a:r>
              <a:rPr lang="en-US" i="1" dirty="0" smtClean="0"/>
              <a:t> </a:t>
            </a:r>
            <a:r>
              <a:rPr lang="en-US" i="1" dirty="0" err="1" smtClean="0"/>
              <a:t>subdesarrollo</a:t>
            </a:r>
            <a:r>
              <a:rPr lang="en-US" i="1" dirty="0"/>
              <a:t>, 1985, Para leer al </a:t>
            </a:r>
            <a:r>
              <a:rPr lang="en-US" i="1" dirty="0" err="1"/>
              <a:t>Pato</a:t>
            </a:r>
            <a:r>
              <a:rPr lang="en-US" i="1" dirty="0"/>
              <a:t> Donald, </a:t>
            </a:r>
            <a:r>
              <a:rPr lang="en-US" i="1" dirty="0" smtClean="0"/>
              <a:t>1971)</a:t>
            </a:r>
            <a:endParaRPr lang="en-US" i="1" dirty="0"/>
          </a:p>
        </p:txBody>
      </p:sp>
    </p:spTree>
    <p:extLst>
      <p:ext uri="{BB962C8B-B14F-4D97-AF65-F5344CB8AC3E}">
        <p14:creationId xmlns:p14="http://schemas.microsoft.com/office/powerpoint/2010/main" val="304154190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Based on Marxist and </a:t>
            </a:r>
            <a:r>
              <a:rPr lang="en-US" dirty="0" err="1" smtClean="0"/>
              <a:t>Gramscian</a:t>
            </a:r>
            <a:r>
              <a:rPr lang="en-US" dirty="0" smtClean="0"/>
              <a:t> theories, </a:t>
            </a:r>
            <a:r>
              <a:rPr lang="en-US" dirty="0" err="1" smtClean="0"/>
              <a:t>Dorfman</a:t>
            </a:r>
            <a:r>
              <a:rPr lang="en-US" dirty="0" smtClean="0"/>
              <a:t> argues that these cartoons promote a positive view of US cultural hegemony to Latin American children.  </a:t>
            </a:r>
          </a:p>
          <a:p>
            <a:endParaRPr lang="en-US" dirty="0"/>
          </a:p>
          <a:p>
            <a:r>
              <a:rPr lang="en-US" dirty="0" smtClean="0"/>
              <a:t>In the case of “Donald Duck”, Disney promotes an apolitical view of childhood created by adults as a fantasy, a projection of their own desires for an unsullied childhood.  </a:t>
            </a:r>
          </a:p>
          <a:p>
            <a:endParaRPr lang="en-US" dirty="0"/>
          </a:p>
          <a:p>
            <a:r>
              <a:rPr lang="en-US" dirty="0" smtClean="0"/>
              <a:t>At the same time, these cartoons equate US influence with civilization and cultural advancement, while equating third world countries with a perpetual childhood and ignorance.  </a:t>
            </a:r>
            <a:endParaRPr lang="en-US" dirty="0"/>
          </a:p>
        </p:txBody>
      </p:sp>
    </p:spTree>
    <p:extLst>
      <p:ext uri="{BB962C8B-B14F-4D97-AF65-F5344CB8AC3E}">
        <p14:creationId xmlns:p14="http://schemas.microsoft.com/office/powerpoint/2010/main" val="59374510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Good Neighbor Era</a:t>
            </a:r>
            <a:endParaRPr lang="en-US" dirty="0"/>
          </a:p>
        </p:txBody>
      </p:sp>
      <p:sp>
        <p:nvSpPr>
          <p:cNvPr id="3" name="Content Placeholder 2"/>
          <p:cNvSpPr>
            <a:spLocks noGrp="1"/>
          </p:cNvSpPr>
          <p:nvPr>
            <p:ph idx="1"/>
          </p:nvPr>
        </p:nvSpPr>
        <p:spPr/>
        <p:txBody>
          <a:bodyPr/>
          <a:lstStyle/>
          <a:p>
            <a:r>
              <a:rPr lang="en-US" dirty="0" smtClean="0"/>
              <a:t>The Good Neighbor era ended with WWII.  As the Cold War ramped up between Russia and the USA, Latin America became proxy territory struggled between the two ideologies.   </a:t>
            </a:r>
          </a:p>
          <a:p>
            <a:r>
              <a:rPr lang="en-US" dirty="0" smtClean="0"/>
              <a:t>Successive Doctrines such as the Truman, Eisenhower, Kennedy, Reagan and Bush doctrines pushed for greater interventionist policies.  Reagan’s was determined to support anticommunist efforts abroad both overtly and covertly.</a:t>
            </a:r>
          </a:p>
          <a:p>
            <a:endParaRPr lang="en-US" dirty="0"/>
          </a:p>
        </p:txBody>
      </p:sp>
    </p:spTree>
    <p:extLst>
      <p:ext uri="{BB962C8B-B14F-4D97-AF65-F5344CB8AC3E}">
        <p14:creationId xmlns:p14="http://schemas.microsoft.com/office/powerpoint/2010/main" val="125385301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Discussion </a:t>
            </a:r>
            <a:endParaRPr lang="en-US" dirty="0"/>
          </a:p>
        </p:txBody>
      </p:sp>
      <p:sp>
        <p:nvSpPr>
          <p:cNvPr id="3" name="Content Placeholder 2"/>
          <p:cNvSpPr>
            <a:spLocks noGrp="1"/>
          </p:cNvSpPr>
          <p:nvPr>
            <p:ph idx="1"/>
          </p:nvPr>
        </p:nvSpPr>
        <p:spPr>
          <a:xfrm>
            <a:off x="1114424" y="2580964"/>
            <a:ext cx="7610476" cy="3670767"/>
          </a:xfrm>
        </p:spPr>
        <p:txBody>
          <a:bodyPr>
            <a:normAutofit fontScale="55000" lnSpcReduction="20000"/>
          </a:bodyPr>
          <a:lstStyle/>
          <a:p>
            <a:r>
              <a:rPr lang="en-US" dirty="0" smtClean="0"/>
              <a:t>How do most Latin Americans view US culture </a:t>
            </a:r>
            <a:r>
              <a:rPr lang="en-US" dirty="0" smtClean="0"/>
              <a:t>nowadays</a:t>
            </a:r>
            <a:r>
              <a:rPr lang="en-US" dirty="0" smtClean="0"/>
              <a:t>?  Is it seen as a positive thing or negative?</a:t>
            </a:r>
          </a:p>
          <a:p>
            <a:r>
              <a:rPr lang="en-US" dirty="0" smtClean="0"/>
              <a:t>Are you a fan of Disney?  What Disney films or shows did you watch growing up?  What are some problems of representation that Disney has? </a:t>
            </a:r>
          </a:p>
          <a:p>
            <a:r>
              <a:rPr lang="en-US" dirty="0" smtClean="0"/>
              <a:t>What were your thoughts on </a:t>
            </a:r>
            <a:r>
              <a:rPr lang="en-US" dirty="0" err="1" smtClean="0"/>
              <a:t>Dorfman’s</a:t>
            </a:r>
            <a:r>
              <a:rPr lang="en-US" dirty="0" smtClean="0"/>
              <a:t> reading of Disney?  Do you think he is too hard on it?</a:t>
            </a:r>
          </a:p>
          <a:p>
            <a:r>
              <a:rPr lang="en-US" dirty="0" smtClean="0"/>
              <a:t>Do you agree with </a:t>
            </a:r>
            <a:r>
              <a:rPr lang="en-US" dirty="0" err="1" smtClean="0"/>
              <a:t>Dorfman’s</a:t>
            </a:r>
            <a:r>
              <a:rPr lang="en-US" dirty="0" smtClean="0"/>
              <a:t> analysis of the Disney version of childhood?  Do you think childhood is intrinsically apolitical?  Should it be?  </a:t>
            </a:r>
          </a:p>
          <a:p>
            <a:r>
              <a:rPr lang="en-US" dirty="0" smtClean="0"/>
              <a:t>Discuss this quote “The </a:t>
            </a:r>
            <a:r>
              <a:rPr lang="en-US" dirty="0" err="1" smtClean="0"/>
              <a:t>imaginaion</a:t>
            </a:r>
            <a:r>
              <a:rPr lang="en-US" dirty="0" smtClean="0"/>
              <a:t> of the child is conceived as the past and future utopia of the adult”.</a:t>
            </a:r>
            <a:endParaRPr lang="en-US" dirty="0"/>
          </a:p>
          <a:p>
            <a:r>
              <a:rPr lang="en-US" dirty="0" smtClean="0"/>
              <a:t>How does </a:t>
            </a:r>
            <a:r>
              <a:rPr lang="en-US" dirty="0" err="1" smtClean="0"/>
              <a:t>Dorfman</a:t>
            </a:r>
            <a:r>
              <a:rPr lang="en-US" dirty="0" smtClean="0"/>
              <a:t> “read” parental absence in Disney?  Do you agree with this reading? </a:t>
            </a:r>
          </a:p>
          <a:p>
            <a:r>
              <a:rPr lang="en-US" dirty="0" smtClean="0"/>
              <a:t>What is your response to the two Disney clips we watched in class?  How has Disney’s representation of Latin Culture changed over the years?  (</a:t>
            </a:r>
            <a:r>
              <a:rPr lang="en-US" dirty="0" err="1" smtClean="0"/>
              <a:t>i.e</a:t>
            </a:r>
            <a:r>
              <a:rPr lang="en-US" dirty="0" smtClean="0"/>
              <a:t> Elena of </a:t>
            </a:r>
            <a:r>
              <a:rPr lang="en-US" dirty="0" err="1" smtClean="0"/>
              <a:t>Avalor</a:t>
            </a:r>
            <a:r>
              <a:rPr lang="en-US" dirty="0" smtClean="0"/>
              <a:t>)</a:t>
            </a:r>
            <a:endParaRPr lang="en-US" dirty="0"/>
          </a:p>
          <a:p>
            <a:endParaRPr lang="en-US" dirty="0"/>
          </a:p>
        </p:txBody>
      </p:sp>
    </p:spTree>
    <p:extLst>
      <p:ext uri="{BB962C8B-B14F-4D97-AF65-F5344CB8AC3E}">
        <p14:creationId xmlns:p14="http://schemas.microsoft.com/office/powerpoint/2010/main" val="400436856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The Three Doctrines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Between 1823 and 1945 the USA established 3 philosophies or “doctrines” defining its relationship to  Latin America.</a:t>
            </a:r>
          </a:p>
          <a:p>
            <a:endParaRPr lang="en-US" dirty="0"/>
          </a:p>
          <a:p>
            <a:r>
              <a:rPr lang="en-US" dirty="0" smtClean="0"/>
              <a:t>The Monroe Doctrine (President James Monroe’s 7</a:t>
            </a:r>
            <a:r>
              <a:rPr lang="en-US" baseline="30000" dirty="0" smtClean="0"/>
              <a:t>th</a:t>
            </a:r>
            <a:r>
              <a:rPr lang="en-US" dirty="0" smtClean="0"/>
              <a:t> State of the Union Address, December 2</a:t>
            </a:r>
            <a:r>
              <a:rPr lang="en-US" baseline="30000" dirty="0" smtClean="0"/>
              <a:t>nd</a:t>
            </a:r>
            <a:r>
              <a:rPr lang="en-US" dirty="0" smtClean="0"/>
              <a:t>, 1823)</a:t>
            </a:r>
          </a:p>
          <a:p>
            <a:r>
              <a:rPr lang="en-US" dirty="0" smtClean="0"/>
              <a:t>The Roosevelt Corollary (President Theodore Roosevelt, State of the Union Address, December 4</a:t>
            </a:r>
            <a:r>
              <a:rPr lang="en-US" baseline="30000" dirty="0" smtClean="0"/>
              <a:t>th</a:t>
            </a:r>
            <a:r>
              <a:rPr lang="en-US" dirty="0" smtClean="0"/>
              <a:t>, 1904)</a:t>
            </a:r>
          </a:p>
          <a:p>
            <a:r>
              <a:rPr lang="en-US" dirty="0" smtClean="0"/>
              <a:t>The Franklin Doctrine (President Franklin D. Roosevelt, introduced in his Inaugural address, March 4</a:t>
            </a:r>
            <a:r>
              <a:rPr lang="en-US" baseline="30000" dirty="0" smtClean="0"/>
              <a:t>th</a:t>
            </a:r>
            <a:r>
              <a:rPr lang="en-US" dirty="0" smtClean="0"/>
              <a:t> 1933)</a:t>
            </a:r>
            <a:endParaRPr lang="en-US" dirty="0"/>
          </a:p>
          <a:p>
            <a:endParaRPr lang="en-US" dirty="0"/>
          </a:p>
        </p:txBody>
      </p:sp>
    </p:spTree>
    <p:extLst>
      <p:ext uri="{BB962C8B-B14F-4D97-AF65-F5344CB8AC3E}">
        <p14:creationId xmlns:p14="http://schemas.microsoft.com/office/powerpoint/2010/main" val="323971858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Monroe Doctrine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context of the Monroe Doctrine was the liberation of Latin American countries following the Napoleonic Wars.  By 1823 almost all of the countries were independent except Cuba and Brazil and many petitioned the US for support against threats of re-colonialism from Europe.  </a:t>
            </a:r>
            <a:endParaRPr lang="en-US" dirty="0"/>
          </a:p>
          <a:p>
            <a:r>
              <a:rPr lang="en-US" dirty="0" smtClean="0"/>
              <a:t>The purpose of the Monroe Doctrine was to prevent further European colonial interference in the American continent.  </a:t>
            </a:r>
          </a:p>
          <a:p>
            <a:r>
              <a:rPr lang="en-US" dirty="0" smtClean="0"/>
              <a:t>“We </a:t>
            </a:r>
            <a:r>
              <a:rPr lang="en-US" dirty="0"/>
              <a:t>owe it, therefore, to candor and to the amicable relations existing between the United States and those powers to declare that we should consider any attempt on their part to extend their system to any portion of this hemisphere as dangerous to our peace and safety. With the existing colonies or dependencies of any European power, we have not interfered and shall not interfere. But with the Governments who have declared their independence and maintained it, and whose independence we have, on great consideration and on just principles, acknowledged, we could not view any interposition for the purpose of oppressing them, or controlling in any other manner their destiny, by any European power in any other light than as the manifestation of an unfriendly disposition toward the United States</a:t>
            </a:r>
            <a:r>
              <a:rPr lang="en-US" dirty="0" smtClean="0"/>
              <a:t>.”</a:t>
            </a:r>
            <a:endParaRPr lang="en-US" dirty="0"/>
          </a:p>
        </p:txBody>
      </p:sp>
    </p:spTree>
    <p:extLst>
      <p:ext uri="{BB962C8B-B14F-4D97-AF65-F5344CB8AC3E}">
        <p14:creationId xmlns:p14="http://schemas.microsoft.com/office/powerpoint/2010/main" val="239705919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Roosevelt Corollary </a:t>
            </a:r>
            <a:endParaRPr lang="en-US" dirty="0"/>
          </a:p>
        </p:txBody>
      </p:sp>
      <p:sp>
        <p:nvSpPr>
          <p:cNvPr id="3" name="Content Placeholder 2"/>
          <p:cNvSpPr>
            <a:spLocks noGrp="1"/>
          </p:cNvSpPr>
          <p:nvPr>
            <p:ph idx="1"/>
          </p:nvPr>
        </p:nvSpPr>
        <p:spPr/>
        <p:txBody>
          <a:bodyPr>
            <a:normAutofit lnSpcReduction="10000"/>
          </a:bodyPr>
          <a:lstStyle/>
          <a:p>
            <a:r>
              <a:rPr lang="en-US" dirty="0" smtClean="0"/>
              <a:t>Theodore Roosevelt adapted the Monroe Doctrine following his involvement in Cuba in the Spanish American War  (1898) and the Venezuela Crisis of 1902.</a:t>
            </a:r>
          </a:p>
          <a:p>
            <a:endParaRPr lang="en-US" dirty="0"/>
          </a:p>
          <a:p>
            <a:r>
              <a:rPr lang="en-US" dirty="0" smtClean="0"/>
              <a:t>The doctrine supported an interventionist policy in Latin America with the USA acting as an “international police power”</a:t>
            </a:r>
          </a:p>
          <a:p>
            <a:endParaRPr lang="en-US" dirty="0"/>
          </a:p>
          <a:p>
            <a:r>
              <a:rPr lang="en-US" dirty="0" smtClean="0"/>
              <a:t> </a:t>
            </a:r>
          </a:p>
          <a:p>
            <a:endParaRPr lang="en-US" dirty="0"/>
          </a:p>
          <a:p>
            <a:endParaRPr lang="en-US" dirty="0"/>
          </a:p>
        </p:txBody>
      </p:sp>
    </p:spTree>
    <p:extLst>
      <p:ext uri="{BB962C8B-B14F-4D97-AF65-F5344CB8AC3E}">
        <p14:creationId xmlns:p14="http://schemas.microsoft.com/office/powerpoint/2010/main" val="234884888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Stick Diplomacy</a:t>
            </a:r>
            <a:endParaRPr lang="en-US" dirty="0"/>
          </a:p>
        </p:txBody>
      </p:sp>
      <p:sp>
        <p:nvSpPr>
          <p:cNvPr id="3" name="Content Placeholder 2"/>
          <p:cNvSpPr>
            <a:spLocks noGrp="1"/>
          </p:cNvSpPr>
          <p:nvPr>
            <p:ph idx="1"/>
          </p:nvPr>
        </p:nvSpPr>
        <p:spPr/>
        <p:txBody>
          <a:bodyPr>
            <a:normAutofit fontScale="70000" lnSpcReduction="20000"/>
          </a:bodyPr>
          <a:lstStyle/>
          <a:p>
            <a:r>
              <a:rPr lang="en-US" dirty="0"/>
              <a:t>It is not true that the United States feels any land hunger or entertains any projects as regards the other nations of the Western Hemisphere save such as are for their welfare. All that this country desires is to see the neighboring countries stable, orderly, and prosperous. Any country whose people conduct themselves well can count upon our hearty friendship. If a nation shows that it knows how to act with reasonable efficiency and decency in social and political matters, if it keeps order and pays its obligations, it need fear no interference from the United States. Chronic wrongdoing, or an impotence which results in a general loosening of the ties of civilized society, may in America, as elsewhere, ultimately require intervention by some civilized nation, and in the Western Hemisphere the adherence of the United States to the Monroe Doctrine may force the United States, however reluctantly, in flagrant cases of such wrongdoing or impotence, to the exercise of an international police power. If every country washed by the Caribbean Sea would show the progress in stable and just civilization which with the aid of the Platt amendment Cuba has shown since our troops left the island, and which so many of the republics in both Americas are constantly and brilliantly showing, all question of interference by this Nation with their affairs would be at an end. </a:t>
            </a:r>
            <a:endParaRPr lang="en-US" dirty="0" smtClean="0"/>
          </a:p>
          <a:p>
            <a:r>
              <a:rPr lang="en-US" dirty="0"/>
              <a:t>Theodore Roosevelt:  “State of the Union Address”  December 6th 1904</a:t>
            </a:r>
          </a:p>
          <a:p>
            <a:endParaRPr lang="en-US" dirty="0"/>
          </a:p>
        </p:txBody>
      </p:sp>
    </p:spTree>
    <p:extLst>
      <p:ext uri="{BB962C8B-B14F-4D97-AF65-F5344CB8AC3E}">
        <p14:creationId xmlns:p14="http://schemas.microsoft.com/office/powerpoint/2010/main" val="90346370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Good Neighbor Policy</a:t>
            </a:r>
            <a:endParaRPr lang="en-US" dirty="0"/>
          </a:p>
        </p:txBody>
      </p:sp>
      <p:sp>
        <p:nvSpPr>
          <p:cNvPr id="3" name="Content Placeholder 2"/>
          <p:cNvSpPr>
            <a:spLocks noGrp="1"/>
          </p:cNvSpPr>
          <p:nvPr>
            <p:ph idx="1"/>
          </p:nvPr>
        </p:nvSpPr>
        <p:spPr/>
        <p:txBody>
          <a:bodyPr>
            <a:normAutofit lnSpcReduction="10000"/>
          </a:bodyPr>
          <a:lstStyle/>
          <a:p>
            <a:r>
              <a:rPr lang="en-US" dirty="0" smtClean="0"/>
              <a:t>FDR reversed the policy of the elder Roosevelt, preferring a non-interventionist approach.  In his Inaugural address he explained.</a:t>
            </a:r>
          </a:p>
          <a:p>
            <a:pPr marL="0" indent="0">
              <a:buNone/>
            </a:pPr>
            <a:r>
              <a:rPr lang="en-US" dirty="0" smtClean="0"/>
              <a:t>	“In </a:t>
            </a:r>
            <a:r>
              <a:rPr lang="en-US" dirty="0"/>
              <a:t>the field of world policy, I would dedicate this </a:t>
            </a:r>
            <a:r>
              <a:rPr lang="en-US" dirty="0" smtClean="0"/>
              <a:t>	Nation </a:t>
            </a:r>
            <a:r>
              <a:rPr lang="en-US" dirty="0"/>
              <a:t>to the policy of the good neighbor: the </a:t>
            </a:r>
            <a:r>
              <a:rPr lang="en-US" dirty="0" smtClean="0"/>
              <a:t>	neighbor </a:t>
            </a:r>
            <a:r>
              <a:rPr lang="en-US" dirty="0"/>
              <a:t>who resolutely respects himself and, </a:t>
            </a:r>
            <a:r>
              <a:rPr lang="en-US" dirty="0" smtClean="0"/>
              <a:t>	because </a:t>
            </a:r>
            <a:r>
              <a:rPr lang="en-US" dirty="0"/>
              <a:t>he does so, respects the rights of others; </a:t>
            </a:r>
            <a:r>
              <a:rPr lang="en-US" dirty="0" smtClean="0"/>
              <a:t>	the </a:t>
            </a:r>
            <a:r>
              <a:rPr lang="en-US" dirty="0"/>
              <a:t>neighbor who respects his obligations and </a:t>
            </a:r>
            <a:r>
              <a:rPr lang="en-US" dirty="0" smtClean="0"/>
              <a:t>	respects </a:t>
            </a:r>
            <a:r>
              <a:rPr lang="en-US" dirty="0"/>
              <a:t>the sanctity of his agreements in and with a </a:t>
            </a:r>
            <a:r>
              <a:rPr lang="en-US" dirty="0" smtClean="0"/>
              <a:t>	world </a:t>
            </a:r>
            <a:r>
              <a:rPr lang="en-US" dirty="0"/>
              <a:t>of neighbors</a:t>
            </a:r>
            <a:r>
              <a:rPr lang="en-US" dirty="0" smtClean="0"/>
              <a:t>.”  (First Inaugural Address, March 	4</a:t>
            </a:r>
            <a:r>
              <a:rPr lang="en-US" baseline="30000" dirty="0" smtClean="0"/>
              <a:t>th</a:t>
            </a:r>
            <a:r>
              <a:rPr lang="en-US" dirty="0" smtClean="0"/>
              <a:t> 1933)</a:t>
            </a:r>
            <a:endParaRPr lang="en-US" dirty="0"/>
          </a:p>
        </p:txBody>
      </p:sp>
    </p:spTree>
    <p:extLst>
      <p:ext uri="{BB962C8B-B14F-4D97-AF65-F5344CB8AC3E}">
        <p14:creationId xmlns:p14="http://schemas.microsoft.com/office/powerpoint/2010/main" val="56210316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Actions under the Good Neighbor Policy</a:t>
            </a:r>
            <a:endParaRPr lang="en-US" dirty="0"/>
          </a:p>
        </p:txBody>
      </p:sp>
      <p:sp>
        <p:nvSpPr>
          <p:cNvPr id="3" name="Content Placeholder 2"/>
          <p:cNvSpPr>
            <a:spLocks noGrp="1"/>
          </p:cNvSpPr>
          <p:nvPr>
            <p:ph idx="1"/>
          </p:nvPr>
        </p:nvSpPr>
        <p:spPr/>
        <p:txBody>
          <a:bodyPr/>
          <a:lstStyle/>
          <a:p>
            <a:r>
              <a:rPr lang="en-US" dirty="0" smtClean="0"/>
              <a:t>Terminated the Marines’ Occupation of Nicaragua in 1933.</a:t>
            </a:r>
          </a:p>
          <a:p>
            <a:r>
              <a:rPr lang="en-US" dirty="0" smtClean="0"/>
              <a:t>Terminated the Occupation of Haiti in 1934</a:t>
            </a:r>
          </a:p>
          <a:p>
            <a:r>
              <a:rPr lang="en-US" dirty="0" smtClean="0"/>
              <a:t>Also annulled and re-wrote the Platt Amendment giving Cuba more sovereignty.  </a:t>
            </a:r>
          </a:p>
          <a:p>
            <a:r>
              <a:rPr lang="en-US" dirty="0" smtClean="0"/>
              <a:t> Negotiated national compensation for foreign owned oil companies in Mexico</a:t>
            </a:r>
            <a:endParaRPr lang="en-US" dirty="0"/>
          </a:p>
        </p:txBody>
      </p:sp>
    </p:spTree>
    <p:extLst>
      <p:ext uri="{BB962C8B-B14F-4D97-AF65-F5344CB8AC3E}">
        <p14:creationId xmlns:p14="http://schemas.microsoft.com/office/powerpoint/2010/main" val="298421756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Neighbor Culture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policy also used popular culture as a way to promote a positive view of the United States in Latin America and to promote a vision of hemispheric unity.  </a:t>
            </a:r>
          </a:p>
          <a:p>
            <a:endParaRPr lang="en-US" dirty="0"/>
          </a:p>
          <a:p>
            <a:r>
              <a:rPr lang="en-US" dirty="0" smtClean="0"/>
              <a:t> Roosevelt created the OCIAA (Office of the Coordinator of Inter-American Affairs) and named Nelson Rockefeller as the head.  </a:t>
            </a:r>
          </a:p>
          <a:p>
            <a:endParaRPr lang="en-US" dirty="0"/>
          </a:p>
          <a:p>
            <a:r>
              <a:rPr lang="en-US" dirty="0" smtClean="0"/>
              <a:t>The Cinematic division headed by John Jay Whitney urged film studios to hire Latin American actors, and to produce movies that portrayed Latin America positively.  (Carmen Miranda came out of this milieu) </a:t>
            </a:r>
            <a:endParaRPr lang="en-US" dirty="0"/>
          </a:p>
        </p:txBody>
      </p:sp>
    </p:spTree>
    <p:extLst>
      <p:ext uri="{BB962C8B-B14F-4D97-AF65-F5344CB8AC3E}">
        <p14:creationId xmlns:p14="http://schemas.microsoft.com/office/powerpoint/2010/main" val="341210114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Disney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1943 Walt Disney, at the behest of the OCIAA went on a Good Will tour of Latin America.</a:t>
            </a:r>
          </a:p>
          <a:p>
            <a:endParaRPr lang="en-US" dirty="0"/>
          </a:p>
          <a:p>
            <a:r>
              <a:rPr lang="en-US" dirty="0" smtClean="0"/>
              <a:t>He also produced two films about Latin America designed to build friendly relationships between the two regions for the sake of both security and commerce.  </a:t>
            </a:r>
          </a:p>
          <a:p>
            <a:endParaRPr lang="en-US" dirty="0"/>
          </a:p>
          <a:p>
            <a:r>
              <a:rPr lang="en-US" dirty="0" smtClean="0"/>
              <a:t>These films, </a:t>
            </a:r>
            <a:r>
              <a:rPr lang="en-US" i="1" dirty="0" smtClean="0"/>
              <a:t>The Three Caballeros.  </a:t>
            </a:r>
            <a:r>
              <a:rPr lang="en-US" dirty="0" smtClean="0"/>
              <a:t>And </a:t>
            </a:r>
            <a:r>
              <a:rPr lang="en-US" i="1" dirty="0" err="1" smtClean="0"/>
              <a:t>Saludos</a:t>
            </a:r>
            <a:r>
              <a:rPr lang="en-US" i="1" dirty="0" smtClean="0"/>
              <a:t> Amigos, </a:t>
            </a:r>
            <a:r>
              <a:rPr lang="en-US" dirty="0" smtClean="0"/>
              <a:t>attempt to show Latin America as an “enchanting place” full of friendly characters.  Both Latin American and US audiences received them positively.  </a:t>
            </a:r>
            <a:endParaRPr lang="en-US" dirty="0"/>
          </a:p>
        </p:txBody>
      </p:sp>
    </p:spTree>
    <p:extLst>
      <p:ext uri="{BB962C8B-B14F-4D97-AF65-F5344CB8AC3E}">
        <p14:creationId xmlns:p14="http://schemas.microsoft.com/office/powerpoint/2010/main" val="128644721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353</TotalTime>
  <Words>1315</Words>
  <Application>Microsoft Macintosh PowerPoint</Application>
  <PresentationFormat>On-screen Show (4:3)</PresentationFormat>
  <Paragraphs>63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Perception</vt:lpstr>
      <vt:lpstr>US Cultural Hegemony in Latin America</vt:lpstr>
      <vt:lpstr>Context:  The Three Doctrines</vt:lpstr>
      <vt:lpstr>Monroe Doctrine </vt:lpstr>
      <vt:lpstr>The Roosevelt Corollary </vt:lpstr>
      <vt:lpstr>Big Stick Diplomacy</vt:lpstr>
      <vt:lpstr>The Good Neighbor Policy</vt:lpstr>
      <vt:lpstr>Actions under the Good Neighbor Policy</vt:lpstr>
      <vt:lpstr>Good Neighbor Culture</vt:lpstr>
      <vt:lpstr>Disney</vt:lpstr>
      <vt:lpstr>Ariel Dorfman and his Critique of Popular Culture</vt:lpstr>
      <vt:lpstr>PowerPoint Presentation</vt:lpstr>
      <vt:lpstr>After the Good Neighbor Era</vt:lpstr>
      <vt:lpstr>Questions for Discussion </vt:lpstr>
    </vt:vector>
  </TitlesOfParts>
  <Company>UBC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Cultural Hegemony in Latin America</dc:title>
  <dc:creator>Barbara Valencia</dc:creator>
  <cp:lastModifiedBy>Barbara Valencia</cp:lastModifiedBy>
  <cp:revision>13</cp:revision>
  <dcterms:created xsi:type="dcterms:W3CDTF">2018-01-16T17:04:02Z</dcterms:created>
  <dcterms:modified xsi:type="dcterms:W3CDTF">2018-01-16T23:16:03Z</dcterms:modified>
</cp:coreProperties>
</file>