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0" d="100"/>
          <a:sy n="120" d="100"/>
        </p:scale>
        <p:origin x="-131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DF66AD8-BC4A-4004-9882-414398D930CA}" type="datetimeFigureOut">
              <a:rPr lang="en-US" smtClean="0"/>
              <a:t>18-01-11</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5" name="Date Placeholder 4"/>
          <p:cNvSpPr>
            <a:spLocks noGrp="1"/>
          </p:cNvSpPr>
          <p:nvPr>
            <p:ph type="dt" sz="half" idx="10"/>
          </p:nvPr>
        </p:nvSpPr>
        <p:spPr/>
        <p:txBody>
          <a:bodyPr/>
          <a:lstStyle/>
          <a:p>
            <a:fld id="{2DF66AD8-BC4A-4004-9882-414398D930CA}" type="datetimeFigureOut">
              <a:rPr lang="en-US" smtClean="0"/>
              <a:t>18-01-11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18-01-11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2DF66AD8-BC4A-4004-9882-414398D930CA}" type="datetimeFigureOut">
              <a:rPr lang="en-US" smtClean="0"/>
              <a:t>18-01-11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t>18-01-11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CA"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18-01-11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CA"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18-01-11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CA"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CA"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CA"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18-01-11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CA"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18-01-11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CA"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CA"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CA"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18-01-11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18-01-11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18-01-11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CA"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18-01-11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CA"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CA"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DF66AD8-BC4A-4004-9882-414398D930CA}" type="datetimeFigureOut">
              <a:rPr lang="en-US" smtClean="0"/>
              <a:t>18-01-11</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CA"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CA"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18-01-11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CA"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CA"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18-01-11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CA"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CA"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18-01-11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18-01-11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2DF66AD8-BC4A-4004-9882-414398D930CA}" type="datetimeFigureOut">
              <a:rPr lang="en-US" smtClean="0"/>
              <a:t>18-01-11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2C864-9362-43C7-A136-D9C41D93A96D}"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18-01-11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CA"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DF66AD8-BC4A-4004-9882-414398D930CA}" type="datetimeFigureOut">
              <a:rPr lang="en-US" smtClean="0"/>
              <a:t>18-01-11</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9D2C864-9362-43C7-A136-D9C41D93A9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Modernity and Postmodernity in Latin America</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863105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Religion</a:t>
            </a:r>
            <a:endParaRPr lang="en-US" dirty="0"/>
          </a:p>
        </p:txBody>
      </p:sp>
      <p:sp>
        <p:nvSpPr>
          <p:cNvPr id="3" name="Content Placeholder 2"/>
          <p:cNvSpPr>
            <a:spLocks noGrp="1"/>
          </p:cNvSpPr>
          <p:nvPr>
            <p:ph idx="1"/>
          </p:nvPr>
        </p:nvSpPr>
        <p:spPr/>
        <p:txBody>
          <a:bodyPr>
            <a:normAutofit fontScale="92500"/>
          </a:bodyPr>
          <a:lstStyle/>
          <a:p>
            <a:r>
              <a:rPr lang="en-US" dirty="0" smtClean="0"/>
              <a:t>Brunner notes that many thinkers tend to see Catholicism as a force resistant to modernization in LA culture.</a:t>
            </a:r>
            <a:endParaRPr lang="en-US" dirty="0"/>
          </a:p>
          <a:p>
            <a:r>
              <a:rPr lang="en-US" dirty="0" smtClean="0"/>
              <a:t>He unpacks this, suggesting both that there is a general global trend towards uncoupling ethics from the market </a:t>
            </a:r>
          </a:p>
          <a:p>
            <a:endParaRPr lang="en-US" dirty="0"/>
          </a:p>
          <a:p>
            <a:r>
              <a:rPr lang="en-US" dirty="0" smtClean="0"/>
              <a:t>And that cultural Catholicism also performs a multiplicity of functions, even revolutionary ones.   (As in Nicaragua)</a:t>
            </a:r>
            <a:endParaRPr lang="en-US" dirty="0"/>
          </a:p>
          <a:p>
            <a:endParaRPr lang="en-US" dirty="0" smtClean="0"/>
          </a:p>
          <a:p>
            <a:endParaRPr lang="en-US" dirty="0"/>
          </a:p>
        </p:txBody>
      </p:sp>
    </p:spTree>
    <p:extLst>
      <p:ext uri="{BB962C8B-B14F-4D97-AF65-F5344CB8AC3E}">
        <p14:creationId xmlns:p14="http://schemas.microsoft.com/office/powerpoint/2010/main" val="3893749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“In </a:t>
            </a:r>
            <a:r>
              <a:rPr lang="en-US" dirty="0"/>
              <a:t>many societies of the continent, a prophetic, testimonial, and revolutionary current is </a:t>
            </a:r>
            <a:r>
              <a:rPr lang="en-US" dirty="0" smtClean="0"/>
              <a:t>nourished </a:t>
            </a:r>
            <a:r>
              <a:rPr lang="en-US" dirty="0"/>
              <a:t>by religion, around which are continually renewed ties of </a:t>
            </a:r>
            <a:r>
              <a:rPr lang="en-US" dirty="0" smtClean="0"/>
              <a:t>solidarity</a:t>
            </a:r>
            <a:r>
              <a:rPr lang="en-US" dirty="0"/>
              <a:t>, seeds of communal life, and the principle of rebellion against the established order</a:t>
            </a:r>
            <a:r>
              <a:rPr lang="en-US" dirty="0" smtClean="0"/>
              <a:t>.”   (301)</a:t>
            </a:r>
          </a:p>
          <a:p>
            <a:endParaRPr lang="en-US" dirty="0"/>
          </a:p>
          <a:p>
            <a:r>
              <a:rPr lang="en-US" dirty="0" smtClean="0"/>
              <a:t>Catholicism is often used as a brake on the reifying and dehumanizing practices of modernity.  I.e. </a:t>
            </a:r>
            <a:r>
              <a:rPr lang="en-US" dirty="0" err="1" smtClean="0"/>
              <a:t>Dar</a:t>
            </a:r>
            <a:r>
              <a:rPr lang="en-US" dirty="0" err="1" smtClean="0"/>
              <a:t>ío’s</a:t>
            </a:r>
            <a:r>
              <a:rPr lang="en-US" dirty="0" smtClean="0"/>
              <a:t> poem “</a:t>
            </a:r>
            <a:r>
              <a:rPr lang="en-US" dirty="0"/>
              <a:t>A Roosevelt</a:t>
            </a:r>
            <a:r>
              <a:rPr lang="en-US" dirty="0" smtClean="0"/>
              <a:t>”: </a:t>
            </a:r>
          </a:p>
          <a:p>
            <a:r>
              <a:rPr lang="en-US" dirty="0" smtClean="0"/>
              <a:t>“</a:t>
            </a:r>
            <a:r>
              <a:rPr lang="en-US" dirty="0" err="1"/>
              <a:t>eres</a:t>
            </a:r>
            <a:r>
              <a:rPr lang="en-US" dirty="0"/>
              <a:t> el </a:t>
            </a:r>
            <a:r>
              <a:rPr lang="en-US" dirty="0" err="1"/>
              <a:t>futuro</a:t>
            </a:r>
            <a:r>
              <a:rPr lang="en-US" dirty="0"/>
              <a:t> </a:t>
            </a:r>
            <a:r>
              <a:rPr lang="en-US" dirty="0" err="1"/>
              <a:t>invasor</a:t>
            </a:r>
            <a:r>
              <a:rPr lang="en-US" dirty="0"/>
              <a:t> </a:t>
            </a:r>
          </a:p>
          <a:p>
            <a:r>
              <a:rPr lang="en-US" dirty="0"/>
              <a:t>de la </a:t>
            </a:r>
            <a:r>
              <a:rPr lang="en-US" dirty="0" err="1"/>
              <a:t>América</a:t>
            </a:r>
            <a:r>
              <a:rPr lang="en-US" dirty="0"/>
              <a:t> </a:t>
            </a:r>
            <a:r>
              <a:rPr lang="en-US" dirty="0" err="1"/>
              <a:t>ingenua</a:t>
            </a:r>
            <a:r>
              <a:rPr lang="en-US" dirty="0"/>
              <a:t> </a:t>
            </a:r>
            <a:r>
              <a:rPr lang="en-US" dirty="0" err="1"/>
              <a:t>que</a:t>
            </a:r>
            <a:r>
              <a:rPr lang="en-US" dirty="0"/>
              <a:t> </a:t>
            </a:r>
            <a:r>
              <a:rPr lang="en-US" dirty="0" err="1"/>
              <a:t>tiene</a:t>
            </a:r>
            <a:r>
              <a:rPr lang="en-US" dirty="0"/>
              <a:t> </a:t>
            </a:r>
            <a:r>
              <a:rPr lang="en-US" dirty="0" err="1"/>
              <a:t>sangre</a:t>
            </a:r>
            <a:r>
              <a:rPr lang="en-US" dirty="0"/>
              <a:t> </a:t>
            </a:r>
            <a:r>
              <a:rPr lang="en-US" dirty="0" err="1"/>
              <a:t>indígena</a:t>
            </a:r>
            <a:r>
              <a:rPr lang="en-US" dirty="0"/>
              <a:t>, </a:t>
            </a:r>
          </a:p>
          <a:p>
            <a:r>
              <a:rPr lang="en-US" dirty="0" err="1"/>
              <a:t>que</a:t>
            </a:r>
            <a:r>
              <a:rPr lang="en-US" dirty="0"/>
              <a:t> </a:t>
            </a:r>
            <a:r>
              <a:rPr lang="en-US" dirty="0" err="1"/>
              <a:t>aún</a:t>
            </a:r>
            <a:r>
              <a:rPr lang="en-US" dirty="0"/>
              <a:t> </a:t>
            </a:r>
            <a:r>
              <a:rPr lang="en-US" dirty="0" err="1"/>
              <a:t>reza</a:t>
            </a:r>
            <a:r>
              <a:rPr lang="en-US" dirty="0"/>
              <a:t> a </a:t>
            </a:r>
            <a:r>
              <a:rPr lang="en-US" dirty="0" err="1"/>
              <a:t>Jesucristo</a:t>
            </a:r>
            <a:r>
              <a:rPr lang="en-US" dirty="0"/>
              <a:t> y </a:t>
            </a:r>
            <a:r>
              <a:rPr lang="en-US" dirty="0" err="1"/>
              <a:t>aún</a:t>
            </a:r>
            <a:r>
              <a:rPr lang="en-US" dirty="0"/>
              <a:t> </a:t>
            </a:r>
            <a:r>
              <a:rPr lang="en-US" dirty="0" err="1"/>
              <a:t>habla</a:t>
            </a:r>
            <a:r>
              <a:rPr lang="en-US" dirty="0"/>
              <a:t> en </a:t>
            </a:r>
            <a:r>
              <a:rPr lang="en-US" dirty="0" err="1" smtClean="0"/>
              <a:t>español</a:t>
            </a:r>
            <a:r>
              <a:rPr lang="en-US" dirty="0" smtClean="0"/>
              <a:t>”</a:t>
            </a:r>
            <a:endParaRPr lang="en-US" dirty="0"/>
          </a:p>
          <a:p>
            <a:endParaRPr lang="en-US" dirty="0"/>
          </a:p>
        </p:txBody>
      </p:sp>
    </p:spTree>
    <p:extLst>
      <p:ext uri="{BB962C8B-B14F-4D97-AF65-F5344CB8AC3E}">
        <p14:creationId xmlns:p14="http://schemas.microsoft.com/office/powerpoint/2010/main" val="4189348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Consensus and Secularization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Brunner, based on </a:t>
            </a:r>
            <a:r>
              <a:rPr lang="en-US" dirty="0" err="1" smtClean="0"/>
              <a:t>Germani’s</a:t>
            </a:r>
            <a:r>
              <a:rPr lang="en-US" dirty="0" smtClean="0"/>
              <a:t> work questions whether  secularism exacerbates the heterogeneity of LA culture problematizing attempts at democratic unity. </a:t>
            </a:r>
            <a:endParaRPr lang="en-US" dirty="0"/>
          </a:p>
          <a:p>
            <a:endParaRPr lang="en-US" dirty="0" smtClean="0"/>
          </a:p>
          <a:p>
            <a:r>
              <a:rPr lang="en-US" dirty="0" smtClean="0"/>
              <a:t>Some theorists even argue that LA’s political problems of the 20</a:t>
            </a:r>
            <a:r>
              <a:rPr lang="en-US" baseline="30000" dirty="0" smtClean="0"/>
              <a:t>th</a:t>
            </a:r>
            <a:r>
              <a:rPr lang="en-US" dirty="0" smtClean="0"/>
              <a:t> Century were caused by the “ideological inflation” of political movements that occurred in the sixties as the result of this loss of consensus.  </a:t>
            </a:r>
          </a:p>
          <a:p>
            <a:endParaRPr lang="en-US" dirty="0"/>
          </a:p>
          <a:p>
            <a:r>
              <a:rPr lang="en-US" dirty="0" smtClean="0"/>
              <a:t>Brunner suggests that a possible solution to this fragmentation is a “disenchantment with politics” an uncoupling of politics from identities and values, building a consensus of interests. </a:t>
            </a:r>
            <a:endParaRPr lang="en-US" dirty="0"/>
          </a:p>
        </p:txBody>
      </p:sp>
    </p:spTree>
    <p:extLst>
      <p:ext uri="{BB962C8B-B14F-4D97-AF65-F5344CB8AC3E}">
        <p14:creationId xmlns:p14="http://schemas.microsoft.com/office/powerpoint/2010/main" val="477581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Discussion </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What are some examples of “modern” and “postmodern” art that you are familiar with.  What distinguishes a cultural artifact as “modern” or “postmodern”</a:t>
            </a:r>
            <a:endParaRPr lang="en-US" dirty="0"/>
          </a:p>
          <a:p>
            <a:r>
              <a:rPr lang="en-US" dirty="0" smtClean="0"/>
              <a:t>Compare modernity in Latin America to that of continental Europe.  In what way are they similar and different?  Are they even comparable?  </a:t>
            </a:r>
            <a:r>
              <a:rPr lang="en-US" smtClean="0"/>
              <a:t>Why?</a:t>
            </a:r>
            <a:endParaRPr lang="en-US" dirty="0"/>
          </a:p>
          <a:p>
            <a:r>
              <a:rPr lang="en-US" dirty="0" smtClean="0"/>
              <a:t>Both Garcia </a:t>
            </a:r>
            <a:r>
              <a:rPr lang="en-US" dirty="0" err="1" smtClean="0"/>
              <a:t>Canclini</a:t>
            </a:r>
            <a:r>
              <a:rPr lang="en-US" dirty="0" smtClean="0"/>
              <a:t> and Brunner’s discussions were informed by the conditions of Latin America in the 1990s. (Societies transitioning to democracies, fall of Communism, globalization and international markets) How do you think things have changed in Latin America since then?  Is Latin America still as heterogeneous as it was then? Or have globalization and US cultural hegemony had more of an impact?</a:t>
            </a:r>
            <a:endParaRPr lang="en-US" dirty="0"/>
          </a:p>
          <a:p>
            <a:r>
              <a:rPr lang="en-US" dirty="0" smtClean="0"/>
              <a:t>Do you agree with Brunner that “postmodernism” (and Latin American modernity) is primarily influenced by the USA?  Why or why not?</a:t>
            </a:r>
          </a:p>
          <a:p>
            <a:r>
              <a:rPr lang="en-US" dirty="0" smtClean="0"/>
              <a:t>Discuss the role of Catholicism in Latin America in the last thirty years.  What are some positive and negative elements of it?  How has it changed? Is Latin America more secular than it was?  And is that a good thing?</a:t>
            </a:r>
          </a:p>
          <a:p>
            <a:r>
              <a:rPr lang="en-US" dirty="0" smtClean="0"/>
              <a:t>What are your thoughts on Brunner’s characterization of Latin America’s heterogeneity and the problems it creates for consensus building democracy?  Are LA countries as divided and conflicted as he represents?  Are there areas of unity as well?  </a:t>
            </a:r>
            <a:endParaRPr lang="en-US" dirty="0"/>
          </a:p>
          <a:p>
            <a:endParaRPr lang="en-US" dirty="0"/>
          </a:p>
        </p:txBody>
      </p:sp>
    </p:spTree>
    <p:extLst>
      <p:ext uri="{BB962C8B-B14F-4D97-AF65-F5344CB8AC3E}">
        <p14:creationId xmlns:p14="http://schemas.microsoft.com/office/powerpoint/2010/main" val="4009478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of Terms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terms “modern” and “postmodern” generally refer to Western trends in culture and thought that peaked in the 1920s and 1990s respectively.</a:t>
            </a:r>
          </a:p>
          <a:p>
            <a:endParaRPr lang="en-US" dirty="0"/>
          </a:p>
          <a:p>
            <a:r>
              <a:rPr lang="en-US" dirty="0" smtClean="0"/>
              <a:t>Broadly speaking, Modernism was the product of the catastrophic loss of identity faced by the West in the wake of WWI.</a:t>
            </a:r>
          </a:p>
          <a:p>
            <a:endParaRPr lang="en-US" dirty="0"/>
          </a:p>
          <a:p>
            <a:r>
              <a:rPr lang="en-US" dirty="0" smtClean="0"/>
              <a:t>Postmodernism was a product of the Cold War and the social transformations of the late 1960s.   </a:t>
            </a:r>
            <a:endParaRPr lang="en-US" dirty="0"/>
          </a:p>
        </p:txBody>
      </p:sp>
    </p:spTree>
    <p:extLst>
      <p:ext uri="{BB962C8B-B14F-4D97-AF65-F5344CB8AC3E}">
        <p14:creationId xmlns:p14="http://schemas.microsoft.com/office/powerpoint/2010/main" val="2346917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28662479"/>
              </p:ext>
            </p:extLst>
          </p:nvPr>
        </p:nvGraphicFramePr>
        <p:xfrm>
          <a:off x="349916" y="1371600"/>
          <a:ext cx="8504238" cy="5577840"/>
        </p:xfrm>
        <a:graphic>
          <a:graphicData uri="http://schemas.openxmlformats.org/drawingml/2006/table">
            <a:tbl>
              <a:tblPr firstRow="1" bandRow="1">
                <a:tableStyleId>{5C22544A-7EE6-4342-B048-85BDC9FD1C3A}</a:tableStyleId>
              </a:tblPr>
              <a:tblGrid>
                <a:gridCol w="4252119"/>
                <a:gridCol w="4252119"/>
              </a:tblGrid>
              <a:tr h="4889906">
                <a:tc>
                  <a:txBody>
                    <a:bodyPr/>
                    <a:lstStyle/>
                    <a:p>
                      <a:r>
                        <a:rPr lang="en-CA" dirty="0" smtClean="0"/>
                        <a:t>Modernism</a:t>
                      </a:r>
                    </a:p>
                    <a:p>
                      <a:r>
                        <a:rPr lang="en-CA" dirty="0" smtClean="0"/>
                        <a:t>Master</a:t>
                      </a:r>
                      <a:r>
                        <a:rPr lang="en-CA" baseline="0" dirty="0" smtClean="0"/>
                        <a:t> </a:t>
                      </a:r>
                      <a:r>
                        <a:rPr lang="en-CA" baseline="0" dirty="0" smtClean="0"/>
                        <a:t>Narratives (Nations, Western Civilization, Progress) </a:t>
                      </a:r>
                    </a:p>
                    <a:p>
                      <a:endParaRPr lang="en-CA" baseline="0" dirty="0" smtClean="0"/>
                    </a:p>
                    <a:p>
                      <a:r>
                        <a:rPr lang="en-CA" dirty="0" smtClean="0"/>
                        <a:t>Sense of unified, centered self;  </a:t>
                      </a:r>
                      <a:br>
                        <a:rPr lang="en-CA" dirty="0" smtClean="0"/>
                      </a:br>
                      <a:r>
                        <a:rPr lang="en-CA" dirty="0" smtClean="0"/>
                        <a:t>"individualism," unified identity</a:t>
                      </a:r>
                    </a:p>
                    <a:p>
                      <a:endParaRPr lang="en-CA" dirty="0" smtClean="0"/>
                    </a:p>
                    <a:p>
                      <a:r>
                        <a:rPr lang="en-CA" dirty="0" smtClean="0"/>
                        <a:t>Faith and personal investment in big politics (Nation-State, party)</a:t>
                      </a:r>
                    </a:p>
                    <a:p>
                      <a:endParaRPr lang="en-CA" baseline="0" dirty="0" smtClean="0"/>
                    </a:p>
                    <a:p>
                      <a:r>
                        <a:rPr lang="en-CA" dirty="0" smtClean="0"/>
                        <a:t>Dichotomy of high and low culture (official vs. popular culture);  </a:t>
                      </a:r>
                      <a:br>
                        <a:rPr lang="en-CA" dirty="0" smtClean="0"/>
                      </a:br>
                      <a:endParaRPr lang="en-CA" dirty="0" smtClean="0"/>
                    </a:p>
                    <a:p>
                      <a:r>
                        <a:rPr lang="en-CA" dirty="0" smtClean="0"/>
                        <a:t>Binary ordering of sexual difference, </a:t>
                      </a:r>
                    </a:p>
                    <a:p>
                      <a:endParaRPr lang="en-CA" dirty="0" smtClean="0"/>
                    </a:p>
                    <a:p>
                      <a:r>
                        <a:rPr lang="en-CA" dirty="0" smtClean="0"/>
                        <a:t>Clear</a:t>
                      </a:r>
                      <a:r>
                        <a:rPr lang="en-CA" baseline="0" dirty="0" smtClean="0"/>
                        <a:t> </a:t>
                      </a:r>
                      <a:r>
                        <a:rPr lang="en-CA" dirty="0" smtClean="0"/>
                        <a:t>generic</a:t>
                      </a:r>
                      <a:r>
                        <a:rPr lang="en-CA" baseline="0" dirty="0" smtClean="0"/>
                        <a:t> </a:t>
                      </a:r>
                      <a:r>
                        <a:rPr lang="en-CA" dirty="0" smtClean="0"/>
                        <a:t>boundaries in</a:t>
                      </a:r>
                      <a:r>
                        <a:rPr lang="en-CA" baseline="0" dirty="0" smtClean="0"/>
                        <a:t> art/literature</a:t>
                      </a:r>
                      <a:endParaRPr lang="en-CA" dirty="0" smtClean="0"/>
                    </a:p>
                    <a:p>
                      <a:endParaRPr lang="en-CA" dirty="0" smtClean="0"/>
                    </a:p>
                    <a:p>
                      <a:r>
                        <a:rPr lang="en-CA" dirty="0" smtClean="0"/>
                        <a:t>the book as sufficient bearer of the word;  </a:t>
                      </a:r>
                      <a:br>
                        <a:rPr lang="en-CA" dirty="0" smtClean="0"/>
                      </a:br>
                      <a:endParaRPr lang="en-CA" dirty="0"/>
                    </a:p>
                  </a:txBody>
                  <a:tcPr/>
                </a:tc>
                <a:tc>
                  <a:txBody>
                    <a:bodyPr/>
                    <a:lstStyle/>
                    <a:p>
                      <a:r>
                        <a:rPr lang="en-CA" dirty="0" smtClean="0"/>
                        <a:t>Postmodernism</a:t>
                      </a:r>
                    </a:p>
                    <a:p>
                      <a:r>
                        <a:rPr lang="en-CA" dirty="0" smtClean="0"/>
                        <a:t>Distrust </a:t>
                      </a:r>
                      <a:r>
                        <a:rPr lang="en-CA" dirty="0" smtClean="0"/>
                        <a:t>of Master Narratives and</a:t>
                      </a:r>
                      <a:r>
                        <a:rPr lang="en-CA" baseline="0" dirty="0" smtClean="0"/>
                        <a:t> Scientific Progress (Neo </a:t>
                      </a:r>
                      <a:r>
                        <a:rPr lang="en-CA" baseline="0" dirty="0" err="1" smtClean="0"/>
                        <a:t>Ludditism</a:t>
                      </a:r>
                      <a:r>
                        <a:rPr lang="en-CA" baseline="0" dirty="0" smtClean="0"/>
                        <a:t>)</a:t>
                      </a:r>
                    </a:p>
                    <a:p>
                      <a:endParaRPr lang="en-CA" dirty="0" smtClean="0"/>
                    </a:p>
                    <a:p>
                      <a:r>
                        <a:rPr lang="en-CA" dirty="0" smtClean="0"/>
                        <a:t>Sense of fragmentation and </a:t>
                      </a:r>
                      <a:r>
                        <a:rPr lang="en-CA" dirty="0" err="1" smtClean="0"/>
                        <a:t>decentered</a:t>
                      </a:r>
                      <a:r>
                        <a:rPr lang="en-CA" dirty="0" smtClean="0"/>
                        <a:t> self;  multiple, conflicting identities.</a:t>
                      </a:r>
                    </a:p>
                    <a:p>
                      <a:endParaRPr lang="en-CA" dirty="0" smtClean="0"/>
                    </a:p>
                    <a:p>
                      <a:r>
                        <a:rPr lang="en-CA" dirty="0" smtClean="0"/>
                        <a:t>Trust and investment in </a:t>
                      </a:r>
                      <a:r>
                        <a:rPr lang="en-CA" dirty="0" err="1" smtClean="0"/>
                        <a:t>micropolitics</a:t>
                      </a:r>
                      <a:r>
                        <a:rPr lang="en-CA" dirty="0" smtClean="0"/>
                        <a:t>, identity politics, local politics</a:t>
                      </a:r>
                    </a:p>
                    <a:p>
                      <a:endParaRPr lang="en-CA" dirty="0" smtClean="0"/>
                    </a:p>
                    <a:p>
                      <a:r>
                        <a:rPr lang="en-CA" dirty="0" smtClean="0"/>
                        <a:t>Mixing of popular and high cultures. Disruption of high</a:t>
                      </a:r>
                      <a:r>
                        <a:rPr lang="en-CA" baseline="0" dirty="0" smtClean="0"/>
                        <a:t> culture’s dominance.</a:t>
                      </a:r>
                      <a:endParaRPr lang="en-CA" dirty="0" smtClean="0"/>
                    </a:p>
                    <a:p>
                      <a:endParaRPr lang="en-CA" dirty="0" smtClean="0"/>
                    </a:p>
                    <a:p>
                      <a:r>
                        <a:rPr lang="en-CA" dirty="0" smtClean="0"/>
                        <a:t>Androgyny, queer sexual identities,</a:t>
                      </a:r>
                    </a:p>
                    <a:p>
                      <a:endParaRPr lang="en-CA" dirty="0" smtClean="0"/>
                    </a:p>
                    <a:p>
                      <a:r>
                        <a:rPr lang="en-CA" dirty="0" err="1" smtClean="0"/>
                        <a:t>Hybridity</a:t>
                      </a:r>
                      <a:r>
                        <a:rPr lang="en-CA" dirty="0" smtClean="0"/>
                        <a:t>, pastiche,</a:t>
                      </a:r>
                      <a:r>
                        <a:rPr lang="en-CA" baseline="0" dirty="0" smtClean="0"/>
                        <a:t> </a:t>
                      </a:r>
                      <a:r>
                        <a:rPr lang="en-CA" baseline="0" dirty="0" err="1" smtClean="0"/>
                        <a:t>bricolage</a:t>
                      </a:r>
                      <a:endParaRPr lang="en-CA" dirty="0" smtClean="0"/>
                    </a:p>
                    <a:p>
                      <a:endParaRPr lang="en-CA" dirty="0" smtClean="0"/>
                    </a:p>
                    <a:p>
                      <a:endParaRPr lang="en-CA" dirty="0" smtClean="0"/>
                    </a:p>
                    <a:p>
                      <a:r>
                        <a:rPr lang="en-CA" dirty="0" smtClean="0"/>
                        <a:t>Hypermedia, Internet,</a:t>
                      </a:r>
                      <a:r>
                        <a:rPr lang="en-CA" baseline="0" dirty="0" smtClean="0"/>
                        <a:t> as transcendence </a:t>
                      </a:r>
                      <a:r>
                        <a:rPr lang="en-CA" dirty="0" smtClean="0"/>
                        <a:t/>
                      </a:r>
                      <a:br>
                        <a:rPr lang="en-CA" dirty="0" smtClean="0"/>
                      </a:br>
                      <a:r>
                        <a:rPr lang="en-CA" dirty="0" smtClean="0"/>
                        <a:t> of physical limits of print media</a:t>
                      </a:r>
                    </a:p>
                  </a:txBody>
                  <a:tcPr/>
                </a:tc>
              </a:tr>
            </a:tbl>
          </a:graphicData>
        </a:graphic>
      </p:graphicFrame>
    </p:spTree>
    <p:extLst>
      <p:ext uri="{BB962C8B-B14F-4D97-AF65-F5344CB8AC3E}">
        <p14:creationId xmlns:p14="http://schemas.microsoft.com/office/powerpoint/2010/main" val="2472140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Modernism in Latin America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Many cultural theorists (Angel Rama, Nestor Garcia </a:t>
            </a:r>
            <a:r>
              <a:rPr lang="en-US" dirty="0" err="1" smtClean="0"/>
              <a:t>Canclini</a:t>
            </a:r>
            <a:r>
              <a:rPr lang="en-US" dirty="0" smtClean="0"/>
              <a:t>, J.J. Brunner) describe cultural modernization in Latin America as an irregular or uneven process. </a:t>
            </a:r>
          </a:p>
          <a:p>
            <a:endParaRPr lang="en-US" dirty="0"/>
          </a:p>
          <a:p>
            <a:r>
              <a:rPr lang="en-US" dirty="0" smtClean="0"/>
              <a:t> There are several theories behind this “irregular modernity”, mass illiteracy, lack of media  and cultural infrastructure, the predominance of religiosity over secularism and the dependent economic/cultural relationship between Latin America and Europe/USA</a:t>
            </a:r>
          </a:p>
          <a:p>
            <a:r>
              <a:rPr lang="en-US" dirty="0" smtClean="0"/>
              <a:t>Both Brunner and Garcia </a:t>
            </a:r>
            <a:r>
              <a:rPr lang="en-US" dirty="0" err="1" smtClean="0"/>
              <a:t>Canclini</a:t>
            </a:r>
            <a:r>
              <a:rPr lang="en-US" dirty="0" smtClean="0"/>
              <a:t>, however suggest other possible interpretations</a:t>
            </a:r>
            <a:endParaRPr lang="en-US" dirty="0"/>
          </a:p>
        </p:txBody>
      </p:sp>
    </p:spTree>
    <p:extLst>
      <p:ext uri="{BB962C8B-B14F-4D97-AF65-F5344CB8AC3E}">
        <p14:creationId xmlns:p14="http://schemas.microsoft.com/office/powerpoint/2010/main" val="2446750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Nestor Garcia </a:t>
            </a:r>
            <a:r>
              <a:rPr lang="en-US" dirty="0" err="1" smtClean="0"/>
              <a:t>Canclini</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a:t>
            </a:r>
            <a:r>
              <a:rPr lang="en-US" i="1" dirty="0"/>
              <a:t>Hybrid Cultures: Strategies for Entering and Leaving Modernity</a:t>
            </a:r>
            <a:r>
              <a:rPr lang="en-US" dirty="0"/>
              <a:t>. </a:t>
            </a:r>
            <a:r>
              <a:rPr lang="en-US" dirty="0" smtClean="0"/>
              <a:t>Garcia </a:t>
            </a:r>
            <a:r>
              <a:rPr lang="en-US" dirty="0" err="1" smtClean="0"/>
              <a:t>Canclini</a:t>
            </a:r>
            <a:r>
              <a:rPr lang="en-US" dirty="0" smtClean="0"/>
              <a:t> questions the premises of the “belated modernity” theory.</a:t>
            </a:r>
          </a:p>
          <a:p>
            <a:endParaRPr lang="en-US" dirty="0"/>
          </a:p>
          <a:p>
            <a:r>
              <a:rPr lang="en-US" dirty="0" smtClean="0"/>
              <a:t>Garcia- </a:t>
            </a:r>
            <a:r>
              <a:rPr lang="en-US" dirty="0" err="1" smtClean="0"/>
              <a:t>Canclini</a:t>
            </a:r>
            <a:r>
              <a:rPr lang="en-US" dirty="0" smtClean="0"/>
              <a:t> argues that the artistic movements of Modernism didn’t emerge in the industrialized parts of Europe, but in places such as France, Italy and Spain.  Places where “The old order, precisely with what it still possessed of the aristocratic, offered a set of codes from which intellectuals and artists, even the innovators, saw it possible to resist the devastations as the organizing principle of culture and society” (45)</a:t>
            </a:r>
          </a:p>
          <a:p>
            <a:endParaRPr lang="en-US" dirty="0"/>
          </a:p>
          <a:p>
            <a:endParaRPr lang="en-US" dirty="0"/>
          </a:p>
          <a:p>
            <a:endParaRPr lang="en-US" dirty="0"/>
          </a:p>
        </p:txBody>
      </p:sp>
    </p:spTree>
    <p:extLst>
      <p:ext uri="{BB962C8B-B14F-4D97-AF65-F5344CB8AC3E}">
        <p14:creationId xmlns:p14="http://schemas.microsoft.com/office/powerpoint/2010/main" val="2155687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05417"/>
            <a:ext cx="7313613" cy="4785783"/>
          </a:xfrm>
        </p:spPr>
        <p:txBody>
          <a:bodyPr>
            <a:normAutofit fontScale="70000" lnSpcReduction="20000"/>
          </a:bodyPr>
          <a:lstStyle/>
          <a:p>
            <a:r>
              <a:rPr lang="en-US" dirty="0" err="1" smtClean="0"/>
              <a:t>Canclini</a:t>
            </a:r>
            <a:r>
              <a:rPr lang="en-US" dirty="0" smtClean="0"/>
              <a:t> applies this idea to Latin American societies, created by what he calls the “sedimentation, juxtaposition and interweaving of indigenous traditions, of Catholic colonial </a:t>
            </a:r>
            <a:r>
              <a:rPr lang="en-US" dirty="0" err="1" smtClean="0"/>
              <a:t>hispanism</a:t>
            </a:r>
            <a:r>
              <a:rPr lang="en-US" dirty="0" smtClean="0"/>
              <a:t>, and of modern political, educational and communicational actions.”  (45)</a:t>
            </a:r>
            <a:endParaRPr lang="en-US" dirty="0"/>
          </a:p>
          <a:p>
            <a:r>
              <a:rPr lang="en-US" dirty="0" smtClean="0"/>
              <a:t>As in continental Europe, the educated classes in Latin America both were attracted to modernization but also rooted in their Hispanic-Catholic traditions as a bulwark against modernism’s tendency toward mechanization.</a:t>
            </a:r>
            <a:endParaRPr lang="en-US" dirty="0"/>
          </a:p>
          <a:p>
            <a:r>
              <a:rPr lang="en-US" dirty="0" smtClean="0"/>
              <a:t>The result is what he calls a “</a:t>
            </a:r>
            <a:r>
              <a:rPr lang="en-US" dirty="0" err="1" smtClean="0"/>
              <a:t>multitemporal</a:t>
            </a:r>
            <a:r>
              <a:rPr lang="en-US" dirty="0" smtClean="0"/>
              <a:t> heterogeneity”, the coexistence of cultural artifacts from various time periods  “In </a:t>
            </a:r>
            <a:r>
              <a:rPr lang="en-US" dirty="0"/>
              <a:t>houses of the bourgeoisie and of middle classes with a high educational level in Santiago, Lima, Bogota, Mexico City, and many other cities, there coexist multilingual libraries and indigenous crafts, cable TV and parabolic antennas with </a:t>
            </a:r>
            <a:r>
              <a:rPr lang="en-US" dirty="0" smtClean="0"/>
              <a:t>colonial furniture, and magazines with centuries-old family and religious rituals “ (46)</a:t>
            </a:r>
          </a:p>
          <a:p>
            <a:r>
              <a:rPr lang="en-US" dirty="0" err="1" smtClean="0"/>
              <a:t>Canclini</a:t>
            </a:r>
            <a:r>
              <a:rPr lang="en-US" dirty="0" smtClean="0"/>
              <a:t> suggests, this “</a:t>
            </a:r>
            <a:r>
              <a:rPr lang="en-US" dirty="0" err="1" smtClean="0"/>
              <a:t>multitemporal</a:t>
            </a:r>
            <a:r>
              <a:rPr lang="en-US" dirty="0" smtClean="0"/>
              <a:t> heterogeneity” is a product of the ruptures created by rapid urbanization, rather than by modernity abolishing and replacing traditional culture. </a:t>
            </a:r>
            <a:r>
              <a:rPr lang="en-US" dirty="0"/>
              <a:t>S</a:t>
            </a:r>
            <a:r>
              <a:rPr lang="en-US" dirty="0" smtClean="0"/>
              <a:t>ome countries such as Argentina modernized more quickly than some parts of  Europe.  </a:t>
            </a:r>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789429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JJ. Brunner </a:t>
            </a:r>
            <a:endParaRPr lang="en-US" dirty="0"/>
          </a:p>
        </p:txBody>
      </p:sp>
      <p:sp>
        <p:nvSpPr>
          <p:cNvPr id="3" name="Content Placeholder 2"/>
          <p:cNvSpPr>
            <a:spLocks noGrp="1"/>
          </p:cNvSpPr>
          <p:nvPr>
            <p:ph idx="1"/>
          </p:nvPr>
        </p:nvSpPr>
        <p:spPr/>
        <p:txBody>
          <a:bodyPr/>
          <a:lstStyle/>
          <a:p>
            <a:r>
              <a:rPr lang="en-US" dirty="0" smtClean="0"/>
              <a:t>Brunner’s essay further discusses the nature of Latin America’s modernity, also calling into question the “belated modernity” theory</a:t>
            </a:r>
          </a:p>
          <a:p>
            <a:r>
              <a:rPr lang="en-US" dirty="0" smtClean="0"/>
              <a:t>Like </a:t>
            </a:r>
            <a:r>
              <a:rPr lang="en-US" dirty="0" err="1" smtClean="0"/>
              <a:t>Canclini</a:t>
            </a:r>
            <a:r>
              <a:rPr lang="en-US" dirty="0" smtClean="0"/>
              <a:t>, he calls into question the idea of a “technocratic” modernity, tied exclusively to rationalism, scientific progress and the function of the market.  This “modernity” is the type promoted the Economic Commission for Latin America  (CEPAL) </a:t>
            </a:r>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122902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Brunner suggests that modernity itself does not consist of a single rationalism but multiple, (politics, values and philosophies as well as  economics).  And that there is no single, homogeneous rational culture.  </a:t>
            </a:r>
          </a:p>
          <a:p>
            <a:endParaRPr lang="en-US" dirty="0" smtClean="0"/>
          </a:p>
          <a:p>
            <a:r>
              <a:rPr lang="en-US" dirty="0" smtClean="0"/>
              <a:t>Latin American modernity is itself a heterogeneous process, what he calls a “regional postmodernism </a:t>
            </a:r>
            <a:r>
              <a:rPr lang="en-US" i="1" dirty="0" err="1" smtClean="0"/>
              <a:t>avant</a:t>
            </a:r>
            <a:r>
              <a:rPr lang="en-US" i="1" dirty="0" smtClean="0"/>
              <a:t> la </a:t>
            </a:r>
            <a:r>
              <a:rPr lang="en-US" i="1" dirty="0" err="1" smtClean="0"/>
              <a:t>lettre</a:t>
            </a:r>
            <a:r>
              <a:rPr lang="en-US" i="1" dirty="0" smtClean="0"/>
              <a:t>”.  </a:t>
            </a:r>
            <a:r>
              <a:rPr lang="en-US" dirty="0" smtClean="0"/>
              <a:t>This is because of two main features: it’s origin in and participation in North American markets and its deconstruction and de-centering of Western modern culture by its varied reception among different groups.</a:t>
            </a:r>
            <a:endParaRPr lang="en-US" dirty="0"/>
          </a:p>
          <a:p>
            <a:endParaRPr lang="en-US" dirty="0"/>
          </a:p>
        </p:txBody>
      </p:sp>
    </p:spTree>
    <p:extLst>
      <p:ext uri="{BB962C8B-B14F-4D97-AF65-F5344CB8AC3E}">
        <p14:creationId xmlns:p14="http://schemas.microsoft.com/office/powerpoint/2010/main" val="2646383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810798"/>
            <a:ext cx="7313613" cy="4980402"/>
          </a:xfrm>
        </p:spPr>
        <p:txBody>
          <a:bodyPr>
            <a:normAutofit fontScale="92500"/>
          </a:bodyPr>
          <a:lstStyle/>
          <a:p>
            <a:r>
              <a:rPr lang="en-US" dirty="0" smtClean="0"/>
              <a:t>Latin America’s participation in international markets produces a “multiplicity of logics” rather than a single synthesized logic of modernity.</a:t>
            </a:r>
          </a:p>
          <a:p>
            <a:endParaRPr lang="en-US" dirty="0"/>
          </a:p>
          <a:p>
            <a:r>
              <a:rPr lang="en-US" dirty="0" smtClean="0"/>
              <a:t>Contemporary (as of 1990) strategies of development seem to be recognizing this,  opting for promoting smaller-scale projects of rationalization rather than grand visions </a:t>
            </a:r>
          </a:p>
          <a:p>
            <a:endParaRPr lang="en-US" dirty="0"/>
          </a:p>
          <a:p>
            <a:r>
              <a:rPr lang="en-US" dirty="0" smtClean="0"/>
              <a:t>These “small scale” projects focus on modernizing individual industries, organizations and fields of study, creating a network of relationships. </a:t>
            </a:r>
          </a:p>
          <a:p>
            <a:endParaRPr lang="en-US" dirty="0"/>
          </a:p>
          <a:p>
            <a:endParaRPr lang="en-US" dirty="0"/>
          </a:p>
        </p:txBody>
      </p:sp>
    </p:spTree>
    <p:extLst>
      <p:ext uri="{BB962C8B-B14F-4D97-AF65-F5344CB8AC3E}">
        <p14:creationId xmlns:p14="http://schemas.microsoft.com/office/powerpoint/2010/main" val="212666328"/>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281</TotalTime>
  <Words>1248</Words>
  <Application>Microsoft Macintosh PowerPoint</Application>
  <PresentationFormat>On-screen Show (4:3)</PresentationFormat>
  <Paragraphs>89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Inkwell</vt:lpstr>
      <vt:lpstr>Modernity and Postmodernity in Latin America</vt:lpstr>
      <vt:lpstr>Discussion of Terms </vt:lpstr>
      <vt:lpstr>Characteristics:</vt:lpstr>
      <vt:lpstr>Modernism in Latin America </vt:lpstr>
      <vt:lpstr>Nestor Garcia Canclini</vt:lpstr>
      <vt:lpstr>PowerPoint Presentation</vt:lpstr>
      <vt:lpstr>JJ. Brunner </vt:lpstr>
      <vt:lpstr>PowerPoint Presentation</vt:lpstr>
      <vt:lpstr>PowerPoint Presentation</vt:lpstr>
      <vt:lpstr>The role of Religion</vt:lpstr>
      <vt:lpstr>PowerPoint Presentation</vt:lpstr>
      <vt:lpstr>Consensus and Secularization</vt:lpstr>
      <vt:lpstr>Questions for Discussion </vt:lpstr>
    </vt:vector>
  </TitlesOfParts>
  <Company>UBC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Modernity and Postmodernity in Latin America</dc:title>
  <dc:creator>Barbara Valencia</dc:creator>
  <cp:lastModifiedBy>Barbara Valencia</cp:lastModifiedBy>
  <cp:revision>13</cp:revision>
  <dcterms:created xsi:type="dcterms:W3CDTF">2018-01-11T16:56:36Z</dcterms:created>
  <dcterms:modified xsi:type="dcterms:W3CDTF">2018-01-11T21:38:24Z</dcterms:modified>
</cp:coreProperties>
</file>