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71" r:id="rId8"/>
    <p:sldId id="272" r:id="rId9"/>
    <p:sldId id="267" r:id="rId10"/>
    <p:sldId id="268" r:id="rId11"/>
    <p:sldId id="269" r:id="rId12"/>
    <p:sldId id="274" r:id="rId13"/>
    <p:sldId id="275" r:id="rId14"/>
    <p:sldId id="276" r:id="rId15"/>
    <p:sldId id="277" r:id="rId16"/>
    <p:sldId id="27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5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20" name="Footer Placeholder 19"/>
          <p:cNvSpPr>
            <a:spLocks noGrp="1"/>
          </p:cNvSpPr>
          <p:nvPr>
            <p:ph type="ftr" sz="quarter" idx="11"/>
          </p:nvPr>
        </p:nvSpPr>
        <p:spPr/>
        <p:txBody>
          <a:bodyPr/>
          <a:lstStyle>
            <a:extLst/>
          </a:lstStyle>
          <a:p>
            <a:endParaRPr lang="en-CA"/>
          </a:p>
        </p:txBody>
      </p:sp>
      <p:sp>
        <p:nvSpPr>
          <p:cNvPr id="10" name="Slide Number Placeholder 9"/>
          <p:cNvSpPr>
            <a:spLocks noGrp="1"/>
          </p:cNvSpPr>
          <p:nvPr>
            <p:ph type="sldNum" sz="quarter" idx="12"/>
          </p:nvPr>
        </p:nvSpPr>
        <p:spPr/>
        <p:txBody>
          <a:bodyPr/>
          <a:lstStyle>
            <a:extLst/>
          </a:lstStyle>
          <a:p>
            <a:fld id="{F6ED3AFD-FFF2-4B58-B060-91AF95820337}" type="slidenum">
              <a:rPr lang="en-CA" smtClean="0"/>
              <a:pPr/>
              <a:t>‹#›</a:t>
            </a:fld>
            <a:endParaRPr lang="en-C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ED3AFD-FFF2-4B58-B060-91AF95820337}" type="slidenum">
              <a:rPr lang="en-CA" smtClean="0"/>
              <a:pPr/>
              <a:t>‹#›</a:t>
            </a:fld>
            <a:endParaRPr lang="en-C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F6ED3AFD-FFF2-4B58-B060-91AF95820337}" type="slidenum">
              <a:rPr lang="en-CA" smtClean="0"/>
              <a:pPr/>
              <a:t>‹#›</a:t>
            </a:fld>
            <a:endParaRPr lang="en-C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ED3AFD-FFF2-4B58-B060-91AF95820337}"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7B3FC0D-ED7C-47BD-999D-0DDCE33FAF39}" type="datetimeFigureOut">
              <a:rPr lang="en-CA" smtClean="0"/>
              <a:pPr/>
              <a:t>18-01-18</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ED3AFD-FFF2-4B58-B060-91AF95820337}" type="slidenum">
              <a:rPr lang="en-CA" smtClean="0"/>
              <a:pPr/>
              <a:t>‹#›</a:t>
            </a:fld>
            <a:endParaRPr lang="en-C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7B3FC0D-ED7C-47BD-999D-0DDCE33FAF39}" type="datetimeFigureOut">
              <a:rPr lang="en-CA" smtClean="0"/>
              <a:pPr/>
              <a:t>18-01-18</a:t>
            </a:fld>
            <a:endParaRPr lang="en-C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C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6ED3AFD-FFF2-4B58-B060-91AF95820337}" type="slidenum">
              <a:rPr lang="en-CA" smtClean="0"/>
              <a:pPr/>
              <a:t>‹#›</a:t>
            </a:fld>
            <a:endParaRPr lang="en-C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Marxism and Popular Culture</a:t>
            </a:r>
            <a:endParaRPr lang="en-CA" dirty="0"/>
          </a:p>
        </p:txBody>
      </p:sp>
      <p:pic>
        <p:nvPicPr>
          <p:cNvPr id="1027" name="Picture 3" descr="C:\Users\User\Pictures\communistparty-434.jpg"/>
          <p:cNvPicPr>
            <a:picLocks noChangeAspect="1" noChangeArrowheads="1"/>
          </p:cNvPicPr>
          <p:nvPr/>
        </p:nvPicPr>
        <p:blipFill>
          <a:blip r:embed="rId2" cstate="print"/>
          <a:srcRect/>
          <a:stretch>
            <a:fillRect/>
          </a:stretch>
        </p:blipFill>
        <p:spPr bwMode="auto">
          <a:xfrm>
            <a:off x="2051720" y="2348880"/>
            <a:ext cx="4680520" cy="298132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fontScale="92500" lnSpcReduction="10000"/>
          </a:bodyPr>
          <a:lstStyle/>
          <a:p>
            <a:pPr marL="82296" indent="0">
              <a:buNone/>
            </a:pPr>
            <a:endParaRPr lang="en-CA" dirty="0" smtClean="0"/>
          </a:p>
          <a:p>
            <a:r>
              <a:rPr lang="en-CA" dirty="0" smtClean="0"/>
              <a:t>Hegemony involves a society in which class conflict is managed through negotiations and concessions rather than direct force.  (Although force sometimes is used)</a:t>
            </a:r>
          </a:p>
          <a:p>
            <a:endParaRPr lang="en-CA" dirty="0" smtClean="0"/>
          </a:p>
          <a:p>
            <a:r>
              <a:rPr lang="en-CA" dirty="0" smtClean="0"/>
              <a:t>Cultural processes shift back and forth between “opposition” and “incorporation”</a:t>
            </a:r>
          </a:p>
          <a:p>
            <a:r>
              <a:rPr lang="en-CA" dirty="0" smtClean="0"/>
              <a:t>(ex. Punk music becoming “mainstream”)</a:t>
            </a:r>
          </a:p>
          <a:p>
            <a:endParaRPr lang="en-CA" dirty="0" smtClean="0"/>
          </a:p>
          <a:p>
            <a:r>
              <a:rPr lang="en-CA" dirty="0" smtClean="0"/>
              <a:t>Popular artists create out of their consumption of cultural texts, first as opposition, then as incorporation.</a:t>
            </a:r>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620688"/>
            <a:ext cx="7498080" cy="5699720"/>
          </a:xfrm>
        </p:spPr>
        <p:txBody>
          <a:bodyPr>
            <a:normAutofit fontScale="92500" lnSpcReduction="10000"/>
          </a:bodyPr>
          <a:lstStyle/>
          <a:p>
            <a:r>
              <a:rPr lang="en-CA" dirty="0" smtClean="0"/>
              <a:t>Popular culture is thus neither an imposed system of manipulation, (Frankfurt School) nor a sign of social breakdown (Matthew Arnold).  </a:t>
            </a:r>
          </a:p>
          <a:p>
            <a:r>
              <a:rPr lang="en-CA" dirty="0" smtClean="0"/>
              <a:t>But rather, it is a mix of </a:t>
            </a:r>
            <a:r>
              <a:rPr lang="en-CA" dirty="0" smtClean="0"/>
              <a:t>intentions </a:t>
            </a:r>
            <a:r>
              <a:rPr lang="en-CA" dirty="0" smtClean="0"/>
              <a:t>and counter </a:t>
            </a:r>
            <a:r>
              <a:rPr lang="en-CA" dirty="0" smtClean="0"/>
              <a:t>intentions, authenticity </a:t>
            </a:r>
            <a:r>
              <a:rPr lang="en-CA" dirty="0" smtClean="0"/>
              <a:t>and </a:t>
            </a:r>
            <a:r>
              <a:rPr lang="en-CA" dirty="0" smtClean="0"/>
              <a:t>commercialism, high and low</a:t>
            </a:r>
            <a:r>
              <a:rPr lang="en-CA" dirty="0" smtClean="0"/>
              <a:t>.</a:t>
            </a:r>
            <a:endParaRPr lang="en-CA" dirty="0" smtClean="0"/>
          </a:p>
          <a:p>
            <a:r>
              <a:rPr lang="en-CA" dirty="0" smtClean="0"/>
              <a:t>“Articulation” (use) determines cultural significance as much as production.  </a:t>
            </a:r>
          </a:p>
          <a:p>
            <a:r>
              <a:rPr lang="en-CA" dirty="0" smtClean="0"/>
              <a:t>The cultural field is marked by the struggle to articulate, disarticulate and rearticulate cultural products for certain ideologies and politics.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Dick </a:t>
            </a:r>
            <a:r>
              <a:rPr lang="en-US" dirty="0" err="1" smtClean="0"/>
              <a:t>Hebdige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a:t>
            </a:r>
            <a:r>
              <a:rPr lang="en-US" i="1" dirty="0" smtClean="0"/>
              <a:t> Subculture, the Meaning of Style </a:t>
            </a:r>
            <a:r>
              <a:rPr lang="en-US" dirty="0" smtClean="0"/>
              <a:t>Dick </a:t>
            </a:r>
            <a:r>
              <a:rPr lang="en-US" dirty="0" err="1" smtClean="0"/>
              <a:t>Hebdige</a:t>
            </a:r>
            <a:r>
              <a:rPr lang="en-US" dirty="0" smtClean="0"/>
              <a:t> attempts to analyze youth and marginal subcultures (punk, underground, gay movements in the 1970s) through a </a:t>
            </a:r>
            <a:r>
              <a:rPr lang="en-US" dirty="0" err="1" smtClean="0"/>
              <a:t>Gramscian</a:t>
            </a:r>
            <a:r>
              <a:rPr lang="en-US" dirty="0" smtClean="0"/>
              <a:t> and </a:t>
            </a:r>
            <a:r>
              <a:rPr lang="en-US" dirty="0" err="1" smtClean="0"/>
              <a:t>Barthesian</a:t>
            </a:r>
            <a:r>
              <a:rPr lang="en-US" dirty="0" smtClean="0"/>
              <a:t> lens. </a:t>
            </a:r>
          </a:p>
          <a:p>
            <a:endParaRPr lang="en-US" dirty="0" smtClean="0"/>
          </a:p>
          <a:p>
            <a:r>
              <a:rPr lang="en-US" dirty="0" err="1" smtClean="0"/>
              <a:t>Hebdige</a:t>
            </a:r>
            <a:r>
              <a:rPr lang="en-US" dirty="0" smtClean="0"/>
              <a:t> begins by recognizing two competing definitions of “culture”, referring to both the most elevated creations of the past (Arnold) and to the total creative and meaning-making work of a society (Williams)  </a:t>
            </a:r>
            <a:endParaRPr lang="en-US" dirty="0"/>
          </a:p>
          <a:p>
            <a:endParaRPr lang="en-US" dirty="0"/>
          </a:p>
        </p:txBody>
      </p:sp>
    </p:spTree>
    <p:extLst>
      <p:ext uri="{BB962C8B-B14F-4D97-AF65-F5344CB8AC3E}">
        <p14:creationId xmlns:p14="http://schemas.microsoft.com/office/powerpoint/2010/main" val="12226897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err="1" smtClean="0"/>
              <a:t>Hebdige</a:t>
            </a:r>
            <a:r>
              <a:rPr lang="en-US" dirty="0" smtClean="0"/>
              <a:t> argues that contemporary Marxist theories (of the 1970s onward) attempt to bridge these two ideas.  He cites specifically Roland Barthes and Antonio Gramsci.</a:t>
            </a:r>
          </a:p>
          <a:p>
            <a:endParaRPr lang="en-US" dirty="0"/>
          </a:p>
          <a:p>
            <a:r>
              <a:rPr lang="en-US" dirty="0" smtClean="0"/>
              <a:t>Barthes’ work focuses on how all cultural phenomena become distorted into myth, or sources of particular </a:t>
            </a:r>
            <a:r>
              <a:rPr lang="en-US" dirty="0" err="1" smtClean="0"/>
              <a:t>semiological</a:t>
            </a:r>
            <a:r>
              <a:rPr lang="en-US" dirty="0" smtClean="0"/>
              <a:t> meanings.  </a:t>
            </a:r>
          </a:p>
          <a:p>
            <a:endParaRPr lang="en-US" dirty="0"/>
          </a:p>
          <a:p>
            <a:r>
              <a:rPr lang="en-US" dirty="0" smtClean="0"/>
              <a:t>This myth, however, reiterates the class structure and </a:t>
            </a:r>
            <a:r>
              <a:rPr lang="en-US" dirty="0" err="1" smtClean="0"/>
              <a:t>universializes</a:t>
            </a:r>
            <a:r>
              <a:rPr lang="en-US" dirty="0" smtClean="0"/>
              <a:t> the values of the ruling classes.    </a:t>
            </a:r>
            <a:endParaRPr lang="en-US" dirty="0"/>
          </a:p>
        </p:txBody>
      </p:sp>
    </p:spTree>
    <p:extLst>
      <p:ext uri="{BB962C8B-B14F-4D97-AF65-F5344CB8AC3E}">
        <p14:creationId xmlns:p14="http://schemas.microsoft.com/office/powerpoint/2010/main" val="25359407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Mythologies: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Barthes on Wrestling:  “But what wrestling is above all meant to portray is a purely moral concept:  that of justice. The idea of ‘paying’ is essential to wrestling, and the crowds’ ‘give it to him’ means above all else ‘Make him pay’.  The baser the action of the ‘bastard’, the more delighted the public is by the blow he receives in return”</a:t>
            </a:r>
          </a:p>
          <a:p>
            <a:endParaRPr lang="en-US" dirty="0"/>
          </a:p>
          <a:p>
            <a:r>
              <a:rPr lang="en-US" dirty="0" smtClean="0"/>
              <a:t>On Julius Caesar “all the characters are wearing fringes.  Some have them curly, some straggly, some oily, all of them well combed, and the bald are not admitted although there are plenty to be found in Roman history</a:t>
            </a:r>
            <a:r>
              <a:rPr lang="mr-IN" dirty="0" smtClean="0"/>
              <a:t>…</a:t>
            </a:r>
            <a:r>
              <a:rPr lang="en-CA" dirty="0" smtClean="0"/>
              <a:t>.what then is associated with these insistent fringes? Quite simply the label of Roman-ness.  We therefore see here the mainspring of the Spectacle (the sign) operating in the open.  The frontal lock overwhelms one with evidence, no one can doubt he is in Ancient Rome.”</a:t>
            </a:r>
            <a:r>
              <a:rPr lang="en-US" dirty="0" smtClean="0"/>
              <a:t> </a:t>
            </a:r>
            <a:endParaRPr lang="en-US" dirty="0"/>
          </a:p>
        </p:txBody>
      </p:sp>
    </p:spTree>
    <p:extLst>
      <p:ext uri="{BB962C8B-B14F-4D97-AF65-F5344CB8AC3E}">
        <p14:creationId xmlns:p14="http://schemas.microsoft.com/office/powerpoint/2010/main" val="262334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Gramsci again</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Hebdige</a:t>
            </a:r>
            <a:r>
              <a:rPr lang="en-US" dirty="0" smtClean="0"/>
              <a:t> </a:t>
            </a:r>
            <a:r>
              <a:rPr lang="en-US" dirty="0" smtClean="0"/>
              <a:t>utilizes Gramsci’s theory to explain the practices of youth subcultures.</a:t>
            </a:r>
          </a:p>
          <a:p>
            <a:endParaRPr lang="en-US" dirty="0"/>
          </a:p>
          <a:p>
            <a:r>
              <a:rPr lang="en-US" dirty="0" smtClean="0"/>
              <a:t>According to Gramsci, </a:t>
            </a:r>
            <a:r>
              <a:rPr lang="en-US" dirty="0" err="1" smtClean="0"/>
              <a:t>Hebdige</a:t>
            </a:r>
            <a:r>
              <a:rPr lang="en-US" dirty="0"/>
              <a:t> </a:t>
            </a:r>
            <a:r>
              <a:rPr lang="en-US" dirty="0" smtClean="0"/>
              <a:t>explains, Hegemonies’ attempts to rule by consent means that its systems are never fixed, and that “myths” in Barthes sense can be demystified and deconstructed.</a:t>
            </a:r>
          </a:p>
          <a:p>
            <a:endParaRPr lang="en-US" dirty="0"/>
          </a:p>
          <a:p>
            <a:r>
              <a:rPr lang="en-US" dirty="0" smtClean="0"/>
              <a:t>Youth subcultures, especially those that emerged in the postwar period (</a:t>
            </a:r>
            <a:r>
              <a:rPr lang="en-US" dirty="0" err="1" smtClean="0"/>
              <a:t>Hebdige</a:t>
            </a:r>
            <a:r>
              <a:rPr lang="en-US" dirty="0" smtClean="0"/>
              <a:t> looks at England specifically) perform this function, </a:t>
            </a:r>
            <a:r>
              <a:rPr lang="en-US" dirty="0" err="1" smtClean="0"/>
              <a:t>signalling</a:t>
            </a:r>
            <a:r>
              <a:rPr lang="en-US" dirty="0" smtClean="0"/>
              <a:t> a contemporary “breakdown of consensus”.  </a:t>
            </a:r>
            <a:r>
              <a:rPr lang="en-US" dirty="0" smtClean="0"/>
              <a:t> </a:t>
            </a:r>
            <a:endParaRPr lang="en-US" dirty="0"/>
          </a:p>
        </p:txBody>
      </p:sp>
    </p:spTree>
    <p:extLst>
      <p:ext uri="{BB962C8B-B14F-4D97-AF65-F5344CB8AC3E}">
        <p14:creationId xmlns:p14="http://schemas.microsoft.com/office/powerpoint/2010/main" val="5431308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discussion</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What does Marxist analysis tell us about popular culture?  Discuss the relationship between capitalism and popular culture?</a:t>
            </a:r>
          </a:p>
          <a:p>
            <a:endParaRPr lang="en-US" dirty="0"/>
          </a:p>
          <a:p>
            <a:r>
              <a:rPr lang="en-US" dirty="0" smtClean="0"/>
              <a:t>Discuss your response to the Frankfurt School’s view of popular culture?  Do you agree?  Can popular culture have socially critical functions as well?  </a:t>
            </a:r>
          </a:p>
          <a:p>
            <a:endParaRPr lang="en-US" dirty="0"/>
          </a:p>
          <a:p>
            <a:r>
              <a:rPr lang="en-US" dirty="0" smtClean="0"/>
              <a:t>How do you feel about popular music?  Is </a:t>
            </a:r>
            <a:r>
              <a:rPr lang="en-US" dirty="0" err="1" smtClean="0"/>
              <a:t>Adorno</a:t>
            </a:r>
            <a:r>
              <a:rPr lang="en-US" dirty="0" smtClean="0"/>
              <a:t> right?</a:t>
            </a:r>
          </a:p>
          <a:p>
            <a:pPr marL="82296" indent="0">
              <a:buNone/>
            </a:pPr>
            <a:endParaRPr lang="en-US" dirty="0" smtClean="0"/>
          </a:p>
          <a:p>
            <a:endParaRPr lang="en-US" dirty="0"/>
          </a:p>
          <a:p>
            <a:r>
              <a:rPr lang="en-US" dirty="0" smtClean="0"/>
              <a:t>Using Barthes and Gramsci’s ideas, how would you analyze the following cultural creations:</a:t>
            </a:r>
          </a:p>
          <a:p>
            <a:r>
              <a:rPr lang="en-US" dirty="0" err="1" smtClean="0"/>
              <a:t>Reggaeton</a:t>
            </a:r>
            <a:r>
              <a:rPr lang="en-US" dirty="0"/>
              <a:t> </a:t>
            </a:r>
            <a:r>
              <a:rPr lang="en-US" dirty="0" smtClean="0"/>
              <a:t>music</a:t>
            </a:r>
          </a:p>
          <a:p>
            <a:r>
              <a:rPr lang="en-US" dirty="0" smtClean="0"/>
              <a:t>Salsa and/or Latin </a:t>
            </a:r>
            <a:r>
              <a:rPr lang="en-US" dirty="0" smtClean="0"/>
              <a:t>pop</a:t>
            </a:r>
          </a:p>
          <a:p>
            <a:r>
              <a:rPr lang="en-US" dirty="0" smtClean="0"/>
              <a:t>Epic Rap Battles of History (or any YouTube series) </a:t>
            </a:r>
            <a:endParaRPr lang="en-US" dirty="0" smtClean="0"/>
          </a:p>
          <a:p>
            <a:r>
              <a:rPr lang="en-US" dirty="0" smtClean="0"/>
              <a:t>The Simpsons (considering the show’s reception in the USA and LA)</a:t>
            </a:r>
          </a:p>
          <a:p>
            <a:r>
              <a:rPr lang="en-US" dirty="0" err="1" smtClean="0"/>
              <a:t>Telenovelas</a:t>
            </a:r>
            <a:r>
              <a:rPr lang="en-US" dirty="0" smtClean="0"/>
              <a:t> (name some specific one’s you’ve seen)</a:t>
            </a:r>
          </a:p>
          <a:p>
            <a:r>
              <a:rPr lang="en-US" dirty="0" smtClean="0"/>
              <a:t>Hollywood Films dealing with Latin American topics (i.e. </a:t>
            </a:r>
            <a:r>
              <a:rPr lang="en-US" dirty="0" err="1" smtClean="0"/>
              <a:t>Frida</a:t>
            </a:r>
            <a:r>
              <a:rPr lang="en-US" dirty="0" smtClean="0"/>
              <a:t>, The House of the Spirits, The Book of Life,)</a:t>
            </a:r>
          </a:p>
          <a:p>
            <a:r>
              <a:rPr lang="en-US" dirty="0" smtClean="0"/>
              <a:t>Daytime talk shows such as </a:t>
            </a:r>
            <a:r>
              <a:rPr lang="en-US" i="1" dirty="0" smtClean="0"/>
              <a:t>Laura</a:t>
            </a:r>
            <a:r>
              <a:rPr lang="en-US" dirty="0" smtClean="0"/>
              <a:t> </a:t>
            </a:r>
          </a:p>
          <a:p>
            <a:pPr marL="82296" indent="0">
              <a:buNone/>
            </a:pPr>
            <a:endParaRPr lang="en-US" dirty="0"/>
          </a:p>
          <a:p>
            <a:endParaRPr lang="en-US" dirty="0"/>
          </a:p>
          <a:p>
            <a:endParaRPr lang="en-US" dirty="0"/>
          </a:p>
        </p:txBody>
      </p:sp>
    </p:spTree>
    <p:extLst>
      <p:ext uri="{BB962C8B-B14F-4D97-AF65-F5344CB8AC3E}">
        <p14:creationId xmlns:p14="http://schemas.microsoft.com/office/powerpoint/2010/main" val="28288673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Classical Marxism         </a:t>
            </a:r>
            <a:endParaRPr lang="en-CA" dirty="0"/>
          </a:p>
        </p:txBody>
      </p:sp>
      <p:sp>
        <p:nvSpPr>
          <p:cNvPr id="3" name="Content Placeholder 2"/>
          <p:cNvSpPr>
            <a:spLocks noGrp="1"/>
          </p:cNvSpPr>
          <p:nvPr>
            <p:ph idx="1"/>
          </p:nvPr>
        </p:nvSpPr>
        <p:spPr/>
        <p:txBody>
          <a:bodyPr>
            <a:normAutofit fontScale="77500" lnSpcReduction="20000"/>
          </a:bodyPr>
          <a:lstStyle/>
          <a:p>
            <a:pPr marL="82296" indent="0">
              <a:buNone/>
            </a:pPr>
            <a:endParaRPr lang="en-CA" dirty="0" smtClean="0"/>
          </a:p>
          <a:p>
            <a:endParaRPr lang="en-CA" dirty="0"/>
          </a:p>
          <a:p>
            <a:r>
              <a:rPr lang="en-CA" dirty="0" smtClean="0"/>
              <a:t>The Marxist method of historical interpretation differs from other historical approaches as it focuses on modes and relationships of production.</a:t>
            </a:r>
          </a:p>
          <a:p>
            <a:endParaRPr lang="en-CA" dirty="0"/>
          </a:p>
          <a:p>
            <a:r>
              <a:rPr lang="en-CA" dirty="0"/>
              <a:t>Cultural artifacts are inseparable from conditions of production and must be analyzed in relationship to them</a:t>
            </a:r>
          </a:p>
          <a:p>
            <a:endParaRPr lang="en-CA" dirty="0" smtClean="0"/>
          </a:p>
          <a:p>
            <a:r>
              <a:rPr lang="en-CA" dirty="0"/>
              <a:t>The political, social and cultural shape of the any given society is determined by modes and relations of production</a:t>
            </a:r>
          </a:p>
          <a:p>
            <a:endParaRPr lang="en-CA" dirty="0" smtClean="0"/>
          </a:p>
          <a:p>
            <a:pPr marL="82296" indent="0">
              <a:buNone/>
            </a:pPr>
            <a:endParaRPr lang="en-CA" dirty="0" smtClean="0"/>
          </a:p>
          <a:p>
            <a:pPr marL="82296" indent="0">
              <a:buNone/>
            </a:pPr>
            <a:endParaRPr lang="en-CA" dirty="0" smtClean="0"/>
          </a:p>
        </p:txBody>
      </p:sp>
      <p:pic>
        <p:nvPicPr>
          <p:cNvPr id="2050" name="Picture 2" descr="C:\Users\User\Pictures\peace.jpg"/>
          <p:cNvPicPr>
            <a:picLocks noChangeAspect="1" noChangeArrowheads="1"/>
          </p:cNvPicPr>
          <p:nvPr/>
        </p:nvPicPr>
        <p:blipFill>
          <a:blip r:embed="rId2" cstate="print"/>
          <a:srcRect/>
          <a:stretch>
            <a:fillRect/>
          </a:stretch>
        </p:blipFill>
        <p:spPr bwMode="auto">
          <a:xfrm>
            <a:off x="6228184" y="116632"/>
            <a:ext cx="2552700" cy="144016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fontScale="92500" lnSpcReduction="20000"/>
          </a:bodyPr>
          <a:lstStyle/>
          <a:p>
            <a:r>
              <a:rPr lang="en-CA" dirty="0" smtClean="0"/>
              <a:t>“modes of production” and “relations of production” compose a society’s “base.”  </a:t>
            </a:r>
          </a:p>
          <a:p>
            <a:r>
              <a:rPr lang="en-CA" dirty="0" smtClean="0"/>
              <a:t>Institutions and modes of consciousness compose “superstructure”</a:t>
            </a:r>
          </a:p>
          <a:p>
            <a:r>
              <a:rPr lang="en-CA" dirty="0" smtClean="0"/>
              <a:t>Superstructure legitimizes base. Base conditions superstructure.  </a:t>
            </a:r>
          </a:p>
          <a:p>
            <a:r>
              <a:rPr lang="en-CA" dirty="0" smtClean="0"/>
              <a:t>The ruling class in a society is also the intellectual class.  Their ideas/values shape what is considered “universal”.</a:t>
            </a:r>
          </a:p>
          <a:p>
            <a:r>
              <a:rPr lang="en-CA" dirty="0" smtClean="0"/>
              <a:t>Marxist cultural analyses read texts in relation to their historical conditions</a:t>
            </a:r>
            <a:r>
              <a:rPr lang="en-CA" dirty="0"/>
              <a:t> </a:t>
            </a:r>
            <a:r>
              <a:rPr lang="en-CA" dirty="0" smtClean="0"/>
              <a:t>while keeping in play a subtle dialectic between agency and structure (i.e. Raul </a:t>
            </a:r>
            <a:r>
              <a:rPr lang="en-CA" dirty="0" err="1" smtClean="0"/>
              <a:t>Zurita’s</a:t>
            </a:r>
            <a:r>
              <a:rPr lang="en-CA" dirty="0"/>
              <a:t> </a:t>
            </a:r>
            <a:r>
              <a:rPr lang="en-CA" dirty="0" smtClean="0"/>
              <a:t>poetry during the Chilean dictatorship)     </a:t>
            </a:r>
            <a:endParaRPr lang="en-CA"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Frankfurt School   </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Term refers to a group of German Marxist intellectuals associated with the Institute for Social Research at the University of Frankfurt between 1923-1933.  </a:t>
            </a:r>
          </a:p>
          <a:p>
            <a:r>
              <a:rPr lang="en-CA" dirty="0" smtClean="0"/>
              <a:t>Group included Walter Benjamin, Theodor </a:t>
            </a:r>
            <a:r>
              <a:rPr lang="en-CA" dirty="0" err="1" smtClean="0"/>
              <a:t>Adorno</a:t>
            </a:r>
            <a:r>
              <a:rPr lang="en-CA" dirty="0" smtClean="0"/>
              <a:t>, Max </a:t>
            </a:r>
            <a:r>
              <a:rPr lang="en-CA" dirty="0" err="1" smtClean="0"/>
              <a:t>Horkheimer</a:t>
            </a:r>
            <a:r>
              <a:rPr lang="en-CA" dirty="0" smtClean="0"/>
              <a:t>, Leo </a:t>
            </a:r>
            <a:r>
              <a:rPr lang="en-CA" dirty="0" err="1" smtClean="0"/>
              <a:t>Lowenthal</a:t>
            </a:r>
            <a:r>
              <a:rPr lang="en-CA" dirty="0" smtClean="0"/>
              <a:t>, Herbert Marcuse and Erich Fromm among others.</a:t>
            </a:r>
          </a:p>
          <a:p>
            <a:r>
              <a:rPr lang="en-CA" dirty="0" smtClean="0"/>
              <a:t>Interested in the intersection of Marxist ideas and culture.  Originated what is often called “Critical Theory”</a:t>
            </a:r>
            <a:endParaRPr lang="en-CA" dirty="0"/>
          </a:p>
        </p:txBody>
      </p:sp>
      <p:pic>
        <p:nvPicPr>
          <p:cNvPr id="3074" name="Picture 2" descr="C:\Users\User\Pictures\frankfurt_school_fashion_shirt-r0148a4bef9784e32b0691a1fdb1ef325_804gs_512.jpg"/>
          <p:cNvPicPr>
            <a:picLocks noChangeAspect="1" noChangeArrowheads="1"/>
          </p:cNvPicPr>
          <p:nvPr/>
        </p:nvPicPr>
        <p:blipFill>
          <a:blip r:embed="rId2" cstate="print"/>
          <a:srcRect/>
          <a:stretch>
            <a:fillRect/>
          </a:stretch>
        </p:blipFill>
        <p:spPr bwMode="auto">
          <a:xfrm>
            <a:off x="6156176" y="188640"/>
            <a:ext cx="2376264" cy="129614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32656"/>
            <a:ext cx="7498080" cy="5472608"/>
          </a:xfrm>
        </p:spPr>
        <p:txBody>
          <a:bodyPr>
            <a:normAutofit fontScale="92500" lnSpcReduction="10000"/>
          </a:bodyPr>
          <a:lstStyle/>
          <a:p>
            <a:r>
              <a:rPr lang="en-CA" dirty="0" smtClean="0"/>
              <a:t>Had a very negative view of popular culture, with the exception of Walter Benjamin.</a:t>
            </a:r>
          </a:p>
          <a:p>
            <a:endParaRPr lang="en-CA" dirty="0"/>
          </a:p>
          <a:p>
            <a:r>
              <a:rPr lang="en-CA" dirty="0" err="1" smtClean="0"/>
              <a:t>Adorno</a:t>
            </a:r>
            <a:r>
              <a:rPr lang="en-CA" dirty="0" smtClean="0"/>
              <a:t> and </a:t>
            </a:r>
            <a:r>
              <a:rPr lang="en-CA" dirty="0" err="1" smtClean="0"/>
              <a:t>Horkheimer</a:t>
            </a:r>
            <a:r>
              <a:rPr lang="en-CA" dirty="0" smtClean="0"/>
              <a:t> contrasted “culture industry” with “authentic culture” </a:t>
            </a:r>
          </a:p>
          <a:p>
            <a:endParaRPr lang="en-CA" dirty="0"/>
          </a:p>
          <a:p>
            <a:r>
              <a:rPr lang="en-CA" dirty="0" smtClean="0"/>
              <a:t>“The culture industry” (popular culture) is not socially destructive as Matthew Arnold argued, but a tool of the system.</a:t>
            </a:r>
          </a:p>
          <a:p>
            <a:pPr marL="82296" indent="0">
              <a:buNone/>
            </a:pPr>
            <a:endParaRPr lang="en-CA" dirty="0" smtClean="0"/>
          </a:p>
          <a:p>
            <a:pPr marL="82296" indent="0">
              <a:buNone/>
            </a:pPr>
            <a:r>
              <a:rPr lang="en-CA" dirty="0" smtClean="0"/>
              <a:t> </a:t>
            </a:r>
          </a:p>
          <a:p>
            <a:endParaRPr lang="en-CA" dirty="0" smtClean="0"/>
          </a:p>
          <a:p>
            <a:endParaRPr lang="en-CA" dirty="0" smtClean="0"/>
          </a:p>
          <a:p>
            <a:endParaRPr lang="en-CA" dirty="0" smtClean="0"/>
          </a:p>
          <a:p>
            <a:endParaRPr lang="en-CA" dirty="0" smtClean="0"/>
          </a:p>
          <a:p>
            <a:pPr>
              <a:buNone/>
            </a:pPr>
            <a:endParaRPr lang="en-CA" dirty="0" smtClean="0"/>
          </a:p>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60648"/>
            <a:ext cx="7498080" cy="5987752"/>
          </a:xfrm>
        </p:spPr>
        <p:txBody>
          <a:bodyPr>
            <a:normAutofit lnSpcReduction="10000"/>
          </a:bodyPr>
          <a:lstStyle/>
          <a:p>
            <a:r>
              <a:rPr lang="en-CA" dirty="0" err="1" smtClean="0"/>
              <a:t>Horkheimer</a:t>
            </a:r>
            <a:r>
              <a:rPr lang="en-CA" dirty="0" smtClean="0"/>
              <a:t> argues that the role of art and culture is to embody a utopian, </a:t>
            </a:r>
            <a:r>
              <a:rPr lang="en-CA" dirty="0" err="1" smtClean="0"/>
              <a:t>unalienated</a:t>
            </a:r>
            <a:r>
              <a:rPr lang="en-CA" dirty="0" smtClean="0"/>
              <a:t> vision of the world, that which capitalism denies and which could provoke in people the desire for a better world</a:t>
            </a:r>
          </a:p>
          <a:p>
            <a:endParaRPr lang="en-CA" dirty="0"/>
          </a:p>
          <a:p>
            <a:r>
              <a:rPr lang="en-CA" dirty="0" smtClean="0"/>
              <a:t> “Mass culture” replaces this utopian vision with “wish dreams” like wealth, love, adventure which act as both pressure valves and the “carrot” at the end of the capitalist stick.  </a:t>
            </a:r>
          </a:p>
          <a:p>
            <a:endParaRPr lang="en-CA" dirty="0"/>
          </a:p>
          <a:p>
            <a:endParaRPr lang="en-CA" dirty="0" smtClean="0"/>
          </a:p>
          <a:p>
            <a:endParaRPr lang="en-CA" dirty="0"/>
          </a:p>
          <a:p>
            <a:pPr marL="82296" indent="0">
              <a:buNone/>
            </a:pPr>
            <a:endParaRPr lang="en-CA" dirty="0" smtClean="0"/>
          </a:p>
          <a:p>
            <a:endParaRPr lang="en-CA" dirty="0" smtClean="0"/>
          </a:p>
          <a:p>
            <a:pPr lvl="1"/>
            <a:endParaRPr lang="en-CA"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Adorno</a:t>
            </a:r>
            <a:r>
              <a:rPr lang="en-US" dirty="0" smtClean="0"/>
              <a:t> on popular music</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Adorno’s</a:t>
            </a:r>
            <a:r>
              <a:rPr lang="en-US" dirty="0"/>
              <a:t> </a:t>
            </a:r>
            <a:r>
              <a:rPr lang="en-US" dirty="0" smtClean="0"/>
              <a:t>disdain for popular culture is particularly evident in his treatise on popular music.  </a:t>
            </a:r>
          </a:p>
          <a:p>
            <a:endParaRPr lang="en-US" dirty="0"/>
          </a:p>
          <a:p>
            <a:r>
              <a:rPr lang="en-US" dirty="0" smtClean="0"/>
              <a:t>In it he argues that popular music is “standardized”, containing limited, rigid structure and themes (one octave, one note).  </a:t>
            </a:r>
          </a:p>
          <a:p>
            <a:endParaRPr lang="en-US" dirty="0"/>
          </a:p>
          <a:p>
            <a:r>
              <a:rPr lang="en-US" dirty="0" smtClean="0"/>
              <a:t>These structures are repeated and reused exhaustively, such that elements from one song can be moved to another.  </a:t>
            </a:r>
            <a:endParaRPr lang="en-US" dirty="0"/>
          </a:p>
        </p:txBody>
      </p:sp>
    </p:spTree>
    <p:extLst>
      <p:ext uri="{BB962C8B-B14F-4D97-AF65-F5344CB8AC3E}">
        <p14:creationId xmlns:p14="http://schemas.microsoft.com/office/powerpoint/2010/main" val="5866133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normAutofit fontScale="77500" lnSpcReduction="20000"/>
          </a:bodyPr>
          <a:lstStyle/>
          <a:p>
            <a:r>
              <a:rPr lang="en-US" dirty="0" smtClean="0"/>
              <a:t>Even elements of a song which might seem individualistic (bridges, dirty notes) are selected from a pre-established repertoire ‘pseudo-individualization’.   </a:t>
            </a:r>
          </a:p>
          <a:p>
            <a:endParaRPr lang="en-US" dirty="0"/>
          </a:p>
          <a:p>
            <a:r>
              <a:rPr lang="en-US" dirty="0" smtClean="0"/>
              <a:t>This is contrasts with “Serious music” whose “true meaning” requires both attention to context and a sense of the piece’s totality.  </a:t>
            </a:r>
            <a:endParaRPr lang="en-US" dirty="0"/>
          </a:p>
          <a:p>
            <a:endParaRPr lang="en-US" dirty="0" smtClean="0"/>
          </a:p>
          <a:p>
            <a:r>
              <a:rPr lang="en-US" dirty="0" smtClean="0"/>
              <a:t>The “structural standardization” of popular music leads to “standardized reactions” creating “passive listeners”, eliciting preconditioned responses.</a:t>
            </a:r>
          </a:p>
          <a:p>
            <a:endParaRPr lang="en-US" dirty="0"/>
          </a:p>
          <a:p>
            <a:r>
              <a:rPr lang="en-US" dirty="0" smtClean="0"/>
              <a:t>Popular music dulls the senses, while serious music fires the imagination, provoking a vision of “what life could be”  </a:t>
            </a:r>
            <a:endParaRPr lang="en-US" dirty="0"/>
          </a:p>
        </p:txBody>
      </p:sp>
    </p:spTree>
    <p:extLst>
      <p:ext uri="{BB962C8B-B14F-4D97-AF65-F5344CB8AC3E}">
        <p14:creationId xmlns:p14="http://schemas.microsoft.com/office/powerpoint/2010/main" val="1471117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Antonio Gramsci       </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Gramsci looked at the lack of social revolution in capitalist countries developed the theory of “Hegemony”</a:t>
            </a:r>
          </a:p>
          <a:p>
            <a:endParaRPr lang="en-CA" dirty="0" smtClean="0"/>
          </a:p>
          <a:p>
            <a:r>
              <a:rPr lang="en-CA" dirty="0" smtClean="0"/>
              <a:t>Hegemony involves “rule by consensus” or the process of negotiation between classes to maintain a stable social structure.</a:t>
            </a:r>
          </a:p>
          <a:p>
            <a:endParaRPr lang="en-CA" dirty="0" smtClean="0"/>
          </a:p>
          <a:p>
            <a:r>
              <a:rPr lang="en-CA" dirty="0" err="1"/>
              <a:t>Gramscian</a:t>
            </a:r>
            <a:r>
              <a:rPr lang="en-CA" dirty="0"/>
              <a:t> Marxism influenced cultural studies, particularly in terms of its concepts of hegemony and the role of the intellectual. </a:t>
            </a:r>
          </a:p>
          <a:p>
            <a:endParaRPr lang="en-CA" dirty="0" smtClean="0"/>
          </a:p>
        </p:txBody>
      </p:sp>
      <p:pic>
        <p:nvPicPr>
          <p:cNvPr id="2050" name="Picture 2" descr="C:\Users\User\Pictures\gramsci.png"/>
          <p:cNvPicPr>
            <a:picLocks noChangeAspect="1" noChangeArrowheads="1"/>
          </p:cNvPicPr>
          <p:nvPr/>
        </p:nvPicPr>
        <p:blipFill>
          <a:blip r:embed="rId2" cstate="print"/>
          <a:srcRect/>
          <a:stretch>
            <a:fillRect/>
          </a:stretch>
        </p:blipFill>
        <p:spPr bwMode="auto">
          <a:xfrm>
            <a:off x="6300192" y="0"/>
            <a:ext cx="1584176" cy="1484784"/>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497</TotalTime>
  <Words>1291</Words>
  <Application>Microsoft Macintosh PowerPoint</Application>
  <PresentationFormat>On-screen Show (4:3)</PresentationFormat>
  <Paragraphs>103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Marxism and Popular Culture</vt:lpstr>
      <vt:lpstr>Classical Marxism         </vt:lpstr>
      <vt:lpstr>PowerPoint Presentation</vt:lpstr>
      <vt:lpstr>Frankfurt School   </vt:lpstr>
      <vt:lpstr>PowerPoint Presentation</vt:lpstr>
      <vt:lpstr>PowerPoint Presentation</vt:lpstr>
      <vt:lpstr>Adorno on popular music</vt:lpstr>
      <vt:lpstr>PowerPoint Presentation</vt:lpstr>
      <vt:lpstr>Antonio Gramsci       </vt:lpstr>
      <vt:lpstr>PowerPoint Presentation</vt:lpstr>
      <vt:lpstr>PowerPoint Presentation</vt:lpstr>
      <vt:lpstr>Dick Hebdige</vt:lpstr>
      <vt:lpstr>PowerPoint Presentation</vt:lpstr>
      <vt:lpstr>From Mythologies:  </vt:lpstr>
      <vt:lpstr>Gramsci again</vt:lpstr>
      <vt:lpstr>Questions for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Marxisms</dc:title>
  <dc:creator>User</dc:creator>
  <cp:lastModifiedBy>Barbara Valencia</cp:lastModifiedBy>
  <cp:revision>43</cp:revision>
  <dcterms:created xsi:type="dcterms:W3CDTF">2015-01-12T08:53:26Z</dcterms:created>
  <dcterms:modified xsi:type="dcterms:W3CDTF">2018-01-18T23:37:56Z</dcterms:modified>
</cp:coreProperties>
</file>