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0" d="100"/>
          <a:sy n="120" d="100"/>
        </p:scale>
        <p:origin x="-131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CA"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t>18-01-11</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CA"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18-01-11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CA"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CA"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CA"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18-01-11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CA"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CA"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18-01-11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18-01-11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CA"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18-01-11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18-01-11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CA"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18-01-11</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CA"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CA"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t>18-01-11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18-01-11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18-01-11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18-01-11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t>18-01-11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CA"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CA"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18-01-11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CA"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18-01-11</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Transculturation </a:t>
            </a:r>
            <a:endParaRPr lang="en-US" dirty="0"/>
          </a:p>
        </p:txBody>
      </p:sp>
      <p:sp>
        <p:nvSpPr>
          <p:cNvPr id="3" name="Subtitle 2"/>
          <p:cNvSpPr>
            <a:spLocks noGrp="1"/>
          </p:cNvSpPr>
          <p:nvPr>
            <p:ph type="subTitle" idx="1"/>
          </p:nvPr>
        </p:nvSpPr>
        <p:spPr/>
        <p:txBody>
          <a:bodyPr/>
          <a:lstStyle/>
          <a:p>
            <a:r>
              <a:rPr lang="en-US" dirty="0" smtClean="0"/>
              <a:t>A Brief Overview</a:t>
            </a:r>
            <a:endParaRPr lang="en-US" dirty="0"/>
          </a:p>
        </p:txBody>
      </p:sp>
    </p:spTree>
    <p:extLst>
      <p:ext uri="{BB962C8B-B14F-4D97-AF65-F5344CB8AC3E}">
        <p14:creationId xmlns:p14="http://schemas.microsoft.com/office/powerpoint/2010/main" val="424946236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his essay “La </a:t>
            </a:r>
            <a:r>
              <a:rPr lang="en-US" dirty="0" err="1" smtClean="0"/>
              <a:t>raza</a:t>
            </a:r>
            <a:r>
              <a:rPr lang="en-US" dirty="0" smtClean="0"/>
              <a:t> </a:t>
            </a:r>
            <a:r>
              <a:rPr lang="en-US" dirty="0" err="1" smtClean="0"/>
              <a:t>cósmica</a:t>
            </a:r>
            <a:r>
              <a:rPr lang="en-US" dirty="0"/>
              <a:t>” </a:t>
            </a:r>
            <a:r>
              <a:rPr lang="en-US" dirty="0" err="1"/>
              <a:t>Vasconcelos</a:t>
            </a:r>
            <a:r>
              <a:rPr lang="en-US" dirty="0"/>
              <a:t> idealizes Latin America as a place where racial differences are </a:t>
            </a:r>
            <a:r>
              <a:rPr lang="en-US" dirty="0" smtClean="0"/>
              <a:t>potentially synthesized </a:t>
            </a:r>
            <a:r>
              <a:rPr lang="en-US" dirty="0"/>
              <a:t>into ultimate human perfection. </a:t>
            </a:r>
          </a:p>
          <a:p>
            <a:endParaRPr lang="en-US" dirty="0"/>
          </a:p>
          <a:p>
            <a:r>
              <a:rPr lang="en-US" dirty="0" smtClean="0"/>
              <a:t>Unlike other prevalent racial theories, </a:t>
            </a:r>
            <a:r>
              <a:rPr lang="en-US" dirty="0" err="1" smtClean="0"/>
              <a:t>Vasconcelos</a:t>
            </a:r>
            <a:r>
              <a:rPr lang="en-US" dirty="0" smtClean="0"/>
              <a:t> sees this potential through the union </a:t>
            </a:r>
            <a:r>
              <a:rPr lang="en-US" dirty="0"/>
              <a:t>of </a:t>
            </a:r>
            <a:r>
              <a:rPr lang="en-US" dirty="0" smtClean="0"/>
              <a:t>the superior elements of all races.  (Whiteness is not superior in his view)</a:t>
            </a:r>
            <a:endParaRPr lang="en-US" dirty="0"/>
          </a:p>
        </p:txBody>
      </p:sp>
    </p:spTree>
    <p:extLst>
      <p:ext uri="{BB962C8B-B14F-4D97-AF65-F5344CB8AC3E}">
        <p14:creationId xmlns:p14="http://schemas.microsoft.com/office/powerpoint/2010/main" val="122607868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a:t>In Latin America, the repulsion of one blood that confronts another strange blood also exists, but infinitely more attenuated. There a thousand bridges are available for the sincere and cordial fusion of all races. The ethnic barricading of those to the north in contrast to the much more open sympathy of those to the south is the most important factor, and at the same time, the most favorable to us, if one reflects even superficially upon the future, because. it will be seen immediately that we belong to tomorrow, while the Anglo-Saxons are gradually becoming more apart of yesterday. The Yankees will end up building the last great empire of a </a:t>
            </a:r>
            <a:r>
              <a:rPr lang="en-US" dirty="0" smtClean="0"/>
              <a:t>single race</a:t>
            </a:r>
            <a:r>
              <a:rPr lang="en-US" dirty="0"/>
              <a:t>, the final empire </a:t>
            </a:r>
            <a:r>
              <a:rPr lang="en-US" dirty="0" smtClean="0"/>
              <a:t>of White </a:t>
            </a:r>
            <a:r>
              <a:rPr lang="en-US" dirty="0"/>
              <a:t>supremacy. Meanwhile, we will continue to suffer the vast chaos of an ethnic stock in formation, contaminated by the fermentation of all types, but secure of the avatar into a better race. In Spanish America; </a:t>
            </a:r>
            <a:r>
              <a:rPr lang="en-US" dirty="0" smtClean="0"/>
              <a:t>Nature </a:t>
            </a:r>
            <a:r>
              <a:rPr lang="en-US" dirty="0"/>
              <a:t>will no longer repeat one of her partial attempts. This time, the race that will come out of the </a:t>
            </a:r>
            <a:r>
              <a:rPr lang="en-US" dirty="0" smtClean="0"/>
              <a:t>forgotten.  Atlantis </a:t>
            </a:r>
            <a:r>
              <a:rPr lang="en-US" dirty="0"/>
              <a:t>will no longer be a race </a:t>
            </a:r>
            <a:r>
              <a:rPr lang="en-US" dirty="0" smtClean="0"/>
              <a:t>of a </a:t>
            </a:r>
            <a:r>
              <a:rPr lang="en-US" dirty="0"/>
              <a:t>single color or of particular features. The future race will not be a fifth, or a race, destined to prevail over its </a:t>
            </a:r>
            <a:r>
              <a:rPr lang="en-US" dirty="0" smtClean="0"/>
              <a:t>ancestors. What </a:t>
            </a:r>
            <a:r>
              <a:rPr lang="en-US" dirty="0"/>
              <a:t>is going to emerge out there is the definitive race,. the </a:t>
            </a:r>
            <a:r>
              <a:rPr lang="en-US" dirty="0" err="1"/>
              <a:t>synthetical</a:t>
            </a:r>
            <a:r>
              <a:rPr lang="en-US" dirty="0"/>
              <a:t> race, the integral race, made up of the genius and the blood of all peoples and, for that reason, more capable' of true brotherhood and of a truly universal vision.</a:t>
            </a:r>
          </a:p>
          <a:p>
            <a:r>
              <a:rPr lang="en-US" dirty="0"/>
              <a:t> </a:t>
            </a:r>
          </a:p>
        </p:txBody>
      </p:sp>
    </p:spTree>
    <p:extLst>
      <p:ext uri="{BB962C8B-B14F-4D97-AF65-F5344CB8AC3E}">
        <p14:creationId xmlns:p14="http://schemas.microsoft.com/office/powerpoint/2010/main" val="227610189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Antonio </a:t>
            </a:r>
            <a:r>
              <a:rPr lang="en-US" dirty="0" err="1" smtClean="0"/>
              <a:t>Cornejo</a:t>
            </a:r>
            <a:r>
              <a:rPr lang="en-US" dirty="0" smtClean="0"/>
              <a:t> Polar:  Problems with the Synthetic View</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t>Cornejo</a:t>
            </a:r>
            <a:r>
              <a:rPr lang="en-US" dirty="0" smtClean="0"/>
              <a:t> Polar, on the other hand, finds problems with the “synthesis” view of Ortiz (as well as the idealization of </a:t>
            </a:r>
            <a:r>
              <a:rPr lang="en-US" i="1" dirty="0" err="1" smtClean="0"/>
              <a:t>mestizaje</a:t>
            </a:r>
            <a:r>
              <a:rPr lang="en-US" i="1" dirty="0"/>
              <a:t>)</a:t>
            </a:r>
            <a:r>
              <a:rPr lang="en-US" dirty="0" smtClean="0"/>
              <a:t> </a:t>
            </a:r>
          </a:p>
          <a:p>
            <a:endParaRPr lang="en-US" dirty="0"/>
          </a:p>
          <a:p>
            <a:r>
              <a:rPr lang="en-US" dirty="0" err="1" smtClean="0"/>
              <a:t>Cornejo</a:t>
            </a:r>
            <a:r>
              <a:rPr lang="en-US" dirty="0" smtClean="0"/>
              <a:t> Polar argues that this “synthesis” is not only idealistic but if it were to occur would occur primarily for the hegemonic culture only.  </a:t>
            </a:r>
          </a:p>
          <a:p>
            <a:endParaRPr lang="en-US" dirty="0"/>
          </a:p>
          <a:p>
            <a:r>
              <a:rPr lang="en-US" dirty="0" smtClean="0"/>
              <a:t>Rather, one needs a concept which recognizes the tensions in these combined cultures, instances where they don’t “operate in a syncretic way” but rather “</a:t>
            </a:r>
            <a:r>
              <a:rPr lang="en-US" dirty="0"/>
              <a:t>but instead emphasize conflicts and </a:t>
            </a:r>
            <a:r>
              <a:rPr lang="en-US" dirty="0" err="1" smtClean="0"/>
              <a:t>alterities</a:t>
            </a:r>
            <a:r>
              <a:rPr lang="en-US" dirty="0" smtClean="0"/>
              <a:t>” </a:t>
            </a:r>
            <a:endParaRPr lang="en-US" dirty="0"/>
          </a:p>
          <a:p>
            <a:r>
              <a:rPr lang="en-US" dirty="0" smtClean="0"/>
              <a:t> </a:t>
            </a:r>
            <a:endParaRPr lang="en-US" dirty="0"/>
          </a:p>
          <a:p>
            <a:endParaRPr lang="en-US" dirty="0"/>
          </a:p>
        </p:txBody>
      </p:sp>
    </p:spTree>
    <p:extLst>
      <p:ext uri="{BB962C8B-B14F-4D97-AF65-F5344CB8AC3E}">
        <p14:creationId xmlns:p14="http://schemas.microsoft.com/office/powerpoint/2010/main" val="291540954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err="1" smtClean="0"/>
              <a:t>Cornejo</a:t>
            </a:r>
            <a:r>
              <a:rPr lang="en-US" dirty="0" smtClean="0"/>
              <a:t> polar, rather, proposes the concept of “</a:t>
            </a:r>
            <a:r>
              <a:rPr lang="en-US" dirty="0" err="1" smtClean="0"/>
              <a:t>heterogeniety</a:t>
            </a:r>
            <a:r>
              <a:rPr lang="en-US" dirty="0" smtClean="0"/>
              <a:t>”. </a:t>
            </a:r>
          </a:p>
          <a:p>
            <a:endParaRPr lang="en-US" dirty="0"/>
          </a:p>
          <a:p>
            <a:r>
              <a:rPr lang="en-US" dirty="0" smtClean="0"/>
              <a:t>This concept recognizes the constant differences and dissentions in Latin American culture, but even the difficulty in categorizing a national or regional culture as a whole. </a:t>
            </a:r>
          </a:p>
          <a:p>
            <a:endParaRPr lang="en-US" dirty="0"/>
          </a:p>
          <a:p>
            <a:r>
              <a:rPr lang="en-US" dirty="0" smtClean="0"/>
              <a:t>He uses the example of Peruvian literature and oral culture which can be in Quechua, Spanish or Amazonian indigenous languages and yet somehow are categorized as “Peruvian culture”</a:t>
            </a:r>
            <a:endParaRPr lang="en-US" dirty="0"/>
          </a:p>
        </p:txBody>
      </p:sp>
    </p:spTree>
    <p:extLst>
      <p:ext uri="{BB962C8B-B14F-4D97-AF65-F5344CB8AC3E}">
        <p14:creationId xmlns:p14="http://schemas.microsoft.com/office/powerpoint/2010/main" val="147192462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discussion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What elements of the readings stood out for you?  What did you learn or take away from them?</a:t>
            </a:r>
          </a:p>
          <a:p>
            <a:r>
              <a:rPr lang="en-US" dirty="0" smtClean="0"/>
              <a:t>In what way does Cuba’s process of transculturation differ from that of other parts of the world such as Spain? Why the need for a term that applies to Latin America’s cultural evolution as distinct from that of other places?</a:t>
            </a:r>
          </a:p>
          <a:p>
            <a:r>
              <a:rPr lang="en-US" dirty="0" smtClean="0"/>
              <a:t>How does Ortiz compare the Spanish in Cuba to the Africans?  Do you think he makes this comparison fairly?  </a:t>
            </a:r>
            <a:endParaRPr lang="en-US" dirty="0"/>
          </a:p>
          <a:p>
            <a:r>
              <a:rPr lang="en-US" dirty="0" smtClean="0"/>
              <a:t>What are your thoughts/reactions to </a:t>
            </a:r>
            <a:r>
              <a:rPr lang="en-US" dirty="0" err="1" smtClean="0"/>
              <a:t>Vasconcelos</a:t>
            </a:r>
            <a:r>
              <a:rPr lang="en-US" dirty="0" smtClean="0"/>
              <a:t>’ views of race?  </a:t>
            </a:r>
            <a:endParaRPr lang="en-US" dirty="0"/>
          </a:p>
          <a:p>
            <a:r>
              <a:rPr lang="en-US" dirty="0" smtClean="0"/>
              <a:t>Do you agree more with Ortiz or with </a:t>
            </a:r>
            <a:r>
              <a:rPr lang="en-US" smtClean="0"/>
              <a:t>Cornejo Polar in </a:t>
            </a:r>
            <a:r>
              <a:rPr lang="en-US" dirty="0" smtClean="0"/>
              <a:t>this case?  Do you think a “synthetic” view of Latin American culture is possible?  Why? Or Why not? </a:t>
            </a:r>
          </a:p>
          <a:p>
            <a:endParaRPr lang="en-US" dirty="0"/>
          </a:p>
          <a:p>
            <a:endParaRPr lang="en-US" dirty="0"/>
          </a:p>
        </p:txBody>
      </p:sp>
    </p:spTree>
    <p:extLst>
      <p:ext uri="{BB962C8B-B14F-4D97-AF65-F5344CB8AC3E}">
        <p14:creationId xmlns:p14="http://schemas.microsoft.com/office/powerpoint/2010/main" val="328005081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to Consider</a:t>
            </a:r>
            <a:endParaRPr lang="en-US" dirty="0"/>
          </a:p>
        </p:txBody>
      </p:sp>
      <p:sp>
        <p:nvSpPr>
          <p:cNvPr id="3" name="Content Placeholder 2"/>
          <p:cNvSpPr>
            <a:spLocks noGrp="1"/>
          </p:cNvSpPr>
          <p:nvPr>
            <p:ph idx="1"/>
          </p:nvPr>
        </p:nvSpPr>
        <p:spPr/>
        <p:txBody>
          <a:bodyPr/>
          <a:lstStyle/>
          <a:p>
            <a:r>
              <a:rPr lang="en-US" dirty="0" smtClean="0"/>
              <a:t>How would you describe “Latin American Culture” to someone unfamiliar with it?  What associations come to mind when you hear the term “Latin American Culture?”</a:t>
            </a:r>
            <a:endParaRPr lang="en-US" dirty="0"/>
          </a:p>
        </p:txBody>
      </p:sp>
    </p:spTree>
    <p:extLst>
      <p:ext uri="{BB962C8B-B14F-4D97-AF65-F5344CB8AC3E}">
        <p14:creationId xmlns:p14="http://schemas.microsoft.com/office/powerpoint/2010/main" val="412811947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Transculturation </a:t>
            </a:r>
            <a:endParaRPr lang="en-US" dirty="0"/>
          </a:p>
        </p:txBody>
      </p:sp>
      <p:sp>
        <p:nvSpPr>
          <p:cNvPr id="3" name="Content Placeholder 2"/>
          <p:cNvSpPr>
            <a:spLocks noGrp="1"/>
          </p:cNvSpPr>
          <p:nvPr>
            <p:ph idx="1"/>
          </p:nvPr>
        </p:nvSpPr>
        <p:spPr/>
        <p:txBody>
          <a:bodyPr/>
          <a:lstStyle/>
          <a:p>
            <a:r>
              <a:rPr lang="en-US" dirty="0" smtClean="0"/>
              <a:t>The term “transculturation” was coined by Cuban Anthropologist Fernando Ortiz in 1940, in his work </a:t>
            </a:r>
            <a:r>
              <a:rPr lang="en-US" i="1" dirty="0" err="1" smtClean="0"/>
              <a:t>Contrapunto</a:t>
            </a:r>
            <a:r>
              <a:rPr lang="en-US" i="1" dirty="0" smtClean="0"/>
              <a:t> </a:t>
            </a:r>
            <a:r>
              <a:rPr lang="en-US" i="1" dirty="0" err="1" smtClean="0"/>
              <a:t>cubano</a:t>
            </a:r>
            <a:r>
              <a:rPr lang="en-US" i="1" dirty="0" smtClean="0"/>
              <a:t>: </a:t>
            </a:r>
            <a:r>
              <a:rPr lang="en-US" i="1" dirty="0" err="1" smtClean="0"/>
              <a:t>tabaco</a:t>
            </a:r>
            <a:r>
              <a:rPr lang="en-US" i="1" dirty="0" smtClean="0"/>
              <a:t> y </a:t>
            </a:r>
            <a:r>
              <a:rPr lang="en-US" i="1" dirty="0" err="1" smtClean="0"/>
              <a:t>azúcar</a:t>
            </a:r>
            <a:r>
              <a:rPr lang="en-US" i="1" dirty="0" smtClean="0"/>
              <a:t>.</a:t>
            </a:r>
          </a:p>
          <a:p>
            <a:endParaRPr lang="en-US" i="1" dirty="0"/>
          </a:p>
          <a:p>
            <a:r>
              <a:rPr lang="en-US" dirty="0" smtClean="0"/>
              <a:t>The text is an extensive </a:t>
            </a:r>
            <a:r>
              <a:rPr lang="en-US" dirty="0" err="1" smtClean="0"/>
              <a:t>heterogenous</a:t>
            </a:r>
            <a:r>
              <a:rPr lang="en-US" dirty="0" smtClean="0"/>
              <a:t> blend of genres, part anthropological study, part allegory, part musical counterpoint in which opposing cultural elements “debate” each other (Tobacco vs. Sugar, Don Carnal vs. Doña </a:t>
            </a:r>
            <a:r>
              <a:rPr lang="en-US" dirty="0" err="1" smtClean="0"/>
              <a:t>Cuaresma</a:t>
            </a:r>
            <a:r>
              <a:rPr lang="en-US" dirty="0" smtClean="0"/>
              <a:t>)</a:t>
            </a:r>
          </a:p>
        </p:txBody>
      </p:sp>
    </p:spTree>
    <p:extLst>
      <p:ext uri="{BB962C8B-B14F-4D97-AF65-F5344CB8AC3E}">
        <p14:creationId xmlns:p14="http://schemas.microsoft.com/office/powerpoint/2010/main" val="13169093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Arguments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concept of “transculturation”, although only briefly covered in 6-7 pages (out of 600), underlies the text and Ortiz views on Latin America.  </a:t>
            </a:r>
          </a:p>
          <a:p>
            <a:endParaRPr lang="en-US" dirty="0"/>
          </a:p>
          <a:p>
            <a:r>
              <a:rPr lang="en-US" dirty="0" smtClean="0"/>
              <a:t>Ortiz’s argument centers around creating a new term for the cultural process in Cuba and by extension Latin America.</a:t>
            </a:r>
          </a:p>
          <a:p>
            <a:endParaRPr lang="en-US" dirty="0"/>
          </a:p>
          <a:p>
            <a:r>
              <a:rPr lang="en-US" dirty="0" smtClean="0"/>
              <a:t>Ortiz argues that the previous term used by Polish Anthropologist </a:t>
            </a:r>
            <a:r>
              <a:rPr lang="en-US" dirty="0" err="1" smtClean="0"/>
              <a:t>Bronislaw</a:t>
            </a:r>
            <a:r>
              <a:rPr lang="en-US" dirty="0" smtClean="0"/>
              <a:t> Malinowski, fails to describe Cuban culture precisely </a:t>
            </a:r>
          </a:p>
          <a:p>
            <a:endParaRPr lang="en-US" dirty="0"/>
          </a:p>
          <a:p>
            <a:pPr marL="0" indent="0">
              <a:buNone/>
            </a:pPr>
            <a:endParaRPr lang="en-US" dirty="0"/>
          </a:p>
        </p:txBody>
      </p:sp>
    </p:spTree>
    <p:extLst>
      <p:ext uri="{BB962C8B-B14F-4D97-AF65-F5344CB8AC3E}">
        <p14:creationId xmlns:p14="http://schemas.microsoft.com/office/powerpoint/2010/main" val="241425344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Acculturation Vs. Transculturation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Acculturation refers to the process by which a people acquire the culture of a dominant group (usually following </a:t>
            </a:r>
            <a:r>
              <a:rPr lang="en-US" dirty="0" err="1" smtClean="0"/>
              <a:t>deculturation</a:t>
            </a:r>
            <a:r>
              <a:rPr lang="en-US" dirty="0" smtClean="0"/>
              <a:t> by conquest)</a:t>
            </a:r>
          </a:p>
          <a:p>
            <a:endParaRPr lang="en-US" dirty="0"/>
          </a:p>
          <a:p>
            <a:r>
              <a:rPr lang="en-US" dirty="0" smtClean="0"/>
              <a:t>This suggests that the previous culture held by indigenous group is wiped out and replaced by the more powerful group’s culture.</a:t>
            </a:r>
          </a:p>
          <a:p>
            <a:endParaRPr lang="en-US" dirty="0"/>
          </a:p>
          <a:p>
            <a:r>
              <a:rPr lang="en-US" dirty="0" smtClean="0"/>
              <a:t>Ortiz, however, suggests transculturation as an alternative.   The incoming and the indigenous cultures merge via a dialectical process.</a:t>
            </a:r>
            <a:endParaRPr lang="en-US" dirty="0"/>
          </a:p>
        </p:txBody>
      </p:sp>
    </p:spTree>
    <p:extLst>
      <p:ext uri="{BB962C8B-B14F-4D97-AF65-F5344CB8AC3E}">
        <p14:creationId xmlns:p14="http://schemas.microsoft.com/office/powerpoint/2010/main" val="11939120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synthesis created by this dialectical process of adopting and losing cultural influences becomes an entirely new culture on its own (“</a:t>
            </a:r>
            <a:r>
              <a:rPr lang="en-US" dirty="0" err="1" smtClean="0"/>
              <a:t>neoculturation</a:t>
            </a:r>
            <a:r>
              <a:rPr lang="en-US" dirty="0" smtClean="0"/>
              <a:t>”)</a:t>
            </a:r>
            <a:endParaRPr lang="en-US" dirty="0"/>
          </a:p>
          <a:p>
            <a:r>
              <a:rPr lang="en-US" dirty="0">
                <a:solidFill>
                  <a:srgbClr val="000000"/>
                </a:solidFill>
                <a:ea typeface="Helvetica Neue"/>
                <a:cs typeface="Helvetica Neue"/>
              </a:rPr>
              <a:t>Ortiz’ reading goes through each of the different ethnic groups that compose Cuba’s culture, beginning with the P</a:t>
            </a:r>
            <a:r>
              <a:rPr lang="en-US" dirty="0" smtClean="0">
                <a:solidFill>
                  <a:srgbClr val="000000"/>
                </a:solidFill>
                <a:ea typeface="Helvetica Neue"/>
                <a:cs typeface="Helvetica Neue"/>
              </a:rPr>
              <a:t>aleolithic </a:t>
            </a:r>
            <a:r>
              <a:rPr lang="en-US" dirty="0" err="1" smtClean="0">
                <a:solidFill>
                  <a:srgbClr val="000000"/>
                </a:solidFill>
                <a:ea typeface="Helvetica Neue"/>
                <a:cs typeface="Helvetica Neue"/>
              </a:rPr>
              <a:t>Ciboneys</a:t>
            </a:r>
            <a:r>
              <a:rPr lang="en-US" dirty="0" smtClean="0">
                <a:solidFill>
                  <a:srgbClr val="000000"/>
                </a:solidFill>
                <a:ea typeface="Helvetica Neue"/>
                <a:cs typeface="Helvetica Neue"/>
              </a:rPr>
              <a:t>, the Neolithic </a:t>
            </a:r>
            <a:r>
              <a:rPr lang="en-US" dirty="0" err="1">
                <a:solidFill>
                  <a:srgbClr val="000000"/>
                </a:solidFill>
                <a:ea typeface="Helvetica Neue"/>
                <a:cs typeface="Helvetica Neue"/>
              </a:rPr>
              <a:t>Tainos</a:t>
            </a:r>
            <a:r>
              <a:rPr lang="en-US" dirty="0">
                <a:solidFill>
                  <a:srgbClr val="000000"/>
                </a:solidFill>
                <a:ea typeface="Helvetica Neue"/>
                <a:cs typeface="Helvetica Neue"/>
              </a:rPr>
              <a:t>, </a:t>
            </a:r>
            <a:r>
              <a:rPr lang="en-US" dirty="0" smtClean="0">
                <a:solidFill>
                  <a:srgbClr val="000000"/>
                </a:solidFill>
                <a:ea typeface="Helvetica Neue"/>
                <a:cs typeface="Helvetica Neue"/>
              </a:rPr>
              <a:t>The </a:t>
            </a:r>
            <a:r>
              <a:rPr lang="en-US" dirty="0">
                <a:solidFill>
                  <a:srgbClr val="000000"/>
                </a:solidFill>
                <a:ea typeface="Helvetica Neue"/>
                <a:cs typeface="Helvetica Neue"/>
              </a:rPr>
              <a:t>Spaniards, African Slaves, Jewish, French and Asian Immigrants</a:t>
            </a:r>
            <a:r>
              <a:rPr lang="en-US" dirty="0" smtClean="0">
                <a:solidFill>
                  <a:srgbClr val="000000"/>
                </a:solidFill>
                <a:ea typeface="Helvetica Neue"/>
                <a:cs typeface="Helvetica Neue"/>
              </a:rPr>
              <a:t>. </a:t>
            </a:r>
          </a:p>
          <a:p>
            <a:r>
              <a:rPr lang="en-US" dirty="0" smtClean="0">
                <a:solidFill>
                  <a:srgbClr val="000000"/>
                </a:solidFill>
                <a:ea typeface="Helvetica Neue"/>
                <a:cs typeface="Helvetica Neue"/>
              </a:rPr>
              <a:t>Each of these cultures are also compositions of smaller cultures such as the African tribal cultures that the slaves were taken from, or the multiple cultures of Spain.    </a:t>
            </a:r>
            <a:endParaRPr lang="en-US" dirty="0"/>
          </a:p>
        </p:txBody>
      </p:sp>
    </p:spTree>
    <p:extLst>
      <p:ext uri="{BB962C8B-B14F-4D97-AF65-F5344CB8AC3E}">
        <p14:creationId xmlns:p14="http://schemas.microsoft.com/office/powerpoint/2010/main" val="205052640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Ortiz explains, each of these groups “do not merely mean the different elements that go into the make up of the Cuban nation, as expressed by their different indications of origin.  Each of these has come to mean in addition the synthetic and historic </a:t>
            </a:r>
            <a:r>
              <a:rPr lang="en-US" dirty="0" err="1"/>
              <a:t>apellation</a:t>
            </a:r>
            <a:r>
              <a:rPr lang="en-US" dirty="0"/>
              <a:t> of one of the various economies and cultures that have existed in Cuba successively and even simultaneously. (99)</a:t>
            </a:r>
          </a:p>
        </p:txBody>
      </p:sp>
    </p:spTree>
    <p:extLst>
      <p:ext uri="{BB962C8B-B14F-4D97-AF65-F5344CB8AC3E}">
        <p14:creationId xmlns:p14="http://schemas.microsoft.com/office/powerpoint/2010/main" val="427888844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Transculturation and </a:t>
            </a:r>
            <a:r>
              <a:rPr lang="en-US" dirty="0" err="1" smtClean="0"/>
              <a:t>Mestizaje</a:t>
            </a:r>
            <a:endParaRPr lang="en-US" dirty="0"/>
          </a:p>
        </p:txBody>
      </p:sp>
      <p:sp>
        <p:nvSpPr>
          <p:cNvPr id="3" name="Content Placeholder 2"/>
          <p:cNvSpPr>
            <a:spLocks noGrp="1"/>
          </p:cNvSpPr>
          <p:nvPr>
            <p:ph idx="1"/>
          </p:nvPr>
        </p:nvSpPr>
        <p:spPr/>
        <p:txBody>
          <a:bodyPr>
            <a:normAutofit lnSpcReduction="10000"/>
          </a:bodyPr>
          <a:lstStyle/>
          <a:p>
            <a:r>
              <a:rPr lang="en-US" dirty="0" smtClean="0"/>
              <a:t>In Latin American discourses, transculturation is often used in conjunction with the concept of </a:t>
            </a:r>
            <a:r>
              <a:rPr lang="en-US" i="1" dirty="0" err="1" smtClean="0"/>
              <a:t>mestizaje</a:t>
            </a:r>
            <a:r>
              <a:rPr lang="en-US" i="1" dirty="0" smtClean="0"/>
              <a:t>,  </a:t>
            </a:r>
            <a:r>
              <a:rPr lang="en-US" dirty="0" smtClean="0"/>
              <a:t>though the former refers primarily to culture, the latter to race.  (“</a:t>
            </a:r>
            <a:r>
              <a:rPr lang="en-US" i="1" dirty="0" smtClean="0"/>
              <a:t>cultural </a:t>
            </a:r>
            <a:r>
              <a:rPr lang="en-US" i="1" dirty="0" err="1" smtClean="0"/>
              <a:t>mestizaje</a:t>
            </a:r>
            <a:r>
              <a:rPr lang="en-US" dirty="0" smtClean="0"/>
              <a:t>”)</a:t>
            </a:r>
          </a:p>
          <a:p>
            <a:endParaRPr lang="en-US" dirty="0"/>
          </a:p>
          <a:p>
            <a:r>
              <a:rPr lang="en-US" dirty="0"/>
              <a:t>It is one of the dominant cultural theories in Latin America, seeking to intellectually frame the multiplicity of differences in the region that emerged as the result of conquest, colonialism and then later immigration. </a:t>
            </a:r>
          </a:p>
        </p:txBody>
      </p:sp>
    </p:spTree>
    <p:extLst>
      <p:ext uri="{BB962C8B-B14F-4D97-AF65-F5344CB8AC3E}">
        <p14:creationId xmlns:p14="http://schemas.microsoft.com/office/powerpoint/2010/main" val="301483903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racial equivalent to Ortiz' Transculturation is the idea of the “</a:t>
            </a:r>
            <a:r>
              <a:rPr lang="en-US" dirty="0" err="1"/>
              <a:t>Raza</a:t>
            </a:r>
            <a:r>
              <a:rPr lang="en-US" dirty="0"/>
              <a:t> </a:t>
            </a:r>
            <a:r>
              <a:rPr lang="en-US" dirty="0" err="1"/>
              <a:t>Cósmica</a:t>
            </a:r>
            <a:r>
              <a:rPr lang="en-US" dirty="0"/>
              <a:t>” propagated by Mexican intellectual José </a:t>
            </a:r>
            <a:r>
              <a:rPr lang="en-US" dirty="0" err="1"/>
              <a:t>Vasconcelos</a:t>
            </a:r>
            <a:r>
              <a:rPr lang="en-US" dirty="0"/>
              <a:t> in </a:t>
            </a:r>
            <a:r>
              <a:rPr lang="en-US" dirty="0" smtClean="0"/>
              <a:t>1920</a:t>
            </a:r>
          </a:p>
          <a:p>
            <a:endParaRPr lang="en-US" dirty="0"/>
          </a:p>
          <a:p>
            <a:r>
              <a:rPr lang="en-US" dirty="0" err="1"/>
              <a:t>Vasconcelos</a:t>
            </a:r>
            <a:r>
              <a:rPr lang="en-US" dirty="0"/>
              <a:t> was the Minister of Public Education under the presidency of Álvaro </a:t>
            </a:r>
            <a:r>
              <a:rPr lang="en-US" dirty="0" err="1"/>
              <a:t>Obregón</a:t>
            </a:r>
            <a:r>
              <a:rPr lang="en-US" dirty="0"/>
              <a:t> (1920-1924) and was singularly responsible for the cultural flourishing that Mexico experienced during that period. </a:t>
            </a:r>
          </a:p>
        </p:txBody>
      </p:sp>
    </p:spTree>
    <p:extLst>
      <p:ext uri="{BB962C8B-B14F-4D97-AF65-F5344CB8AC3E}">
        <p14:creationId xmlns:p14="http://schemas.microsoft.com/office/powerpoint/2010/main" val="204975824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133</TotalTime>
  <Words>1195</Words>
  <Application>Microsoft Macintosh PowerPoint</Application>
  <PresentationFormat>On-screen Show (4:3)</PresentationFormat>
  <Paragraphs>54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Capital</vt:lpstr>
      <vt:lpstr>Transculturation </vt:lpstr>
      <vt:lpstr>Question to Consider</vt:lpstr>
      <vt:lpstr>Transculturation </vt:lpstr>
      <vt:lpstr>Arguments </vt:lpstr>
      <vt:lpstr>Acculturation Vs. Transculturation</vt:lpstr>
      <vt:lpstr>PowerPoint Presentation</vt:lpstr>
      <vt:lpstr>PowerPoint Presentation</vt:lpstr>
      <vt:lpstr>Transculturation and Mestizaje</vt:lpstr>
      <vt:lpstr>PowerPoint Presentation</vt:lpstr>
      <vt:lpstr>PowerPoint Presentation</vt:lpstr>
      <vt:lpstr>PowerPoint Presentation</vt:lpstr>
      <vt:lpstr>Antonio Cornejo Polar:  Problems with the Synthetic View</vt:lpstr>
      <vt:lpstr>PowerPoint Presentation</vt:lpstr>
      <vt:lpstr>Questions for discussion </vt:lpstr>
    </vt:vector>
  </TitlesOfParts>
  <Company>UBC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Transculturation </dc:title>
  <dc:creator>Barbara Valencia</dc:creator>
  <cp:lastModifiedBy>Barbara Valencia</cp:lastModifiedBy>
  <cp:revision>8</cp:revision>
  <dcterms:created xsi:type="dcterms:W3CDTF">2018-01-09T20:52:53Z</dcterms:created>
  <dcterms:modified xsi:type="dcterms:W3CDTF">2018-01-12T00:10:54Z</dcterms:modified>
</cp:coreProperties>
</file>