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8" r:id="rId3"/>
    <p:sldId id="270" r:id="rId4"/>
    <p:sldId id="269" r:id="rId5"/>
    <p:sldId id="263" r:id="rId6"/>
    <p:sldId id="264" r:id="rId7"/>
    <p:sldId id="265" r:id="rId8"/>
    <p:sldId id="266" r:id="rId9"/>
    <p:sldId id="267"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32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5105EB8-30A9-414F-ACCE-C42B1139C1E6}" type="datetimeFigureOut">
              <a:rPr lang="en-CA" smtClean="0"/>
              <a:pPr/>
              <a:t>18-02-01</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583DADD-413B-4503-8E44-8A9715E13FC1}"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105EB8-30A9-414F-ACCE-C42B1139C1E6}" type="datetimeFigureOut">
              <a:rPr lang="en-CA" smtClean="0"/>
              <a:pPr/>
              <a:t>18-02-01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83DADD-413B-4503-8E44-8A9715E13FC1}"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105EB8-30A9-414F-ACCE-C42B1139C1E6}" type="datetimeFigureOut">
              <a:rPr lang="en-CA" smtClean="0"/>
              <a:pPr/>
              <a:t>18-02-01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83DADD-413B-4503-8E44-8A9715E13FC1}"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5105EB8-30A9-414F-ACCE-C42B1139C1E6}" type="datetimeFigureOut">
              <a:rPr lang="en-CA" smtClean="0"/>
              <a:pPr/>
              <a:t>18-02-01</a:t>
            </a:fld>
            <a:endParaRPr lang="en-CA"/>
          </a:p>
        </p:txBody>
      </p:sp>
      <p:sp>
        <p:nvSpPr>
          <p:cNvPr id="9" name="Slide Number Placeholder 8"/>
          <p:cNvSpPr>
            <a:spLocks noGrp="1"/>
          </p:cNvSpPr>
          <p:nvPr>
            <p:ph type="sldNum" sz="quarter" idx="15"/>
          </p:nvPr>
        </p:nvSpPr>
        <p:spPr/>
        <p:txBody>
          <a:bodyPr rtlCol="0"/>
          <a:lstStyle/>
          <a:p>
            <a:fld id="{5583DADD-413B-4503-8E44-8A9715E13FC1}"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5105EB8-30A9-414F-ACCE-C42B1139C1E6}" type="datetimeFigureOut">
              <a:rPr lang="en-CA" smtClean="0"/>
              <a:pPr/>
              <a:t>18-02-01</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583DADD-413B-4503-8E44-8A9715E13FC1}"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5105EB8-30A9-414F-ACCE-C42B1139C1E6}" type="datetimeFigureOut">
              <a:rPr lang="en-CA" smtClean="0"/>
              <a:pPr/>
              <a:t>18-02-01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583DADD-413B-4503-8E44-8A9715E13FC1}"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5105EB8-30A9-414F-ACCE-C42B1139C1E6}" type="datetimeFigureOut">
              <a:rPr lang="en-CA" smtClean="0"/>
              <a:pPr/>
              <a:t>18-02-01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583DADD-413B-4503-8E44-8A9715E13FC1}"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5105EB8-30A9-414F-ACCE-C42B1139C1E6}" type="datetimeFigureOut">
              <a:rPr lang="en-CA" smtClean="0"/>
              <a:pPr/>
              <a:t>18-02-01</a:t>
            </a:fld>
            <a:endParaRPr lang="en-CA"/>
          </a:p>
        </p:txBody>
      </p:sp>
      <p:sp>
        <p:nvSpPr>
          <p:cNvPr id="7" name="Slide Number Placeholder 6"/>
          <p:cNvSpPr>
            <a:spLocks noGrp="1"/>
          </p:cNvSpPr>
          <p:nvPr>
            <p:ph type="sldNum" sz="quarter" idx="11"/>
          </p:nvPr>
        </p:nvSpPr>
        <p:spPr/>
        <p:txBody>
          <a:bodyPr rtlCol="0"/>
          <a:lstStyle/>
          <a:p>
            <a:fld id="{5583DADD-413B-4503-8E44-8A9715E13FC1}"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05EB8-30A9-414F-ACCE-C42B1139C1E6}" type="datetimeFigureOut">
              <a:rPr lang="en-CA" smtClean="0"/>
              <a:pPr/>
              <a:t>18-02-01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583DADD-413B-4503-8E44-8A9715E13FC1}"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5105EB8-30A9-414F-ACCE-C42B1139C1E6}" type="datetimeFigureOut">
              <a:rPr lang="en-CA" smtClean="0"/>
              <a:pPr/>
              <a:t>18-02-01</a:t>
            </a:fld>
            <a:endParaRPr lang="en-CA"/>
          </a:p>
        </p:txBody>
      </p:sp>
      <p:sp>
        <p:nvSpPr>
          <p:cNvPr id="22" name="Slide Number Placeholder 21"/>
          <p:cNvSpPr>
            <a:spLocks noGrp="1"/>
          </p:cNvSpPr>
          <p:nvPr>
            <p:ph type="sldNum" sz="quarter" idx="15"/>
          </p:nvPr>
        </p:nvSpPr>
        <p:spPr/>
        <p:txBody>
          <a:bodyPr rtlCol="0"/>
          <a:lstStyle/>
          <a:p>
            <a:fld id="{5583DADD-413B-4503-8E44-8A9715E13FC1}"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5105EB8-30A9-414F-ACCE-C42B1139C1E6}" type="datetimeFigureOut">
              <a:rPr lang="en-CA" smtClean="0"/>
              <a:pPr/>
              <a:t>18-02-01</a:t>
            </a:fld>
            <a:endParaRPr lang="en-CA"/>
          </a:p>
        </p:txBody>
      </p:sp>
      <p:sp>
        <p:nvSpPr>
          <p:cNvPr id="18" name="Slide Number Placeholder 17"/>
          <p:cNvSpPr>
            <a:spLocks noGrp="1"/>
          </p:cNvSpPr>
          <p:nvPr>
            <p:ph type="sldNum" sz="quarter" idx="11"/>
          </p:nvPr>
        </p:nvSpPr>
        <p:spPr/>
        <p:txBody>
          <a:bodyPr rtlCol="0"/>
          <a:lstStyle/>
          <a:p>
            <a:fld id="{5583DADD-413B-4503-8E44-8A9715E13FC1}"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5105EB8-30A9-414F-ACCE-C42B1139C1E6}" type="datetimeFigureOut">
              <a:rPr lang="en-CA" smtClean="0"/>
              <a:pPr/>
              <a:t>18-02-01</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583DADD-413B-4503-8E44-8A9715E13FC1}"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Rock and Punk In Chile (1970s and 1980s)</a:t>
            </a:r>
            <a:endParaRPr lang="en-CA" dirty="0"/>
          </a:p>
        </p:txBody>
      </p:sp>
      <p:pic>
        <p:nvPicPr>
          <p:cNvPr id="7" name="Content Placeholder 6" descr="pank.png"/>
          <p:cNvPicPr>
            <a:picLocks noGrp="1" noChangeAspect="1"/>
          </p:cNvPicPr>
          <p:nvPr>
            <p:ph sz="quarter" idx="1"/>
          </p:nvPr>
        </p:nvPicPr>
        <p:blipFill>
          <a:blip r:embed="rId2" cstate="print"/>
          <a:stretch>
            <a:fillRect/>
          </a:stretch>
        </p:blipFill>
        <p:spPr>
          <a:xfrm>
            <a:off x="1835696" y="1628800"/>
            <a:ext cx="5184576" cy="4608512"/>
          </a:xfr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r>
              <a:rPr lang="en-US" dirty="0" smtClean="0"/>
              <a:t>Pop Music</a:t>
            </a:r>
            <a:endParaRPr lang="en-US" dirty="0"/>
          </a:p>
        </p:txBody>
      </p:sp>
      <p:sp>
        <p:nvSpPr>
          <p:cNvPr id="3" name="Content Placeholder 2"/>
          <p:cNvSpPr>
            <a:spLocks noGrp="1"/>
          </p:cNvSpPr>
          <p:nvPr>
            <p:ph sz="quarter" idx="1"/>
          </p:nvPr>
        </p:nvSpPr>
        <p:spPr/>
        <p:txBody>
          <a:bodyPr>
            <a:normAutofit fontScale="47500" lnSpcReduction="20000"/>
          </a:bodyPr>
          <a:lstStyle/>
          <a:p>
            <a:r>
              <a:rPr lang="en-US" dirty="0" smtClean="0"/>
              <a:t>Which </a:t>
            </a:r>
            <a:r>
              <a:rPr lang="en-US" dirty="0" smtClean="0"/>
              <a:t>song </a:t>
            </a:r>
            <a:r>
              <a:rPr lang="en-US" dirty="0" smtClean="0"/>
              <a:t>did </a:t>
            </a:r>
            <a:r>
              <a:rPr lang="en-US" dirty="0" smtClean="0"/>
              <a:t>you like the most?  What </a:t>
            </a:r>
            <a:r>
              <a:rPr lang="en-US" dirty="0" smtClean="0"/>
              <a:t>did you find interesting about it</a:t>
            </a:r>
            <a:r>
              <a:rPr lang="en-US" dirty="0" smtClean="0"/>
              <a:t>?</a:t>
            </a:r>
            <a:endParaRPr lang="en-US" dirty="0" smtClean="0"/>
          </a:p>
          <a:p>
            <a:endParaRPr lang="en-US" dirty="0"/>
          </a:p>
          <a:p>
            <a:r>
              <a:rPr lang="en-US" dirty="0" smtClean="0"/>
              <a:t>How would you define the concept of “resistance”?  How do the two genres of Chilean popular music we looked at (Nueva </a:t>
            </a:r>
            <a:r>
              <a:rPr lang="en-US" dirty="0" err="1" smtClean="0"/>
              <a:t>Cancion</a:t>
            </a:r>
            <a:r>
              <a:rPr lang="en-US" dirty="0" smtClean="0"/>
              <a:t> and its offshoots vs.  Rock/</a:t>
            </a:r>
            <a:r>
              <a:rPr lang="en-US" dirty="0" err="1" smtClean="0"/>
              <a:t>pank</a:t>
            </a:r>
            <a:r>
              <a:rPr lang="en-US" dirty="0" smtClean="0"/>
              <a:t> </a:t>
            </a:r>
            <a:r>
              <a:rPr lang="en-US" dirty="0" err="1" smtClean="0"/>
              <a:t>chileno</a:t>
            </a:r>
            <a:r>
              <a:rPr lang="en-US" dirty="0" smtClean="0"/>
              <a:t>) differ in their practice of it</a:t>
            </a:r>
            <a:r>
              <a:rPr lang="en-US" dirty="0" smtClean="0"/>
              <a:t>?</a:t>
            </a:r>
          </a:p>
          <a:p>
            <a:endParaRPr lang="en-US" dirty="0"/>
          </a:p>
          <a:p>
            <a:r>
              <a:rPr lang="en-US" dirty="0" smtClean="0"/>
              <a:t>Would you consider “Los </a:t>
            </a:r>
            <a:r>
              <a:rPr lang="en-US" dirty="0" err="1" smtClean="0"/>
              <a:t>jaivas</a:t>
            </a:r>
            <a:r>
              <a:rPr lang="en-US" dirty="0" smtClean="0"/>
              <a:t>” as </a:t>
            </a:r>
            <a:r>
              <a:rPr lang="en-US" dirty="0"/>
              <a:t>N</a:t>
            </a:r>
            <a:r>
              <a:rPr lang="en-US" dirty="0" smtClean="0"/>
              <a:t>ueva </a:t>
            </a:r>
            <a:r>
              <a:rPr lang="en-US" dirty="0" err="1" smtClean="0"/>
              <a:t>canci</a:t>
            </a:r>
            <a:r>
              <a:rPr lang="en-US" dirty="0" err="1" smtClean="0"/>
              <a:t>ón</a:t>
            </a:r>
            <a:r>
              <a:rPr lang="en-US" dirty="0" smtClean="0"/>
              <a:t>/canto </a:t>
            </a:r>
            <a:r>
              <a:rPr lang="en-US" dirty="0" err="1" smtClean="0"/>
              <a:t>nuevo</a:t>
            </a:r>
            <a:r>
              <a:rPr lang="en-US" dirty="0" smtClean="0"/>
              <a:t>?  In what ways do they compare with and differ from other Nueva </a:t>
            </a:r>
            <a:r>
              <a:rPr lang="en-US" dirty="0" err="1" smtClean="0"/>
              <a:t>canción</a:t>
            </a:r>
            <a:r>
              <a:rPr lang="en-US" dirty="0"/>
              <a:t> </a:t>
            </a:r>
            <a:r>
              <a:rPr lang="en-US" dirty="0" smtClean="0"/>
              <a:t>artists?</a:t>
            </a:r>
            <a:endParaRPr lang="en-US" dirty="0" smtClean="0"/>
          </a:p>
          <a:p>
            <a:endParaRPr lang="en-US" dirty="0"/>
          </a:p>
          <a:p>
            <a:r>
              <a:rPr lang="en-US" dirty="0"/>
              <a:t>How did the Chilean youth culture of the eighties differ from that of the youth culture of the seventies in terms of political ideals</a:t>
            </a:r>
            <a:r>
              <a:rPr lang="en-US" dirty="0" smtClean="0"/>
              <a:t>? Discuss the younger generation’s attitude towards “poncho y </a:t>
            </a:r>
            <a:r>
              <a:rPr lang="en-US" dirty="0" err="1" smtClean="0"/>
              <a:t>charango</a:t>
            </a:r>
            <a:r>
              <a:rPr lang="en-US" smtClean="0"/>
              <a:t>”</a:t>
            </a:r>
            <a:endParaRPr lang="en-US" dirty="0" smtClean="0"/>
          </a:p>
          <a:p>
            <a:endParaRPr lang="en-US" dirty="0"/>
          </a:p>
          <a:p>
            <a:r>
              <a:rPr lang="en-US" dirty="0" smtClean="0"/>
              <a:t>Who are Los </a:t>
            </a:r>
            <a:r>
              <a:rPr lang="en-US" dirty="0" err="1" smtClean="0"/>
              <a:t>prisioneros</a:t>
            </a:r>
            <a:r>
              <a:rPr lang="en-US" dirty="0" smtClean="0"/>
              <a:t> criticizing in ¿</a:t>
            </a:r>
            <a:r>
              <a:rPr lang="en-US" dirty="0" err="1" smtClean="0"/>
              <a:t>Por</a:t>
            </a:r>
            <a:r>
              <a:rPr lang="en-US" dirty="0" smtClean="0"/>
              <a:t> </a:t>
            </a:r>
            <a:r>
              <a:rPr lang="en-US" dirty="0" err="1" smtClean="0"/>
              <a:t>qu</a:t>
            </a:r>
            <a:r>
              <a:rPr lang="en-US" dirty="0" err="1" smtClean="0"/>
              <a:t>é</a:t>
            </a:r>
            <a:r>
              <a:rPr lang="en-US" dirty="0" smtClean="0"/>
              <a:t> no se van?  </a:t>
            </a:r>
          </a:p>
          <a:p>
            <a:endParaRPr lang="en-US" dirty="0"/>
          </a:p>
          <a:p>
            <a:r>
              <a:rPr lang="en-US" dirty="0" smtClean="0"/>
              <a:t>How would you describe the position taken by </a:t>
            </a:r>
            <a:r>
              <a:rPr lang="en-US" dirty="0" err="1" smtClean="0"/>
              <a:t>Aparato</a:t>
            </a:r>
            <a:r>
              <a:rPr lang="en-US" dirty="0" smtClean="0"/>
              <a:t> </a:t>
            </a:r>
            <a:r>
              <a:rPr lang="en-US" dirty="0" err="1" smtClean="0"/>
              <a:t>Raro</a:t>
            </a:r>
            <a:r>
              <a:rPr lang="en-US" dirty="0" smtClean="0"/>
              <a:t> in the song </a:t>
            </a:r>
            <a:r>
              <a:rPr lang="en-US" dirty="0" err="1" smtClean="0"/>
              <a:t>Calibraciones</a:t>
            </a:r>
            <a:r>
              <a:rPr lang="en-US" dirty="0" smtClean="0"/>
              <a:t>?  Do you think they could be considered politically centrist? </a:t>
            </a:r>
          </a:p>
          <a:p>
            <a:pPr marL="0" indent="0">
              <a:buNone/>
            </a:pPr>
            <a:endParaRPr lang="en-US" dirty="0"/>
          </a:p>
          <a:p>
            <a:pPr marL="0" indent="0">
              <a:buNone/>
            </a:pPr>
            <a:endParaRPr lang="en-US" dirty="0"/>
          </a:p>
          <a:p>
            <a:r>
              <a:rPr lang="en-US" dirty="0"/>
              <a:t>Discuss the relationship between American/European pop music and the various types of Chilean popular music we looked at (Nueva </a:t>
            </a:r>
            <a:r>
              <a:rPr lang="en-US" dirty="0" err="1"/>
              <a:t>cancion</a:t>
            </a:r>
            <a:r>
              <a:rPr lang="en-US" dirty="0"/>
              <a:t>, Canto </a:t>
            </a:r>
            <a:r>
              <a:rPr lang="en-US" dirty="0" err="1"/>
              <a:t>nuevo</a:t>
            </a:r>
            <a:r>
              <a:rPr lang="en-US" dirty="0"/>
              <a:t>, rock and </a:t>
            </a:r>
            <a:r>
              <a:rPr lang="en-US" dirty="0" err="1"/>
              <a:t>pank</a:t>
            </a:r>
            <a:r>
              <a:rPr lang="en-US" dirty="0"/>
              <a:t>).  Compare how each of these movements approach the cultural hegemony of English language popular music.   </a:t>
            </a:r>
          </a:p>
          <a:p>
            <a:endParaRPr lang="en-US" dirty="0" smtClean="0"/>
          </a:p>
          <a:p>
            <a:endParaRPr lang="en-US" dirty="0"/>
          </a:p>
          <a:p>
            <a:endParaRPr lang="en-US" dirty="0" smtClean="0"/>
          </a:p>
          <a:p>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29111172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Nueva Ola</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endParaRPr lang="en-US" dirty="0" smtClean="0"/>
          </a:p>
          <a:p>
            <a:r>
              <a:rPr lang="en-US" dirty="0" smtClean="0"/>
              <a:t>American Rock had influenced musicians in Chile since its inception in the 1950’s but took off after the movement “Nueva Ola” in the 1960’s </a:t>
            </a:r>
          </a:p>
          <a:p>
            <a:endParaRPr lang="en-US" dirty="0"/>
          </a:p>
          <a:p>
            <a:r>
              <a:rPr lang="en-US" dirty="0" smtClean="0"/>
              <a:t>“Nueva Ola” consisted of Latin American musicians who initially just translated American pop songs, but eventually created original works.  “Nueva Ola” represented the beginnings of youth counterculture.  </a:t>
            </a:r>
          </a:p>
          <a:p>
            <a:endParaRPr lang="en-US" dirty="0"/>
          </a:p>
          <a:p>
            <a:r>
              <a:rPr lang="en-US" dirty="0" smtClean="0"/>
              <a:t>Chile developed its own hippie subculture of the 1960’s including its own “Woodstock” (</a:t>
            </a:r>
            <a:r>
              <a:rPr lang="en-US" dirty="0" err="1" smtClean="0"/>
              <a:t>Piedras</a:t>
            </a:r>
            <a:r>
              <a:rPr lang="en-US" dirty="0" smtClean="0"/>
              <a:t> Rojas festival in Santiago, 1970.</a:t>
            </a:r>
            <a:r>
              <a:rPr lang="en-US" dirty="0" smtClean="0"/>
              <a:t>)</a:t>
            </a:r>
          </a:p>
          <a:p>
            <a:endParaRPr lang="en-US" dirty="0"/>
          </a:p>
          <a:p>
            <a:r>
              <a:rPr lang="en-US" dirty="0" smtClean="0"/>
              <a:t>Spanish language Rock music became popular in Chile in the 80s as a response to the cultural blackout created by the Malvinas war in Argentina and the anti-Pinochet stance of many European and American musicians.   </a:t>
            </a:r>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1199519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 Gaps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Rock and punk groups present different forms and aesthetics of resistance </a:t>
            </a:r>
          </a:p>
          <a:p>
            <a:endParaRPr lang="en-US" dirty="0"/>
          </a:p>
          <a:p>
            <a:r>
              <a:rPr lang="en-US" dirty="0" smtClean="0"/>
              <a:t>Unlike </a:t>
            </a:r>
            <a:r>
              <a:rPr lang="en-US" i="1" dirty="0" smtClean="0"/>
              <a:t>Nueva </a:t>
            </a:r>
            <a:r>
              <a:rPr lang="en-US" i="1" dirty="0" err="1"/>
              <a:t>c</a:t>
            </a:r>
            <a:r>
              <a:rPr lang="en-US" i="1" dirty="0" err="1" smtClean="0"/>
              <a:t>anci</a:t>
            </a:r>
            <a:r>
              <a:rPr lang="en-US" i="1" dirty="0" err="1" smtClean="0"/>
              <a:t>ó</a:t>
            </a:r>
            <a:r>
              <a:rPr lang="en-US" i="1" dirty="0" err="1" smtClean="0"/>
              <a:t>n</a:t>
            </a:r>
            <a:r>
              <a:rPr lang="en-US" dirty="0" smtClean="0"/>
              <a:t>, </a:t>
            </a:r>
            <a:r>
              <a:rPr lang="en-US" dirty="0" smtClean="0"/>
              <a:t>punk and rock were only loosely tied to leftist political </a:t>
            </a:r>
            <a:r>
              <a:rPr lang="en-US" dirty="0" err="1" smtClean="0"/>
              <a:t>programmes</a:t>
            </a:r>
            <a:r>
              <a:rPr lang="en-US" dirty="0" smtClean="0"/>
              <a:t>. </a:t>
            </a:r>
          </a:p>
          <a:p>
            <a:endParaRPr lang="en-US" dirty="0"/>
          </a:p>
          <a:p>
            <a:r>
              <a:rPr lang="en-US" dirty="0" smtClean="0"/>
              <a:t>Content of music protests social norms, hypocrisy  and dogmatisms.  </a:t>
            </a:r>
            <a:r>
              <a:rPr lang="en-US" dirty="0" smtClean="0"/>
              <a:t>Musicians sought to </a:t>
            </a:r>
            <a:r>
              <a:rPr lang="en-US" dirty="0" smtClean="0"/>
              <a:t>create </a:t>
            </a:r>
            <a:r>
              <a:rPr lang="en-US" dirty="0" smtClean="0"/>
              <a:t>“Energy instead of poetry”  </a:t>
            </a:r>
            <a:endParaRPr lang="en-US" dirty="0" smtClean="0"/>
          </a:p>
          <a:p>
            <a:endParaRPr lang="en-US" dirty="0" smtClean="0"/>
          </a:p>
          <a:p>
            <a:r>
              <a:rPr lang="en-US" dirty="0" smtClean="0"/>
              <a:t>By the late 1970’s and 1980’s, punk and rock had differentiated itself completely as a youth genre rebelling against both the authoritarian regime and the Allende-era idealism of the previous generation.    </a:t>
            </a:r>
            <a:endParaRPr lang="en-US" dirty="0"/>
          </a:p>
          <a:p>
            <a:endParaRPr lang="en-US" dirty="0"/>
          </a:p>
        </p:txBody>
      </p:sp>
    </p:spTree>
    <p:extLst>
      <p:ext uri="{BB962C8B-B14F-4D97-AF65-F5344CB8AC3E}">
        <p14:creationId xmlns:p14="http://schemas.microsoft.com/office/powerpoint/2010/main" val="24291326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 </a:t>
            </a:r>
            <a:r>
              <a:rPr lang="en-US" dirty="0" err="1" smtClean="0"/>
              <a:t>Jaivas</a:t>
            </a:r>
            <a:r>
              <a:rPr lang="en-US" dirty="0" smtClean="0"/>
              <a:t> </a:t>
            </a:r>
            <a:endParaRPr lang="en-US" dirty="0"/>
          </a:p>
        </p:txBody>
      </p:sp>
      <p:sp>
        <p:nvSpPr>
          <p:cNvPr id="3" name="Content Placeholder 2"/>
          <p:cNvSpPr>
            <a:spLocks noGrp="1"/>
          </p:cNvSpPr>
          <p:nvPr>
            <p:ph sz="quarter" idx="1"/>
          </p:nvPr>
        </p:nvSpPr>
        <p:spPr/>
        <p:txBody>
          <a:bodyPr>
            <a:normAutofit fontScale="85000" lnSpcReduction="20000"/>
          </a:bodyPr>
          <a:lstStyle/>
          <a:p>
            <a:r>
              <a:rPr lang="en-CA" dirty="0"/>
              <a:t>Formed in 1963 in </a:t>
            </a:r>
            <a:r>
              <a:rPr lang="en-CA" dirty="0" err="1"/>
              <a:t>Viña</a:t>
            </a:r>
            <a:r>
              <a:rPr lang="en-CA" dirty="0"/>
              <a:t> del Mar </a:t>
            </a:r>
            <a:r>
              <a:rPr lang="en-CA" dirty="0" smtClean="0"/>
              <a:t>by brothers </a:t>
            </a:r>
            <a:r>
              <a:rPr lang="en-CA" dirty="0"/>
              <a:t>Eduardo, Gabriel and Claudio Parra </a:t>
            </a:r>
            <a:r>
              <a:rPr lang="en-CA" dirty="0" smtClean="0"/>
              <a:t>and </a:t>
            </a:r>
            <a:r>
              <a:rPr lang="en-CA" dirty="0" err="1"/>
              <a:t>Gato</a:t>
            </a:r>
            <a:r>
              <a:rPr lang="en-CA" dirty="0"/>
              <a:t> </a:t>
            </a:r>
            <a:r>
              <a:rPr lang="en-CA" dirty="0" err="1"/>
              <a:t>Alquinta</a:t>
            </a:r>
            <a:r>
              <a:rPr lang="en-CA" dirty="0"/>
              <a:t>.  Originally called “Los High and Bass”  referring to the vocal ranges of members.  </a:t>
            </a:r>
          </a:p>
          <a:p>
            <a:endParaRPr lang="en-CA" dirty="0"/>
          </a:p>
          <a:p>
            <a:r>
              <a:rPr lang="en-CA" dirty="0"/>
              <a:t>Although group emerged during the </a:t>
            </a:r>
            <a:r>
              <a:rPr lang="en-CA" i="1" dirty="0"/>
              <a:t>Nueva </a:t>
            </a:r>
            <a:r>
              <a:rPr lang="en-CA" i="1" dirty="0" err="1" smtClean="0"/>
              <a:t>c</a:t>
            </a:r>
            <a:r>
              <a:rPr lang="en-CA" i="1" dirty="0" err="1" smtClean="0"/>
              <a:t>anci</a:t>
            </a:r>
            <a:r>
              <a:rPr lang="en-CA" i="1" dirty="0" err="1" smtClean="0"/>
              <a:t>ó</a:t>
            </a:r>
            <a:r>
              <a:rPr lang="en-CA" i="1" dirty="0" err="1" smtClean="0"/>
              <a:t>n</a:t>
            </a:r>
            <a:r>
              <a:rPr lang="en-CA" i="1" dirty="0" smtClean="0"/>
              <a:t> </a:t>
            </a:r>
            <a:r>
              <a:rPr lang="en-CA" dirty="0"/>
              <a:t>period, stylistically their </a:t>
            </a:r>
            <a:r>
              <a:rPr lang="en-CA" dirty="0" smtClean="0"/>
              <a:t>music bridges Rock and Folk genres.</a:t>
            </a:r>
          </a:p>
          <a:p>
            <a:endParaRPr lang="en-CA" dirty="0"/>
          </a:p>
          <a:p>
            <a:r>
              <a:rPr lang="en-CA" dirty="0"/>
              <a:t>From its early days, music incorporated folklore </a:t>
            </a:r>
            <a:r>
              <a:rPr lang="en-CA" dirty="0" err="1"/>
              <a:t>stylings</a:t>
            </a:r>
            <a:r>
              <a:rPr lang="en-CA" dirty="0"/>
              <a:t> (Andean rhythms and instruments) with progressive </a:t>
            </a:r>
            <a:r>
              <a:rPr lang="en-CA" dirty="0" smtClean="0"/>
              <a:t>rock.  </a:t>
            </a:r>
            <a:endParaRPr lang="en-CA" dirty="0"/>
          </a:p>
          <a:p>
            <a:endParaRPr lang="en-CA" dirty="0"/>
          </a:p>
          <a:p>
            <a:r>
              <a:rPr lang="en-CA" dirty="0"/>
              <a:t>Music is more aesthetic than political.  Lyrics describe Romantic ideals such as imagination, dreams, love and unity.  (“</a:t>
            </a:r>
            <a:r>
              <a:rPr lang="en-CA" dirty="0" err="1"/>
              <a:t>Todos</a:t>
            </a:r>
            <a:r>
              <a:rPr lang="en-CA" dirty="0"/>
              <a:t> </a:t>
            </a:r>
            <a:r>
              <a:rPr lang="en-CA" dirty="0" err="1"/>
              <a:t>Juntos</a:t>
            </a:r>
            <a:r>
              <a:rPr lang="en-CA" dirty="0" smtClean="0"/>
              <a:t>”)</a:t>
            </a:r>
          </a:p>
          <a:p>
            <a:endParaRPr lang="en-CA" dirty="0"/>
          </a:p>
          <a:p>
            <a:r>
              <a:rPr lang="en-CA" dirty="0"/>
              <a:t>Group exiled to Argentina in 1974, then to Europe in 1977.  Continued recording and touring through the 1970’s.</a:t>
            </a:r>
          </a:p>
          <a:p>
            <a:endParaRPr lang="en-CA" dirty="0"/>
          </a:p>
          <a:p>
            <a:endParaRPr lang="en-CA" dirty="0"/>
          </a:p>
          <a:p>
            <a:endParaRPr lang="en-US" dirty="0"/>
          </a:p>
        </p:txBody>
      </p:sp>
    </p:spTree>
    <p:extLst>
      <p:ext uri="{BB962C8B-B14F-4D97-AF65-F5344CB8AC3E}">
        <p14:creationId xmlns:p14="http://schemas.microsoft.com/office/powerpoint/2010/main" val="12217345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Los </a:t>
            </a:r>
            <a:r>
              <a:rPr lang="en-CA" dirty="0" err="1" smtClean="0"/>
              <a:t>prisioneros</a:t>
            </a:r>
            <a:r>
              <a:rPr lang="en-CA" dirty="0" smtClean="0"/>
              <a:t> </a:t>
            </a:r>
            <a:endParaRPr lang="en-CA" dirty="0"/>
          </a:p>
        </p:txBody>
      </p:sp>
      <p:sp>
        <p:nvSpPr>
          <p:cNvPr id="3" name="Content Placeholder 2"/>
          <p:cNvSpPr>
            <a:spLocks noGrp="1"/>
          </p:cNvSpPr>
          <p:nvPr>
            <p:ph sz="quarter" idx="1"/>
          </p:nvPr>
        </p:nvSpPr>
        <p:spPr/>
        <p:txBody>
          <a:bodyPr>
            <a:normAutofit fontScale="92500"/>
          </a:bodyPr>
          <a:lstStyle/>
          <a:p>
            <a:r>
              <a:rPr lang="en-CA" dirty="0" smtClean="0"/>
              <a:t>Group formed as High School students in Santiago’s </a:t>
            </a:r>
            <a:r>
              <a:rPr lang="en-CA" i="1" dirty="0" err="1" smtClean="0"/>
              <a:t>comuna</a:t>
            </a:r>
            <a:r>
              <a:rPr lang="en-CA" i="1" dirty="0" smtClean="0"/>
              <a:t> </a:t>
            </a:r>
            <a:r>
              <a:rPr lang="en-CA" i="1" dirty="0" smtClean="0"/>
              <a:t>San </a:t>
            </a:r>
            <a:r>
              <a:rPr lang="en-CA" i="1" dirty="0" smtClean="0"/>
              <a:t>Miguel</a:t>
            </a:r>
            <a:r>
              <a:rPr lang="en-CA" dirty="0" smtClean="0"/>
              <a:t> </a:t>
            </a:r>
            <a:r>
              <a:rPr lang="en-CA" dirty="0" smtClean="0"/>
              <a:t>core members included Miguel Tapia, Jorge González and Claudio </a:t>
            </a:r>
            <a:r>
              <a:rPr lang="en-CA" dirty="0" err="1" smtClean="0"/>
              <a:t>Narea</a:t>
            </a:r>
            <a:r>
              <a:rPr lang="en-CA" dirty="0" smtClean="0"/>
              <a:t>.</a:t>
            </a:r>
          </a:p>
          <a:p>
            <a:endParaRPr lang="en-CA" dirty="0" smtClean="0"/>
          </a:p>
          <a:p>
            <a:r>
              <a:rPr lang="en-CA" dirty="0" smtClean="0"/>
              <a:t>Jorge and Miguel originally had a Beatles cover band called “Los </a:t>
            </a:r>
            <a:r>
              <a:rPr lang="en-CA" dirty="0" err="1" smtClean="0"/>
              <a:t>vinkuches</a:t>
            </a:r>
            <a:r>
              <a:rPr lang="en-CA" dirty="0" smtClean="0"/>
              <a:t>”.  After Claudio joined they went through several name changes landing on </a:t>
            </a:r>
            <a:r>
              <a:rPr lang="en-CA" i="1" dirty="0" smtClean="0"/>
              <a:t>Los </a:t>
            </a:r>
            <a:r>
              <a:rPr lang="en-CA" i="1" dirty="0" err="1" smtClean="0"/>
              <a:t>prisioneros</a:t>
            </a:r>
            <a:r>
              <a:rPr lang="en-CA" dirty="0" smtClean="0"/>
              <a:t> </a:t>
            </a:r>
            <a:r>
              <a:rPr lang="en-CA" dirty="0" smtClean="0"/>
              <a:t>in reference to Chile’s political situation.</a:t>
            </a:r>
          </a:p>
          <a:p>
            <a:endParaRPr lang="en-CA" dirty="0" smtClean="0"/>
          </a:p>
          <a:p>
            <a:r>
              <a:rPr lang="en-CA" dirty="0" smtClean="0"/>
              <a:t>Sound is </a:t>
            </a:r>
            <a:r>
              <a:rPr lang="en-CA" dirty="0" smtClean="0"/>
              <a:t>generically </a:t>
            </a:r>
            <a:r>
              <a:rPr lang="en-CA" dirty="0" smtClean="0"/>
              <a:t>defined as “punk” (with The Clash as a main musical influence) but also showcase influences of reggae, techno, synth-pop and </a:t>
            </a:r>
            <a:r>
              <a:rPr lang="en-CA" dirty="0" err="1" smtClean="0"/>
              <a:t>ska</a:t>
            </a:r>
            <a:r>
              <a:rPr lang="en-CA" dirty="0" smtClean="0"/>
              <a:t>.   </a:t>
            </a:r>
          </a:p>
          <a:p>
            <a:endParaRPr lang="en-CA" dirty="0" smtClean="0"/>
          </a:p>
          <a:p>
            <a:endParaRPr lang="en-CA"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normAutofit fontScale="92500" lnSpcReduction="10000"/>
          </a:bodyPr>
          <a:lstStyle/>
          <a:p>
            <a:r>
              <a:rPr lang="en-CA" dirty="0" smtClean="0"/>
              <a:t>First album “La </a:t>
            </a:r>
            <a:r>
              <a:rPr lang="en-CA" dirty="0" err="1" smtClean="0"/>
              <a:t>voz</a:t>
            </a:r>
            <a:r>
              <a:rPr lang="en-CA" dirty="0" smtClean="0"/>
              <a:t> de los </a:t>
            </a:r>
            <a:r>
              <a:rPr lang="en-CA" dirty="0" err="1" smtClean="0"/>
              <a:t>ochenta</a:t>
            </a:r>
            <a:r>
              <a:rPr lang="en-CA" dirty="0" smtClean="0"/>
              <a:t>” was named 3</a:t>
            </a:r>
            <a:r>
              <a:rPr lang="en-CA" baseline="30000" dirty="0" smtClean="0"/>
              <a:t>rd</a:t>
            </a:r>
            <a:r>
              <a:rPr lang="en-CA" dirty="0" smtClean="0"/>
              <a:t> best album of all time by Rolling Stone Chile.</a:t>
            </a:r>
          </a:p>
          <a:p>
            <a:endParaRPr lang="en-CA" dirty="0" smtClean="0"/>
          </a:p>
          <a:p>
            <a:r>
              <a:rPr lang="en-CA" dirty="0" smtClean="0"/>
              <a:t>Group received limited airplay in Chile due to censorship and Chilean radio’s preference for Argentine musicians like Soda Stereo.  Group’s performance at </a:t>
            </a:r>
            <a:r>
              <a:rPr lang="en-CA" i="1" dirty="0" smtClean="0"/>
              <a:t>La </a:t>
            </a:r>
            <a:r>
              <a:rPr lang="en-CA" i="1" dirty="0" err="1" smtClean="0"/>
              <a:t>sexta</a:t>
            </a:r>
            <a:r>
              <a:rPr lang="en-CA" i="1" dirty="0" smtClean="0"/>
              <a:t> </a:t>
            </a:r>
            <a:r>
              <a:rPr lang="en-CA" i="1" dirty="0" err="1" smtClean="0"/>
              <a:t>telet</a:t>
            </a:r>
            <a:r>
              <a:rPr lang="en-CA" i="1" dirty="0" err="1" smtClean="0"/>
              <a:t>ó</a:t>
            </a:r>
            <a:r>
              <a:rPr lang="en-CA" i="1" dirty="0" err="1" smtClean="0"/>
              <a:t>n</a:t>
            </a:r>
            <a:r>
              <a:rPr lang="en-CA" i="1" dirty="0" smtClean="0"/>
              <a:t> </a:t>
            </a:r>
            <a:r>
              <a:rPr lang="en-CA" dirty="0" smtClean="0"/>
              <a:t>was purposefully cut off by commercials.</a:t>
            </a:r>
          </a:p>
          <a:p>
            <a:endParaRPr lang="en-CA" dirty="0" smtClean="0"/>
          </a:p>
          <a:p>
            <a:r>
              <a:rPr lang="en-CA" dirty="0" smtClean="0"/>
              <a:t>Album was eventually re-released under the EMI label in 1985 and sold 150,000 copies.</a:t>
            </a:r>
          </a:p>
          <a:p>
            <a:endParaRPr lang="en-CA" dirty="0" smtClean="0"/>
          </a:p>
          <a:p>
            <a:r>
              <a:rPr lang="en-CA" dirty="0" smtClean="0"/>
              <a:t>Music is socially critical without recourse to oppositional political philosophy.  Comments on apathy and hypocrisy of Chilean society of the eighties, the impotence of the left and the stupidity of “poseurs”</a:t>
            </a:r>
            <a:endParaRPr lang="en-CA"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Aparato</a:t>
            </a:r>
            <a:r>
              <a:rPr lang="en-CA" dirty="0" smtClean="0"/>
              <a:t> </a:t>
            </a:r>
            <a:r>
              <a:rPr lang="en-CA" dirty="0" err="1" smtClean="0"/>
              <a:t>Raro</a:t>
            </a:r>
            <a:endParaRPr lang="en-CA" dirty="0"/>
          </a:p>
        </p:txBody>
      </p:sp>
      <p:sp>
        <p:nvSpPr>
          <p:cNvPr id="3" name="Content Placeholder 2"/>
          <p:cNvSpPr>
            <a:spLocks noGrp="1"/>
          </p:cNvSpPr>
          <p:nvPr>
            <p:ph sz="quarter" idx="1"/>
          </p:nvPr>
        </p:nvSpPr>
        <p:spPr/>
        <p:txBody>
          <a:bodyPr>
            <a:normAutofit fontScale="92500" lnSpcReduction="10000"/>
          </a:bodyPr>
          <a:lstStyle/>
          <a:p>
            <a:r>
              <a:rPr lang="en-CA" dirty="0" smtClean="0"/>
              <a:t>Created in 1984 by Igor Rodriguez at the University of Chile (Classmate of Los </a:t>
            </a:r>
            <a:r>
              <a:rPr lang="en-CA" dirty="0" err="1" smtClean="0"/>
              <a:t>Prisioneros</a:t>
            </a:r>
            <a:r>
              <a:rPr lang="en-CA" dirty="0" smtClean="0"/>
              <a:t>’ Jorge Gonzalez)</a:t>
            </a:r>
          </a:p>
          <a:p>
            <a:endParaRPr lang="en-CA" dirty="0" smtClean="0"/>
          </a:p>
          <a:p>
            <a:r>
              <a:rPr lang="en-CA" dirty="0" smtClean="0"/>
              <a:t>Started as a jazz fusion band but later moved more towards </a:t>
            </a:r>
            <a:r>
              <a:rPr lang="en-CA" dirty="0" err="1" smtClean="0"/>
              <a:t>synth</a:t>
            </a:r>
            <a:r>
              <a:rPr lang="en-CA" dirty="0" smtClean="0"/>
              <a:t> pop after being exposed to the music of Depeche Mode</a:t>
            </a:r>
          </a:p>
          <a:p>
            <a:endParaRPr lang="en-CA" dirty="0" smtClean="0"/>
          </a:p>
          <a:p>
            <a:r>
              <a:rPr lang="en-CA" dirty="0" smtClean="0"/>
              <a:t>Played mostly in universities, recorded a self-titled debut in 1985</a:t>
            </a:r>
          </a:p>
          <a:p>
            <a:endParaRPr lang="en-CA" dirty="0" smtClean="0"/>
          </a:p>
          <a:p>
            <a:r>
              <a:rPr lang="en-CA" dirty="0" smtClean="0"/>
              <a:t>Single “</a:t>
            </a:r>
            <a:r>
              <a:rPr lang="en-CA" dirty="0" err="1" smtClean="0"/>
              <a:t>Calibraciones</a:t>
            </a:r>
            <a:r>
              <a:rPr lang="en-CA" dirty="0" smtClean="0"/>
              <a:t>” had tremendous success.  Record label forced band to change lyrics referring to dictatorship.</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Los Pinochet Boys</a:t>
            </a:r>
            <a:endParaRPr lang="en-CA" dirty="0"/>
          </a:p>
        </p:txBody>
      </p:sp>
      <p:sp>
        <p:nvSpPr>
          <p:cNvPr id="3" name="Content Placeholder 2"/>
          <p:cNvSpPr>
            <a:spLocks noGrp="1"/>
          </p:cNvSpPr>
          <p:nvPr>
            <p:ph sz="quarter" idx="1"/>
          </p:nvPr>
        </p:nvSpPr>
        <p:spPr/>
        <p:txBody>
          <a:bodyPr>
            <a:normAutofit fontScale="92500" lnSpcReduction="10000"/>
          </a:bodyPr>
          <a:lstStyle/>
          <a:p>
            <a:r>
              <a:rPr lang="en-CA" dirty="0" smtClean="0"/>
              <a:t>Formed in 1984 by Daniel Puente and the </a:t>
            </a:r>
            <a:r>
              <a:rPr lang="en-CA" dirty="0" err="1" smtClean="0"/>
              <a:t>Conejero</a:t>
            </a:r>
            <a:r>
              <a:rPr lang="en-CA" dirty="0" smtClean="0"/>
              <a:t> brothers at the </a:t>
            </a:r>
            <a:r>
              <a:rPr lang="en-CA" i="1" dirty="0" smtClean="0"/>
              <a:t>Universidad </a:t>
            </a:r>
            <a:r>
              <a:rPr lang="en-CA" i="1" dirty="0" err="1"/>
              <a:t>c</a:t>
            </a:r>
            <a:r>
              <a:rPr lang="en-CA" i="1" dirty="0" err="1" smtClean="0"/>
              <a:t>at</a:t>
            </a:r>
            <a:r>
              <a:rPr lang="en-CA" i="1" dirty="0" err="1" smtClean="0"/>
              <a:t>ó</a:t>
            </a:r>
            <a:r>
              <a:rPr lang="en-CA" i="1" dirty="0" err="1" smtClean="0"/>
              <a:t>lica</a:t>
            </a:r>
            <a:r>
              <a:rPr lang="en-CA" i="1" dirty="0" smtClean="0"/>
              <a:t> </a:t>
            </a:r>
            <a:r>
              <a:rPr lang="en-CA" dirty="0" smtClean="0"/>
              <a:t>in Santiago</a:t>
            </a:r>
          </a:p>
          <a:p>
            <a:endParaRPr lang="en-CA" dirty="0" smtClean="0"/>
          </a:p>
          <a:p>
            <a:r>
              <a:rPr lang="en-CA" dirty="0" smtClean="0"/>
              <a:t>Unlike other punk/rock groups of the era, Los Pinochet Boys didn’t start off performing covers but wrote and performed their own songs from the beginning.</a:t>
            </a:r>
          </a:p>
          <a:p>
            <a:endParaRPr lang="en-CA" dirty="0" smtClean="0"/>
          </a:p>
          <a:p>
            <a:r>
              <a:rPr lang="en-CA" dirty="0" smtClean="0"/>
              <a:t>Name refers to the way the dictatorship “infantilized” Chileans.</a:t>
            </a:r>
          </a:p>
          <a:p>
            <a:endParaRPr lang="en-CA" dirty="0" smtClean="0"/>
          </a:p>
          <a:p>
            <a:r>
              <a:rPr lang="en-CA" dirty="0" smtClean="0"/>
              <a:t>Group had no musical experience and had mostly broken or second hand instruments</a:t>
            </a:r>
          </a:p>
          <a:p>
            <a:endParaRPr lang="en-CA" dirty="0" smtClean="0"/>
          </a:p>
          <a:p>
            <a:endParaRPr lang="en-CA" dirty="0" smtClean="0"/>
          </a:p>
          <a:p>
            <a:endParaRPr lang="en-CA" dirty="0" smtClean="0"/>
          </a:p>
          <a:p>
            <a:endParaRPr lang="en-CA"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467600" cy="5997280"/>
          </a:xfrm>
        </p:spPr>
        <p:txBody>
          <a:bodyPr>
            <a:normAutofit fontScale="85000" lnSpcReduction="20000"/>
          </a:bodyPr>
          <a:lstStyle/>
          <a:p>
            <a:r>
              <a:rPr lang="en-CA" dirty="0" smtClean="0"/>
              <a:t>Started to get noticed after music included in the theatrical production of </a:t>
            </a:r>
            <a:r>
              <a:rPr lang="en-CA" dirty="0" err="1" smtClean="0"/>
              <a:t>Medea</a:t>
            </a:r>
            <a:r>
              <a:rPr lang="en-CA" dirty="0" smtClean="0"/>
              <a:t> by Vicente Ruiz.  Played shows in cafes in the underground.</a:t>
            </a:r>
          </a:p>
          <a:p>
            <a:endParaRPr lang="en-CA" dirty="0" smtClean="0"/>
          </a:p>
          <a:p>
            <a:r>
              <a:rPr lang="en-CA" dirty="0" smtClean="0"/>
              <a:t>Response by the regime to the group was immediate.  During one of their first performances at a bar called La Luna, police threw a bag full of mud into their instruments.</a:t>
            </a:r>
          </a:p>
          <a:p>
            <a:endParaRPr lang="en-CA" dirty="0" smtClean="0"/>
          </a:p>
          <a:p>
            <a:r>
              <a:rPr lang="en-CA" dirty="0" smtClean="0"/>
              <a:t>Police also infiltrated concerts and threw beer bottles at the band to shut them down.</a:t>
            </a:r>
          </a:p>
          <a:p>
            <a:endParaRPr lang="en-CA" dirty="0" smtClean="0"/>
          </a:p>
          <a:p>
            <a:r>
              <a:rPr lang="en-CA" dirty="0" smtClean="0"/>
              <a:t>Travelled to Argentina and Brazil to try and perform, but was unable to attract an audience.</a:t>
            </a:r>
          </a:p>
          <a:p>
            <a:endParaRPr lang="en-CA" dirty="0" smtClean="0"/>
          </a:p>
          <a:p>
            <a:r>
              <a:rPr lang="en-CA" dirty="0" smtClean="0"/>
              <a:t>Only four of the group’s songs were ever recorded.</a:t>
            </a:r>
          </a:p>
          <a:p>
            <a:endParaRPr lang="en-CA" dirty="0" smtClean="0"/>
          </a:p>
          <a:p>
            <a:r>
              <a:rPr lang="en-CA" dirty="0" smtClean="0"/>
              <a:t>In 2008 the story of the group was recuperated by various authors who had been in the underground scene in the 80s in the book “Los Pinochet Boys”  </a:t>
            </a:r>
          </a:p>
          <a:p>
            <a:endParaRPr lang="en-CA" dirty="0" smtClean="0"/>
          </a:p>
          <a:p>
            <a:pPr>
              <a:buNone/>
            </a:pPr>
            <a:endParaRPr lang="en-CA" dirty="0" smtClean="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360</TotalTime>
  <Words>1051</Words>
  <Application>Microsoft Macintosh PowerPoint</Application>
  <PresentationFormat>On-screen Show (4:3)</PresentationFormat>
  <Paragraphs>96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Rock and Punk In Chile (1970s and 1980s)</vt:lpstr>
      <vt:lpstr>Nueva Ola</vt:lpstr>
      <vt:lpstr>Generation Gaps</vt:lpstr>
      <vt:lpstr>Los Jaivas </vt:lpstr>
      <vt:lpstr>Los prisioneros </vt:lpstr>
      <vt:lpstr>PowerPoint Presentation</vt:lpstr>
      <vt:lpstr>Aparato Raro</vt:lpstr>
      <vt:lpstr>Los Pinochet Boys</vt:lpstr>
      <vt:lpstr>PowerPoint Presentation</vt:lpstr>
      <vt:lpstr>Discussion:  Pop Music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Canto nuevo, rock and “pank”</dc:title>
  <dc:creator>User</dc:creator>
  <cp:lastModifiedBy>Barbara Valencia</cp:lastModifiedBy>
  <cp:revision>29</cp:revision>
  <dcterms:created xsi:type="dcterms:W3CDTF">2015-01-29T01:58:37Z</dcterms:created>
  <dcterms:modified xsi:type="dcterms:W3CDTF">2018-02-01T21:58:10Z</dcterms:modified>
</cp:coreProperties>
</file>