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1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6A672-60A5-4295-87A1-31312507594F}" type="datetimeFigureOut">
              <a:rPr lang="en-US" smtClean="0"/>
              <a:t>18-02-27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CFA2C-5475-4856-ABD6-AAF7F2942F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6A672-60A5-4295-87A1-31312507594F}" type="datetimeFigureOut">
              <a:rPr lang="en-US" smtClean="0"/>
              <a:t>18-02-27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CFA2C-5475-4856-ABD6-AAF7F2942F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766A672-60A5-4295-87A1-31312507594F}" type="datetimeFigureOut">
              <a:rPr lang="en-US" smtClean="0"/>
              <a:t>18-02-27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CFA2C-5475-4856-ABD6-AAF7F2942FC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6A672-60A5-4295-87A1-31312507594F}" type="datetimeFigureOut">
              <a:rPr lang="en-US" smtClean="0"/>
              <a:t>18-02-27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CFA2C-5475-4856-ABD6-AAF7F2942FC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6A672-60A5-4295-87A1-31312507594F}" type="datetimeFigureOut">
              <a:rPr lang="en-US" smtClean="0"/>
              <a:t>18-02-27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CFA2C-5475-4856-ABD6-AAF7F2942FC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766A672-60A5-4295-87A1-31312507594F}" type="datetimeFigureOut">
              <a:rPr lang="en-US" smtClean="0"/>
              <a:t>18-02-27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CFA2C-5475-4856-ABD6-AAF7F2942FC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6A672-60A5-4295-87A1-31312507594F}" type="datetimeFigureOut">
              <a:rPr lang="en-US" smtClean="0"/>
              <a:t>18-02-27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CFA2C-5475-4856-ABD6-AAF7F2942F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6A672-60A5-4295-87A1-31312507594F}" type="datetimeFigureOut">
              <a:rPr lang="en-US" smtClean="0"/>
              <a:t>18-02-27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CFA2C-5475-4856-ABD6-AAF7F2942F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766A672-60A5-4295-87A1-31312507594F}" type="datetimeFigureOut">
              <a:rPr lang="en-US" smtClean="0"/>
              <a:t>18-02-27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CFA2C-5475-4856-ABD6-AAF7F2942F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66A672-60A5-4295-87A1-31312507594F}" type="datetimeFigureOut">
              <a:rPr lang="en-US" smtClean="0"/>
              <a:t>18-02-27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CFA2C-5475-4856-ABD6-AAF7F2942FC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6A672-60A5-4295-87A1-31312507594F}" type="datetimeFigureOut">
              <a:rPr lang="en-US" smtClean="0"/>
              <a:t>18-02-27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CFA2C-5475-4856-ABD6-AAF7F2942FC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766A672-60A5-4295-87A1-31312507594F}" type="datetimeFigureOut">
              <a:rPr lang="en-US" smtClean="0"/>
              <a:t>18-02-27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B7CFA2C-5475-4856-ABD6-AAF7F2942FC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175351" cy="1793167"/>
          </a:xfrm>
        </p:spPr>
        <p:txBody>
          <a:bodyPr/>
          <a:lstStyle/>
          <a:p>
            <a:r>
              <a:rPr lang="en-US" dirty="0" err="1" smtClean="0"/>
              <a:t>Peronisms</a:t>
            </a:r>
            <a:r>
              <a:rPr lang="en-US" dirty="0" smtClean="0"/>
              <a:t> and Paroxysms in Argentina</a:t>
            </a:r>
            <a:endParaRPr lang="en-US" dirty="0"/>
          </a:p>
        </p:txBody>
      </p:sp>
      <p:sp>
        <p:nvSpPr>
          <p:cNvPr id="3" name="Subtitle 2"/>
          <p:cNvSpPr>
            <a:spLocks noGrp="1"/>
          </p:cNvSpPr>
          <p:nvPr>
            <p:ph type="subTitle" idx="1"/>
          </p:nvPr>
        </p:nvSpPr>
        <p:spPr>
          <a:xfrm>
            <a:off x="1473795" y="3581401"/>
            <a:ext cx="5637010" cy="2353264"/>
          </a:xfrm>
        </p:spPr>
        <p:txBody>
          <a:bodyPr/>
          <a:lstStyle/>
          <a:p>
            <a:endParaRPr lang="en-US" dirty="0"/>
          </a:p>
        </p:txBody>
      </p:sp>
      <p:pic>
        <p:nvPicPr>
          <p:cNvPr id="1026" name="Picture 2" descr="C:\Users\User\Desktop\montoneros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352800"/>
            <a:ext cx="57531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092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533400"/>
            <a:ext cx="7408333" cy="5592763"/>
          </a:xfrm>
        </p:spPr>
        <p:txBody>
          <a:bodyPr>
            <a:normAutofit/>
          </a:bodyPr>
          <a:lstStyle/>
          <a:p>
            <a:r>
              <a:rPr lang="en-US" dirty="0" smtClean="0"/>
              <a:t>Eva Peron eventually succumbed to Cervical Cancer in on July 26</a:t>
            </a:r>
            <a:r>
              <a:rPr lang="en-US" baseline="30000" dirty="0" smtClean="0"/>
              <a:t>th</a:t>
            </a:r>
            <a:r>
              <a:rPr lang="en-US" dirty="0" smtClean="0"/>
              <a:t> 1952. Two days of mourning were declared.  Crowds of tens of thousands filled the streets for the first two days resulting in eight deaths and 2000 injuries as people crowded to see </a:t>
            </a:r>
            <a:r>
              <a:rPr lang="en-US" dirty="0" err="1" smtClean="0"/>
              <a:t>Evita’s</a:t>
            </a:r>
            <a:r>
              <a:rPr lang="en-US" dirty="0" smtClean="0"/>
              <a:t> body.</a:t>
            </a:r>
            <a:endParaRPr lang="en-US" dirty="0"/>
          </a:p>
          <a:p>
            <a:endParaRPr lang="en-US" dirty="0" smtClean="0"/>
          </a:p>
          <a:p>
            <a:endParaRPr lang="en-US" dirty="0"/>
          </a:p>
          <a:p>
            <a:r>
              <a:rPr lang="en-US" dirty="0"/>
              <a:t> </a:t>
            </a:r>
            <a:r>
              <a:rPr lang="en-US" dirty="0" smtClean="0"/>
              <a:t>Juan Peron had </a:t>
            </a:r>
            <a:r>
              <a:rPr lang="en-US" dirty="0" err="1" smtClean="0"/>
              <a:t>Evita’s</a:t>
            </a:r>
            <a:r>
              <a:rPr lang="en-US" dirty="0" smtClean="0"/>
              <a:t> body carefully (and expensively) embalmed by Dr. Pedro </a:t>
            </a:r>
            <a:r>
              <a:rPr lang="en-US" dirty="0" err="1" smtClean="0"/>
              <a:t>Ara</a:t>
            </a:r>
            <a:r>
              <a:rPr lang="en-US" dirty="0" smtClean="0"/>
              <a:t> who had developed a technique to preserve the organs and lifelike appearance of the dead.  Peron had plans to create a national memorial for her but was interrupted by a coup.  </a:t>
            </a:r>
            <a:endParaRPr lang="en-US" dirty="0"/>
          </a:p>
        </p:txBody>
      </p:sp>
    </p:spTree>
    <p:extLst>
      <p:ext uri="{BB962C8B-B14F-4D97-AF65-F5344CB8AC3E}">
        <p14:creationId xmlns:p14="http://schemas.microsoft.com/office/powerpoint/2010/main" val="8445547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lstStyle/>
          <a:p>
            <a:r>
              <a:rPr lang="en-US" dirty="0" smtClean="0"/>
              <a:t>Peron’s government began to fail.  Peron had lost his most important advisor while the economy was flailing, depriving him of both conservative and popular support.  </a:t>
            </a:r>
          </a:p>
          <a:p>
            <a:endParaRPr lang="en-US" dirty="0"/>
          </a:p>
          <a:p>
            <a:r>
              <a:rPr lang="en-US" dirty="0" smtClean="0"/>
              <a:t>Rumors of sex scandals began to dog his presidency resulting in a split with the Church.</a:t>
            </a:r>
          </a:p>
          <a:p>
            <a:endParaRPr lang="en-US" dirty="0"/>
          </a:p>
          <a:p>
            <a:r>
              <a:rPr lang="en-US" dirty="0" smtClean="0"/>
              <a:t>Peron was deposed in a military coup in 1955 and fled to Francoist Spain, where he would remain until 1973.</a:t>
            </a:r>
            <a:endParaRPr lang="en-US" dirty="0"/>
          </a:p>
        </p:txBody>
      </p:sp>
      <p:sp>
        <p:nvSpPr>
          <p:cNvPr id="3" name="Title 2"/>
          <p:cNvSpPr>
            <a:spLocks noGrp="1"/>
          </p:cNvSpPr>
          <p:nvPr>
            <p:ph type="title"/>
          </p:nvPr>
        </p:nvSpPr>
        <p:spPr/>
        <p:txBody>
          <a:bodyPr/>
          <a:lstStyle/>
          <a:p>
            <a:r>
              <a:rPr lang="en-US" dirty="0" smtClean="0"/>
              <a:t>After Peron </a:t>
            </a:r>
            <a:endParaRPr lang="en-US" dirty="0"/>
          </a:p>
        </p:txBody>
      </p:sp>
    </p:spTree>
    <p:extLst>
      <p:ext uri="{BB962C8B-B14F-4D97-AF65-F5344CB8AC3E}">
        <p14:creationId xmlns:p14="http://schemas.microsoft.com/office/powerpoint/2010/main" val="242490085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09600"/>
            <a:ext cx="7408333" cy="5516563"/>
          </a:xfrm>
        </p:spPr>
        <p:txBody>
          <a:bodyPr/>
          <a:lstStyle/>
          <a:p>
            <a:r>
              <a:rPr lang="en-US" dirty="0" smtClean="0"/>
              <a:t>The Army became obsessed with purging Peronism from collective memory and also preventing the spread of communism.</a:t>
            </a:r>
          </a:p>
          <a:p>
            <a:endParaRPr lang="en-US" dirty="0"/>
          </a:p>
          <a:p>
            <a:r>
              <a:rPr lang="en-US" dirty="0" smtClean="0"/>
              <a:t>Many of Peron’s reforms were rolled back, while the trade unions were dismantled.</a:t>
            </a:r>
          </a:p>
          <a:p>
            <a:endParaRPr lang="en-US" dirty="0"/>
          </a:p>
          <a:p>
            <a:r>
              <a:rPr lang="en-US" dirty="0" smtClean="0"/>
              <a:t>The next 18 years involved periods of stagnation and stalemate with military or semi-military regimes in power enjoying obedience but not legitimacy.</a:t>
            </a:r>
          </a:p>
          <a:p>
            <a:endParaRPr lang="en-US" dirty="0"/>
          </a:p>
          <a:p>
            <a:r>
              <a:rPr lang="en-US" dirty="0" smtClean="0"/>
              <a:t>The loss of the welfare reforms and unions also angered the working classes who pushed for revolt.  </a:t>
            </a:r>
            <a:endParaRPr lang="en-US" dirty="0"/>
          </a:p>
        </p:txBody>
      </p:sp>
    </p:spTree>
    <p:extLst>
      <p:ext uri="{BB962C8B-B14F-4D97-AF65-F5344CB8AC3E}">
        <p14:creationId xmlns:p14="http://schemas.microsoft.com/office/powerpoint/2010/main" val="9424710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19200"/>
            <a:ext cx="7408333" cy="4906963"/>
          </a:xfrm>
        </p:spPr>
        <p:txBody>
          <a:bodyPr>
            <a:normAutofit fontScale="85000" lnSpcReduction="10000"/>
          </a:bodyPr>
          <a:lstStyle/>
          <a:p>
            <a:pPr marL="0" indent="0">
              <a:buNone/>
            </a:pPr>
            <a:r>
              <a:rPr lang="en-US" dirty="0" smtClean="0"/>
              <a:t>The increased presence of the military, economic mismanagement, and loss of the welfare state triggered among the working classes a mythology around Peron’s rule.</a:t>
            </a:r>
          </a:p>
          <a:p>
            <a:pPr marL="0" indent="0">
              <a:buNone/>
            </a:pPr>
            <a:endParaRPr lang="en-US" dirty="0"/>
          </a:p>
          <a:p>
            <a:pPr marL="0" indent="0">
              <a:buNone/>
            </a:pPr>
            <a:r>
              <a:rPr lang="en-US" dirty="0" smtClean="0"/>
              <a:t>Many of Peron’s leftist base would organize into a political movement under the name </a:t>
            </a:r>
            <a:r>
              <a:rPr lang="en-US" dirty="0" err="1" smtClean="0"/>
              <a:t>Montoneros</a:t>
            </a:r>
            <a:r>
              <a:rPr lang="en-US" dirty="0" smtClean="0"/>
              <a:t>.  Peron encouraged this. </a:t>
            </a:r>
          </a:p>
          <a:p>
            <a:pPr marL="0" indent="0">
              <a:buNone/>
            </a:pPr>
            <a:endParaRPr lang="en-US" dirty="0"/>
          </a:p>
          <a:p>
            <a:pPr marL="0" indent="0">
              <a:buNone/>
            </a:pPr>
            <a:r>
              <a:rPr lang="en-US" dirty="0" smtClean="0"/>
              <a:t>Originally the </a:t>
            </a:r>
            <a:r>
              <a:rPr lang="en-US" dirty="0" err="1" smtClean="0"/>
              <a:t>Montoneros</a:t>
            </a:r>
            <a:r>
              <a:rPr lang="en-US" dirty="0" smtClean="0"/>
              <a:t> demanded the return of Peron and an end to the illegitimate military governments that succeeded him.   Their philosophy was a mish-mash of Christian, humanist, socialist and </a:t>
            </a:r>
            <a:r>
              <a:rPr lang="en-US" dirty="0" err="1" smtClean="0"/>
              <a:t>Peronist</a:t>
            </a:r>
            <a:r>
              <a:rPr lang="en-US" dirty="0" smtClean="0"/>
              <a:t> tropes. </a:t>
            </a:r>
          </a:p>
          <a:p>
            <a:pPr marL="0" indent="0">
              <a:buNone/>
            </a:pPr>
            <a:endParaRPr lang="en-US" dirty="0"/>
          </a:p>
          <a:p>
            <a:pPr marL="0" indent="0">
              <a:buNone/>
            </a:pPr>
            <a:r>
              <a:rPr lang="en-US" dirty="0" smtClean="0"/>
              <a:t>Peronism would split into two factions, a left wing version (associated primarily with the </a:t>
            </a:r>
            <a:r>
              <a:rPr lang="en-US" dirty="0" err="1" smtClean="0"/>
              <a:t>Montoneros</a:t>
            </a:r>
            <a:r>
              <a:rPr lang="en-US" dirty="0" smtClean="0"/>
              <a:t>) and a right wing Nationalist/ Anticommunist version, both claiming their actions in line with Peron’s philosophy.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585780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a:bodyPr>
          <a:lstStyle/>
          <a:p>
            <a:r>
              <a:rPr lang="en-US" dirty="0" smtClean="0"/>
              <a:t>Partially inspired by </a:t>
            </a:r>
            <a:r>
              <a:rPr lang="en-US" dirty="0" err="1" smtClean="0"/>
              <a:t>Che</a:t>
            </a:r>
            <a:r>
              <a:rPr lang="en-US" dirty="0" smtClean="0"/>
              <a:t> Guevara’s </a:t>
            </a:r>
            <a:r>
              <a:rPr lang="en-US" dirty="0" err="1" smtClean="0"/>
              <a:t>foco</a:t>
            </a:r>
            <a:r>
              <a:rPr lang="en-US" dirty="0" smtClean="0"/>
              <a:t> theory, the </a:t>
            </a:r>
            <a:r>
              <a:rPr lang="en-US" dirty="0" err="1"/>
              <a:t>M</a:t>
            </a:r>
            <a:r>
              <a:rPr lang="en-US" dirty="0" err="1" smtClean="0"/>
              <a:t>ontoneros</a:t>
            </a:r>
            <a:r>
              <a:rPr lang="en-US" dirty="0" smtClean="0"/>
              <a:t> began incorporating elements of guerrilla warfare into their strategies.</a:t>
            </a:r>
          </a:p>
          <a:p>
            <a:endParaRPr lang="en-US" dirty="0"/>
          </a:p>
          <a:p>
            <a:r>
              <a:rPr lang="en-US" dirty="0" smtClean="0"/>
              <a:t>The group created alliances with the </a:t>
            </a:r>
            <a:r>
              <a:rPr lang="en-US" dirty="0" err="1" smtClean="0"/>
              <a:t>Guevarist</a:t>
            </a:r>
            <a:r>
              <a:rPr lang="en-US" dirty="0" smtClean="0"/>
              <a:t> </a:t>
            </a:r>
            <a:r>
              <a:rPr lang="en-US" i="1" dirty="0" err="1" smtClean="0"/>
              <a:t>Fuerezas</a:t>
            </a:r>
            <a:r>
              <a:rPr lang="en-US" i="1" dirty="0" smtClean="0"/>
              <a:t> </a:t>
            </a:r>
            <a:r>
              <a:rPr lang="en-US" i="1" dirty="0"/>
              <a:t>Armadas </a:t>
            </a:r>
            <a:r>
              <a:rPr lang="en-US" i="1" dirty="0" err="1"/>
              <a:t>Revolucionarias</a:t>
            </a:r>
            <a:r>
              <a:rPr lang="en-US" dirty="0"/>
              <a:t> (FAR, Armed Revolutionary Forces) and the Trotskyist </a:t>
            </a:r>
            <a:r>
              <a:rPr lang="en-US" i="1" dirty="0" err="1"/>
              <a:t>Ejercito</a:t>
            </a:r>
            <a:r>
              <a:rPr lang="en-US" i="1" dirty="0"/>
              <a:t> </a:t>
            </a:r>
            <a:r>
              <a:rPr lang="en-US" i="1" dirty="0" err="1"/>
              <a:t>Revolucionario</a:t>
            </a:r>
            <a:r>
              <a:rPr lang="en-US" i="1" dirty="0"/>
              <a:t> del Pueblo</a:t>
            </a:r>
            <a:r>
              <a:rPr lang="en-US" dirty="0"/>
              <a:t> (ERP, People’s Revolutionary Army</a:t>
            </a:r>
            <a:r>
              <a:rPr lang="en-US" dirty="0" smtClean="0"/>
              <a:t>). However the </a:t>
            </a:r>
            <a:r>
              <a:rPr lang="en-US" dirty="0" err="1" smtClean="0"/>
              <a:t>Montoneros</a:t>
            </a:r>
            <a:r>
              <a:rPr lang="en-US" dirty="0" smtClean="0"/>
              <a:t> central objectives remained democratic until 1974</a:t>
            </a:r>
            <a:endParaRPr lang="en-US" dirty="0"/>
          </a:p>
        </p:txBody>
      </p:sp>
      <p:sp>
        <p:nvSpPr>
          <p:cNvPr id="3" name="Title 2"/>
          <p:cNvSpPr>
            <a:spLocks noGrp="1"/>
          </p:cNvSpPr>
          <p:nvPr>
            <p:ph type="title"/>
          </p:nvPr>
        </p:nvSpPr>
        <p:spPr/>
        <p:txBody>
          <a:bodyPr/>
          <a:lstStyle/>
          <a:p>
            <a:r>
              <a:rPr lang="en-US" dirty="0" smtClean="0"/>
              <a:t>The Seventies</a:t>
            </a:r>
            <a:endParaRPr lang="en-US" dirty="0"/>
          </a:p>
        </p:txBody>
      </p:sp>
    </p:spTree>
    <p:extLst>
      <p:ext uri="{BB962C8B-B14F-4D97-AF65-F5344CB8AC3E}">
        <p14:creationId xmlns:p14="http://schemas.microsoft.com/office/powerpoint/2010/main" val="1102061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normAutofit fontScale="85000" lnSpcReduction="20000"/>
          </a:bodyPr>
          <a:lstStyle/>
          <a:p>
            <a:r>
              <a:rPr lang="en-US" dirty="0" smtClean="0"/>
              <a:t>The government also began enacting anti-communist measures.  It opened a school on counter-revolutionary warfare, accepted counter-insurgency aid from the USA and held exchanges with the School of the Americas</a:t>
            </a:r>
          </a:p>
          <a:p>
            <a:endParaRPr lang="en-US" dirty="0"/>
          </a:p>
          <a:p>
            <a:r>
              <a:rPr lang="en-US" dirty="0" smtClean="0"/>
              <a:t>After 1966 the Military started using the strategy of disappearance.</a:t>
            </a:r>
          </a:p>
          <a:p>
            <a:endParaRPr lang="en-US" dirty="0"/>
          </a:p>
          <a:p>
            <a:r>
              <a:rPr lang="en-US" dirty="0" smtClean="0"/>
              <a:t>In 1969 and 1971, worker-student protests broke out in the interior provinces and were violently put down (El </a:t>
            </a:r>
            <a:r>
              <a:rPr lang="en-US" dirty="0" err="1" smtClean="0"/>
              <a:t>Cordobazo</a:t>
            </a:r>
            <a:r>
              <a:rPr lang="en-US" dirty="0" smtClean="0"/>
              <a:t>) </a:t>
            </a:r>
          </a:p>
          <a:p>
            <a:pPr marL="0" indent="0">
              <a:buNone/>
            </a:pPr>
            <a:endParaRPr lang="en-US" dirty="0"/>
          </a:p>
          <a:p>
            <a:r>
              <a:rPr lang="en-US" dirty="0" smtClean="0"/>
              <a:t>In 1970, the </a:t>
            </a:r>
            <a:r>
              <a:rPr lang="en-US" dirty="0" err="1" smtClean="0"/>
              <a:t>Montoneros</a:t>
            </a:r>
            <a:r>
              <a:rPr lang="en-US" dirty="0" smtClean="0"/>
              <a:t> kidnapped  and executed the </a:t>
            </a:r>
            <a:r>
              <a:rPr lang="en-US" dirty="0"/>
              <a:t>former president of Argentina General Pedro </a:t>
            </a:r>
            <a:r>
              <a:rPr lang="en-US" dirty="0" err="1"/>
              <a:t>Aramburu</a:t>
            </a:r>
            <a:r>
              <a:rPr lang="en-US" dirty="0"/>
              <a:t>. </a:t>
            </a:r>
            <a:r>
              <a:rPr lang="en-US" dirty="0" smtClean="0"/>
              <a:t>In </a:t>
            </a:r>
            <a:r>
              <a:rPr lang="en-US" dirty="0"/>
              <a:t>their communiqué announcing the kidnapping they enumerated the charges against </a:t>
            </a:r>
            <a:r>
              <a:rPr lang="en-US" dirty="0" err="1"/>
              <a:t>Aramburu</a:t>
            </a:r>
            <a:r>
              <a:rPr lang="en-US" dirty="0"/>
              <a:t>, which included “the public defamation of the names of the legitimate popular leaders in general and especially of our leader Juan Domingo </a:t>
            </a:r>
            <a:r>
              <a:rPr lang="en-US" dirty="0" smtClean="0"/>
              <a:t>Peron”</a:t>
            </a:r>
          </a:p>
          <a:p>
            <a:endParaRPr lang="en-US" dirty="0"/>
          </a:p>
          <a:p>
            <a:endParaRPr lang="en-US" dirty="0"/>
          </a:p>
          <a:p>
            <a:endParaRPr lang="en-US" dirty="0"/>
          </a:p>
        </p:txBody>
      </p:sp>
    </p:spTree>
    <p:extLst>
      <p:ext uri="{BB962C8B-B14F-4D97-AF65-F5344CB8AC3E}">
        <p14:creationId xmlns:p14="http://schemas.microsoft.com/office/powerpoint/2010/main" val="21389649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normAutofit fontScale="92500" lnSpcReduction="10000"/>
          </a:bodyPr>
          <a:lstStyle/>
          <a:p>
            <a:r>
              <a:rPr lang="en-US" dirty="0" smtClean="0"/>
              <a:t>In March of 1973 an election was held and </a:t>
            </a:r>
            <a:r>
              <a:rPr lang="en-US" dirty="0" err="1" smtClean="0"/>
              <a:t>Peronist</a:t>
            </a:r>
            <a:r>
              <a:rPr lang="en-US" dirty="0" smtClean="0"/>
              <a:t> candidate Dr. Hector </a:t>
            </a:r>
            <a:r>
              <a:rPr lang="en-US" dirty="0" err="1" smtClean="0"/>
              <a:t>Campora</a:t>
            </a:r>
            <a:r>
              <a:rPr lang="en-US" dirty="0" smtClean="0"/>
              <a:t> won as a Stand-in for Peron.  </a:t>
            </a:r>
            <a:r>
              <a:rPr lang="en-US" dirty="0" err="1" smtClean="0"/>
              <a:t>Campora</a:t>
            </a:r>
            <a:r>
              <a:rPr lang="en-US" dirty="0" smtClean="0"/>
              <a:t> facilitated Peron’s return.</a:t>
            </a:r>
          </a:p>
          <a:p>
            <a:endParaRPr lang="en-US" dirty="0"/>
          </a:p>
          <a:p>
            <a:r>
              <a:rPr lang="en-US" dirty="0" smtClean="0"/>
              <a:t>Peron returned to Argentina on June 20</a:t>
            </a:r>
            <a:r>
              <a:rPr lang="en-US" baseline="30000" dirty="0" smtClean="0"/>
              <a:t>th</a:t>
            </a:r>
            <a:r>
              <a:rPr lang="en-US" dirty="0" smtClean="0"/>
              <a:t>, 1973.  A crowd of 3 </a:t>
            </a:r>
            <a:r>
              <a:rPr lang="en-US" dirty="0" smtClean="0"/>
              <a:t>million leftist supporters </a:t>
            </a:r>
            <a:r>
              <a:rPr lang="en-US" dirty="0" smtClean="0"/>
              <a:t>gathered in the </a:t>
            </a:r>
            <a:r>
              <a:rPr lang="en-US" dirty="0" err="1" smtClean="0"/>
              <a:t>Ezeiza</a:t>
            </a:r>
            <a:r>
              <a:rPr lang="en-US" dirty="0" smtClean="0"/>
              <a:t> airport to greet him.  The rally turned into a massacre as left wing and right wing </a:t>
            </a:r>
            <a:r>
              <a:rPr lang="en-US" dirty="0" err="1" smtClean="0"/>
              <a:t>Peronists</a:t>
            </a:r>
            <a:r>
              <a:rPr lang="en-US" dirty="0" smtClean="0"/>
              <a:t> began firing on each other.  </a:t>
            </a:r>
          </a:p>
          <a:p>
            <a:endParaRPr lang="en-US" dirty="0"/>
          </a:p>
          <a:p>
            <a:r>
              <a:rPr lang="en-US" dirty="0" smtClean="0"/>
              <a:t>Although Peron had initially supported the </a:t>
            </a:r>
            <a:r>
              <a:rPr lang="en-US" dirty="0" err="1" smtClean="0"/>
              <a:t>Montoneros</a:t>
            </a:r>
            <a:r>
              <a:rPr lang="en-US" dirty="0" smtClean="0"/>
              <a:t>, he began withdrawing his support, focusing more on the right-wing base.</a:t>
            </a:r>
            <a:endParaRPr lang="en-US" dirty="0"/>
          </a:p>
        </p:txBody>
      </p:sp>
      <p:sp>
        <p:nvSpPr>
          <p:cNvPr id="3" name="Title 2"/>
          <p:cNvSpPr>
            <a:spLocks noGrp="1"/>
          </p:cNvSpPr>
          <p:nvPr>
            <p:ph type="title"/>
          </p:nvPr>
        </p:nvSpPr>
        <p:spPr/>
        <p:txBody>
          <a:bodyPr/>
          <a:lstStyle/>
          <a:p>
            <a:r>
              <a:rPr lang="en-US" dirty="0" smtClean="0"/>
              <a:t>Peron Returns</a:t>
            </a:r>
            <a:endParaRPr lang="en-US" dirty="0"/>
          </a:p>
        </p:txBody>
      </p:sp>
    </p:spTree>
    <p:extLst>
      <p:ext uri="{BB962C8B-B14F-4D97-AF65-F5344CB8AC3E}">
        <p14:creationId xmlns:p14="http://schemas.microsoft.com/office/powerpoint/2010/main" val="16638024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762000"/>
            <a:ext cx="7408333" cy="5364163"/>
          </a:xfrm>
        </p:spPr>
        <p:txBody>
          <a:bodyPr>
            <a:normAutofit fontScale="92500"/>
          </a:bodyPr>
          <a:lstStyle/>
          <a:p>
            <a:r>
              <a:rPr lang="en-US" dirty="0" smtClean="0"/>
              <a:t>Upon his official election to the presidency (Following </a:t>
            </a:r>
            <a:r>
              <a:rPr lang="en-US" dirty="0" err="1" smtClean="0"/>
              <a:t>Campora’s</a:t>
            </a:r>
            <a:r>
              <a:rPr lang="en-US" dirty="0" smtClean="0"/>
              <a:t> renunciation) in 1973, Peron re-wrote the Penal Code imposing harsher punishments for guerrilla activity and allowing for more repressive strike-busting measures.</a:t>
            </a:r>
          </a:p>
          <a:p>
            <a:endParaRPr lang="en-US" dirty="0"/>
          </a:p>
          <a:p>
            <a:r>
              <a:rPr lang="en-US" dirty="0" smtClean="0"/>
              <a:t>Peron made fascist Jose Lopez </a:t>
            </a:r>
            <a:r>
              <a:rPr lang="en-US" dirty="0" err="1" smtClean="0"/>
              <a:t>Rega</a:t>
            </a:r>
            <a:r>
              <a:rPr lang="en-US" dirty="0" smtClean="0"/>
              <a:t> minister of Labor and one of his most trusted advisors.  His third wife Maria Estela Peron (Isabel) was elected Vice-President.</a:t>
            </a:r>
          </a:p>
          <a:p>
            <a:endParaRPr lang="en-US" dirty="0"/>
          </a:p>
          <a:p>
            <a:r>
              <a:rPr lang="en-US" dirty="0" smtClean="0"/>
              <a:t>Peron also formed the paramilitary group Anticommunist Argentine Alliance to crack down not only on the hard-left but on moderate opposition as well. The AAA was responsible for </a:t>
            </a:r>
            <a:r>
              <a:rPr lang="en-US" dirty="0" err="1" smtClean="0"/>
              <a:t>approx</a:t>
            </a:r>
            <a:r>
              <a:rPr lang="en-US" dirty="0" smtClean="0"/>
              <a:t> 900 clandestine murders of opposition members.  </a:t>
            </a:r>
            <a:endParaRPr lang="en-US" dirty="0"/>
          </a:p>
        </p:txBody>
      </p:sp>
    </p:spTree>
    <p:extLst>
      <p:ext uri="{BB962C8B-B14F-4D97-AF65-F5344CB8AC3E}">
        <p14:creationId xmlns:p14="http://schemas.microsoft.com/office/powerpoint/2010/main" val="2050854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90600"/>
            <a:ext cx="7408333" cy="5135563"/>
          </a:xfrm>
        </p:spPr>
        <p:txBody>
          <a:bodyPr/>
          <a:lstStyle/>
          <a:p>
            <a:r>
              <a:rPr lang="en-US" dirty="0" smtClean="0"/>
              <a:t>Peron’s economic plans also </a:t>
            </a:r>
            <a:r>
              <a:rPr lang="en-US" dirty="0" err="1" smtClean="0"/>
              <a:t>flatlined</a:t>
            </a:r>
            <a:r>
              <a:rPr lang="en-US" dirty="0" smtClean="0"/>
              <a:t> after the oil crisis of 1973.  </a:t>
            </a:r>
          </a:p>
          <a:p>
            <a:endParaRPr lang="en-US" dirty="0"/>
          </a:p>
          <a:p>
            <a:r>
              <a:rPr lang="en-US" dirty="0" smtClean="0"/>
              <a:t>In 1974 Peron dies.  Isabel becomes de-facto president.  Politically inexperienced, and unable to handle the economic crisis or the increasing polarization Isabel delegates all major decisions to Lopez </a:t>
            </a:r>
            <a:r>
              <a:rPr lang="en-US" dirty="0" err="1" smtClean="0"/>
              <a:t>Rega</a:t>
            </a:r>
            <a:r>
              <a:rPr lang="en-US" dirty="0" smtClean="0"/>
              <a:t>.  </a:t>
            </a:r>
          </a:p>
          <a:p>
            <a:endParaRPr lang="en-US" dirty="0" smtClean="0"/>
          </a:p>
          <a:p>
            <a:r>
              <a:rPr lang="en-US" dirty="0" smtClean="0"/>
              <a:t>On March 24</a:t>
            </a:r>
            <a:r>
              <a:rPr lang="en-US" baseline="30000" dirty="0" smtClean="0"/>
              <a:t>th</a:t>
            </a:r>
            <a:r>
              <a:rPr lang="en-US" dirty="0" smtClean="0"/>
              <a:t> 1976, Isabel Peron is deposed in a coup headed by a military junta headed by General Jorge </a:t>
            </a:r>
            <a:r>
              <a:rPr lang="en-US" dirty="0" err="1" smtClean="0"/>
              <a:t>Videla</a:t>
            </a:r>
            <a:r>
              <a:rPr lang="en-US" dirty="0" smtClean="0"/>
              <a:t>.  </a:t>
            </a:r>
            <a:endParaRPr lang="en-US" dirty="0"/>
          </a:p>
          <a:p>
            <a:endParaRPr lang="en-US" dirty="0"/>
          </a:p>
        </p:txBody>
      </p:sp>
    </p:spTree>
    <p:extLst>
      <p:ext uri="{BB962C8B-B14F-4D97-AF65-F5344CB8AC3E}">
        <p14:creationId xmlns:p14="http://schemas.microsoft.com/office/powerpoint/2010/main" val="2536613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19200"/>
            <a:ext cx="7408333" cy="4906963"/>
          </a:xfrm>
        </p:spPr>
        <p:txBody>
          <a:bodyPr/>
          <a:lstStyle/>
          <a:p>
            <a:r>
              <a:rPr lang="en-US" dirty="0" smtClean="0"/>
              <a:t>The military regime puts into practice the torture and disappearance methods developed during earlier occupations.</a:t>
            </a:r>
          </a:p>
          <a:p>
            <a:endParaRPr lang="en-US" dirty="0"/>
          </a:p>
          <a:p>
            <a:r>
              <a:rPr lang="en-US" dirty="0" smtClean="0"/>
              <a:t>The Junta enacts a plan called the “National Reorganization Process” involving forced disappearances, covert arrests and torture and strict censorship.  </a:t>
            </a:r>
          </a:p>
          <a:p>
            <a:endParaRPr lang="en-US" dirty="0"/>
          </a:p>
          <a:p>
            <a:r>
              <a:rPr lang="en-US" dirty="0" smtClean="0"/>
              <a:t>Over 30,000 people are disappeared over the course of 7 years.  It is one of the bloodiest regimes in the region’s history.  </a:t>
            </a:r>
          </a:p>
          <a:p>
            <a:endParaRPr lang="en-US"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975742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6934200" cy="4114800"/>
          </a:xfrm>
        </p:spPr>
        <p:txBody>
          <a:bodyPr>
            <a:normAutofit fontScale="85000" lnSpcReduction="20000"/>
          </a:bodyPr>
          <a:lstStyle/>
          <a:p>
            <a:r>
              <a:rPr lang="en-US" dirty="0" smtClean="0"/>
              <a:t>Argentina in the initial decades of the 20</a:t>
            </a:r>
            <a:r>
              <a:rPr lang="en-US" baseline="30000" dirty="0" smtClean="0"/>
              <a:t>th</a:t>
            </a:r>
            <a:r>
              <a:rPr lang="en-US" dirty="0" smtClean="0"/>
              <a:t> century was economically prosperous and culturally vibrant.</a:t>
            </a:r>
          </a:p>
          <a:p>
            <a:pPr marL="0" indent="0">
              <a:buNone/>
            </a:pPr>
            <a:endParaRPr lang="en-US" dirty="0" smtClean="0"/>
          </a:p>
          <a:p>
            <a:r>
              <a:rPr lang="en-US" dirty="0" smtClean="0"/>
              <a:t>From the late 1800’s to the 1920s, the country was governed by a liberal/centralist oligarchy which encouraged industrialized farming, public education, immigration and urbanization.  </a:t>
            </a:r>
          </a:p>
          <a:p>
            <a:endParaRPr lang="en-US" dirty="0"/>
          </a:p>
          <a:p>
            <a:r>
              <a:rPr lang="en-US" dirty="0" smtClean="0"/>
              <a:t>The </a:t>
            </a:r>
            <a:r>
              <a:rPr lang="en-US" dirty="0"/>
              <a:t>country also experienced </a:t>
            </a:r>
            <a:r>
              <a:rPr lang="en-US" dirty="0" smtClean="0"/>
              <a:t>several economic booms between the 1870’s and 1940’s as the result of increased agricultural development, manufacturing import substitution and its post-war relations with England. </a:t>
            </a:r>
          </a:p>
          <a:p>
            <a:endParaRPr lang="en-US" dirty="0"/>
          </a:p>
          <a:p>
            <a:r>
              <a:rPr lang="en-US" dirty="0" smtClean="0"/>
              <a:t>  </a:t>
            </a:r>
          </a:p>
          <a:p>
            <a:endParaRPr lang="en-US" dirty="0"/>
          </a:p>
          <a:p>
            <a:endParaRPr lang="en-US" dirty="0"/>
          </a:p>
          <a:p>
            <a:endParaRPr lang="en-US" dirty="0" smtClean="0"/>
          </a:p>
        </p:txBody>
      </p:sp>
      <p:sp>
        <p:nvSpPr>
          <p:cNvPr id="2" name="Title 1"/>
          <p:cNvSpPr>
            <a:spLocks noGrp="1"/>
          </p:cNvSpPr>
          <p:nvPr>
            <p:ph type="title"/>
          </p:nvPr>
        </p:nvSpPr>
        <p:spPr>
          <a:xfrm>
            <a:off x="762000" y="304800"/>
            <a:ext cx="6512511" cy="1143000"/>
          </a:xfrm>
        </p:spPr>
        <p:txBody>
          <a:bodyPr>
            <a:normAutofit fontScale="90000"/>
          </a:bodyPr>
          <a:lstStyle/>
          <a:p>
            <a:r>
              <a:rPr lang="en-US" dirty="0" smtClean="0"/>
              <a:t>Argentina in the 20</a:t>
            </a:r>
            <a:r>
              <a:rPr lang="en-US" baseline="30000" dirty="0" smtClean="0"/>
              <a:t>th</a:t>
            </a:r>
            <a:r>
              <a:rPr lang="en-US" dirty="0" smtClean="0"/>
              <a:t> Century</a:t>
            </a:r>
            <a:endParaRPr lang="en-US" dirty="0"/>
          </a:p>
        </p:txBody>
      </p:sp>
    </p:spTree>
    <p:extLst>
      <p:ext uri="{BB962C8B-B14F-4D97-AF65-F5344CB8AC3E}">
        <p14:creationId xmlns:p14="http://schemas.microsoft.com/office/powerpoint/2010/main" val="33922620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fontScale="92500" lnSpcReduction="20000"/>
          </a:bodyPr>
          <a:lstStyle/>
          <a:p>
            <a:r>
              <a:rPr lang="en-US" dirty="0" smtClean="0"/>
              <a:t>Due to the growing prosperity of the middle class and the influx of European immigrants between 1870 and 1914 Buenos Aires expanded from a small metropolis to one of the most cosmopolitan cities in the Americas.</a:t>
            </a:r>
          </a:p>
          <a:p>
            <a:endParaRPr lang="en-US" dirty="0"/>
          </a:p>
          <a:p>
            <a:r>
              <a:rPr lang="en-US" dirty="0" smtClean="0"/>
              <a:t>Buenos Aires became a major </a:t>
            </a:r>
            <a:r>
              <a:rPr lang="en-US" dirty="0" err="1" smtClean="0"/>
              <a:t>centre</a:t>
            </a:r>
            <a:r>
              <a:rPr lang="en-US" dirty="0" smtClean="0"/>
              <a:t> for the publishing industry in Latin America with multiple newspapers and book publishers. </a:t>
            </a:r>
          </a:p>
          <a:p>
            <a:endParaRPr lang="en-US" dirty="0"/>
          </a:p>
          <a:p>
            <a:r>
              <a:rPr lang="en-US" dirty="0" smtClean="0"/>
              <a:t>Literature flourished in Buenos Aires beginning with </a:t>
            </a:r>
            <a:r>
              <a:rPr lang="en-US" i="1" dirty="0" err="1" smtClean="0"/>
              <a:t>modernismo</a:t>
            </a:r>
            <a:r>
              <a:rPr lang="en-US" dirty="0" smtClean="0"/>
              <a:t> in the early 1900’s and expanding into avant-garde poets, essayists and novelists.  Writers from the region include Leopoldo </a:t>
            </a:r>
            <a:r>
              <a:rPr lang="en-US" dirty="0" err="1" smtClean="0"/>
              <a:t>Lugones</a:t>
            </a:r>
            <a:r>
              <a:rPr lang="en-US" dirty="0" smtClean="0"/>
              <a:t>, Julio </a:t>
            </a:r>
            <a:r>
              <a:rPr lang="en-US" dirty="0" err="1" smtClean="0"/>
              <a:t>Cortazar</a:t>
            </a:r>
            <a:r>
              <a:rPr lang="en-US" dirty="0"/>
              <a:t> </a:t>
            </a:r>
            <a:r>
              <a:rPr lang="en-US" dirty="0" smtClean="0"/>
              <a:t>and </a:t>
            </a:r>
            <a:r>
              <a:rPr lang="en-US" dirty="0" smtClean="0"/>
              <a:t>Jorge </a:t>
            </a:r>
            <a:r>
              <a:rPr lang="en-US" dirty="0" smtClean="0"/>
              <a:t>Luis Borges,.</a:t>
            </a:r>
            <a:endParaRPr lang="en-US" dirty="0"/>
          </a:p>
          <a:p>
            <a:endParaRPr lang="en-US" dirty="0"/>
          </a:p>
        </p:txBody>
      </p:sp>
    </p:spTree>
    <p:extLst>
      <p:ext uri="{BB962C8B-B14F-4D97-AF65-F5344CB8AC3E}">
        <p14:creationId xmlns:p14="http://schemas.microsoft.com/office/powerpoint/2010/main" val="37780928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fontScale="92500" lnSpcReduction="20000"/>
          </a:bodyPr>
          <a:lstStyle/>
          <a:p>
            <a:r>
              <a:rPr lang="en-US" dirty="0" smtClean="0"/>
              <a:t>Argentina’s political and social life from the 1930’s onward is characterized by military coups and economic booms and busts.</a:t>
            </a:r>
          </a:p>
          <a:p>
            <a:endParaRPr lang="en-US" dirty="0"/>
          </a:p>
          <a:p>
            <a:r>
              <a:rPr lang="en-US" dirty="0" smtClean="0"/>
              <a:t>Between 1930 and 1976 the country experienced six military coups.  The first against </a:t>
            </a:r>
            <a:r>
              <a:rPr lang="en-US" dirty="0" err="1" smtClean="0"/>
              <a:t>Hipolito</a:t>
            </a:r>
            <a:r>
              <a:rPr lang="en-US" dirty="0" smtClean="0"/>
              <a:t> </a:t>
            </a:r>
            <a:r>
              <a:rPr lang="en-US" dirty="0" err="1" smtClean="0"/>
              <a:t>Yrigoyen</a:t>
            </a:r>
            <a:r>
              <a:rPr lang="en-US" dirty="0" smtClean="0"/>
              <a:t> (Radical Party) in 1930.  Each coup increased the amount of repression and levels of military involvement.   </a:t>
            </a:r>
          </a:p>
          <a:p>
            <a:endParaRPr lang="en-US" dirty="0"/>
          </a:p>
          <a:p>
            <a:r>
              <a:rPr lang="en-US" dirty="0" smtClean="0"/>
              <a:t>“Gradually, with each successive military intervention, a social climate was created that showed great tolerance towards the treatment of the other through repressive measures”  (Maria Soledad </a:t>
            </a:r>
            <a:r>
              <a:rPr lang="en-US" dirty="0" err="1" smtClean="0"/>
              <a:t>Catoggio</a:t>
            </a:r>
            <a:r>
              <a:rPr lang="en-US" dirty="0" smtClean="0"/>
              <a:t> “The Last Military Dictatorship in Argentina”) </a:t>
            </a:r>
          </a:p>
          <a:p>
            <a:endParaRPr lang="en-US" dirty="0"/>
          </a:p>
          <a:p>
            <a:endParaRPr lang="en-US" dirty="0"/>
          </a:p>
          <a:p>
            <a:endParaRPr lang="en-US" dirty="0" smtClean="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Coups and Waves</a:t>
            </a:r>
            <a:endParaRPr lang="en-US" dirty="0"/>
          </a:p>
        </p:txBody>
      </p:sp>
    </p:spTree>
    <p:extLst>
      <p:ext uri="{BB962C8B-B14F-4D97-AF65-F5344CB8AC3E}">
        <p14:creationId xmlns:p14="http://schemas.microsoft.com/office/powerpoint/2010/main" val="15552595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lstStyle/>
          <a:p>
            <a:r>
              <a:rPr lang="en-US" dirty="0" smtClean="0"/>
              <a:t>Juan Domingo Peron was elected president of Argentina in 1946 </a:t>
            </a:r>
          </a:p>
          <a:p>
            <a:endParaRPr lang="en-US" dirty="0"/>
          </a:p>
          <a:p>
            <a:r>
              <a:rPr lang="en-US" dirty="0" smtClean="0"/>
              <a:t>Peron, during his time as colonel was also involved in the 1943 coup against Ramon Castillo, who had been elected to office under suspicious circumstances.</a:t>
            </a:r>
          </a:p>
          <a:p>
            <a:endParaRPr lang="en-US" dirty="0"/>
          </a:p>
          <a:p>
            <a:r>
              <a:rPr lang="en-US" dirty="0" smtClean="0"/>
              <a:t>Following the coup against Castillo, Peron rose quickly occupying important positions in government until his election to the presidency three years later.</a:t>
            </a:r>
            <a:endParaRPr lang="en-US" dirty="0"/>
          </a:p>
        </p:txBody>
      </p:sp>
      <p:sp>
        <p:nvSpPr>
          <p:cNvPr id="3" name="Title 2"/>
          <p:cNvSpPr>
            <a:spLocks noGrp="1"/>
          </p:cNvSpPr>
          <p:nvPr>
            <p:ph type="title"/>
          </p:nvPr>
        </p:nvSpPr>
        <p:spPr/>
        <p:txBody>
          <a:bodyPr/>
          <a:lstStyle/>
          <a:p>
            <a:r>
              <a:rPr lang="en-US" dirty="0" smtClean="0"/>
              <a:t>Peronism </a:t>
            </a:r>
            <a:endParaRPr lang="en-US" dirty="0"/>
          </a:p>
        </p:txBody>
      </p:sp>
    </p:spTree>
    <p:extLst>
      <p:ext uri="{BB962C8B-B14F-4D97-AF65-F5344CB8AC3E}">
        <p14:creationId xmlns:p14="http://schemas.microsoft.com/office/powerpoint/2010/main" val="9101030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95400"/>
            <a:ext cx="7408333" cy="4830763"/>
          </a:xfrm>
        </p:spPr>
        <p:txBody>
          <a:bodyPr/>
          <a:lstStyle/>
          <a:p>
            <a:r>
              <a:rPr lang="en-US" dirty="0" smtClean="0"/>
              <a:t>In 1945 Peron married Eva Duarte, born of rural poverty who had come to Buenos Aires to pursue an acting career.   </a:t>
            </a:r>
          </a:p>
          <a:p>
            <a:endParaRPr lang="en-US" dirty="0"/>
          </a:p>
          <a:p>
            <a:r>
              <a:rPr lang="en-US" dirty="0" smtClean="0"/>
              <a:t>Peron admired certain elements of fascism, having studied Italian and German fascism in the 1930’s, however Peron also </a:t>
            </a:r>
            <a:r>
              <a:rPr lang="en-US" dirty="0" err="1" smtClean="0"/>
              <a:t>favoured</a:t>
            </a:r>
            <a:r>
              <a:rPr lang="en-US" dirty="0" smtClean="0"/>
              <a:t> and collaborated with the working classes.</a:t>
            </a:r>
          </a:p>
          <a:p>
            <a:endParaRPr lang="en-US" dirty="0"/>
          </a:p>
          <a:p>
            <a:r>
              <a:rPr lang="en-US" dirty="0" smtClean="0"/>
              <a:t>Peron’s  political philosophy consisted of two principles: Economic independence and social justice.  </a:t>
            </a:r>
            <a:endParaRPr lang="en-US" dirty="0"/>
          </a:p>
        </p:txBody>
      </p:sp>
    </p:spTree>
    <p:extLst>
      <p:ext uri="{BB962C8B-B14F-4D97-AF65-F5344CB8AC3E}">
        <p14:creationId xmlns:p14="http://schemas.microsoft.com/office/powerpoint/2010/main" val="30089432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lstStyle/>
          <a:p>
            <a:r>
              <a:rPr lang="en-US" dirty="0" smtClean="0"/>
              <a:t>Peron’s government, riding on the post-war economic boom of the late 1940’s, as well as the discontent of the 1930’s enjoyed unprecedented popular support in spite of opposition from both the extreme right (for its populism) and the extreme left (for its nationalism/</a:t>
            </a:r>
            <a:r>
              <a:rPr lang="en-US" dirty="0" err="1" smtClean="0"/>
              <a:t>concessionism</a:t>
            </a:r>
            <a:r>
              <a:rPr lang="en-US" dirty="0" smtClean="0"/>
              <a:t>)</a:t>
            </a:r>
          </a:p>
          <a:p>
            <a:endParaRPr lang="en-US" dirty="0"/>
          </a:p>
          <a:p>
            <a:r>
              <a:rPr lang="en-US" dirty="0" smtClean="0"/>
              <a:t> Peron was able to secure both the support of the conservative sectors through maintaining friendly ties with the Army and the Church, and of the people through trade union support and a series of social welfare programs (these mostly headed by </a:t>
            </a:r>
            <a:r>
              <a:rPr lang="en-US" dirty="0" err="1" smtClean="0"/>
              <a:t>Evita</a:t>
            </a:r>
            <a:r>
              <a:rPr lang="en-US" dirty="0" smtClean="0"/>
              <a:t>) </a:t>
            </a:r>
            <a:endParaRPr lang="en-US" dirty="0"/>
          </a:p>
        </p:txBody>
      </p:sp>
    </p:spTree>
    <p:extLst>
      <p:ext uri="{BB962C8B-B14F-4D97-AF65-F5344CB8AC3E}">
        <p14:creationId xmlns:p14="http://schemas.microsoft.com/office/powerpoint/2010/main" val="31831164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85800"/>
            <a:ext cx="7408333" cy="5440363"/>
          </a:xfrm>
        </p:spPr>
        <p:txBody>
          <a:bodyPr>
            <a:normAutofit fontScale="85000" lnSpcReduction="10000"/>
          </a:bodyPr>
          <a:lstStyle/>
          <a:p>
            <a:r>
              <a:rPr lang="en-US" dirty="0" smtClean="0"/>
              <a:t>Some of the reforms proposed by Peron were progressive (women given the vote) while others, not so much (crackdown on journalists).  Peron was an authoritarian populist.</a:t>
            </a:r>
          </a:p>
          <a:p>
            <a:endParaRPr lang="en-US" dirty="0"/>
          </a:p>
          <a:p>
            <a:r>
              <a:rPr lang="en-US" dirty="0" smtClean="0"/>
              <a:t>Through her charity work and charismatic presence </a:t>
            </a:r>
            <a:r>
              <a:rPr lang="en-US" dirty="0" err="1" smtClean="0"/>
              <a:t>Evita</a:t>
            </a:r>
            <a:r>
              <a:rPr lang="en-US" dirty="0" smtClean="0"/>
              <a:t> ignited public sentiment and helped maintain Peron’s support base. She held rallies in the Plaza de Mayo where she gave emotional speeches praising the working classes ‘</a:t>
            </a:r>
            <a:r>
              <a:rPr lang="en-US" dirty="0" err="1" smtClean="0"/>
              <a:t>descamisados</a:t>
            </a:r>
            <a:r>
              <a:rPr lang="en-US" dirty="0" smtClean="0"/>
              <a:t>’</a:t>
            </a:r>
          </a:p>
          <a:p>
            <a:pPr marL="0" indent="0">
              <a:buNone/>
            </a:pPr>
            <a:r>
              <a:rPr lang="en-US" dirty="0" smtClean="0"/>
              <a:t> </a:t>
            </a:r>
          </a:p>
          <a:p>
            <a:r>
              <a:rPr lang="en-US" dirty="0" smtClean="0"/>
              <a:t>The Peron government, however, was also under suspicion of corruption.  </a:t>
            </a:r>
            <a:r>
              <a:rPr lang="en-US" dirty="0" err="1" smtClean="0"/>
              <a:t>Evita</a:t>
            </a:r>
            <a:r>
              <a:rPr lang="en-US" dirty="0" smtClean="0"/>
              <a:t> lived a very lavish lifestyle and was a fashion icon.  Critic Mary Main suggests she funneled money from her charities to Swiss Banks, a claim which is dubious, but appears in popular culture.  </a:t>
            </a:r>
          </a:p>
          <a:p>
            <a:endParaRPr lang="en-US" dirty="0"/>
          </a:p>
          <a:p>
            <a:r>
              <a:rPr lang="en-US" dirty="0" smtClean="0"/>
              <a:t>Juan Peron, meanwhile, set about building a corporate state inspired by Mussolini’s Italy </a:t>
            </a:r>
            <a:r>
              <a:rPr lang="en-US" dirty="0" err="1" smtClean="0"/>
              <a:t>favouring</a:t>
            </a:r>
            <a:r>
              <a:rPr lang="en-US" dirty="0" smtClean="0"/>
              <a:t> big business and protecting the interests of the ruling classes.  </a:t>
            </a:r>
            <a:endParaRPr lang="en-US" dirty="0"/>
          </a:p>
        </p:txBody>
      </p:sp>
    </p:spTree>
    <p:extLst>
      <p:ext uri="{BB962C8B-B14F-4D97-AF65-F5344CB8AC3E}">
        <p14:creationId xmlns:p14="http://schemas.microsoft.com/office/powerpoint/2010/main" val="6943360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457200"/>
            <a:ext cx="7408333" cy="5668963"/>
          </a:xfrm>
        </p:spPr>
        <p:txBody>
          <a:bodyPr>
            <a:normAutofit fontScale="92500"/>
          </a:bodyPr>
          <a:lstStyle/>
          <a:p>
            <a:r>
              <a:rPr lang="en-US" dirty="0" smtClean="0"/>
              <a:t>Peron also gave save haven to rich Nazi fugitives following the war who rewarded him with financial support.  </a:t>
            </a:r>
          </a:p>
          <a:p>
            <a:endParaRPr lang="en-US" dirty="0"/>
          </a:p>
          <a:p>
            <a:r>
              <a:rPr lang="en-US" dirty="0" smtClean="0"/>
              <a:t>In 1949 the country’s post-war surplus ran out and Argentina experienced an economic downturn.  This resulted in major industry strikes (sugar, print, railways </a:t>
            </a:r>
            <a:r>
              <a:rPr lang="en-US" dirty="0" err="1" smtClean="0"/>
              <a:t>etc</a:t>
            </a:r>
            <a:r>
              <a:rPr lang="en-US" dirty="0" smtClean="0"/>
              <a:t>)</a:t>
            </a:r>
          </a:p>
          <a:p>
            <a:endParaRPr lang="en-US" dirty="0" smtClean="0"/>
          </a:p>
          <a:p>
            <a:r>
              <a:rPr lang="en-US" dirty="0" smtClean="0"/>
              <a:t>In 1952 the government introduced austerity measures to curb inflation, which destabilized support even more.</a:t>
            </a:r>
          </a:p>
          <a:p>
            <a:endParaRPr lang="en-US" dirty="0"/>
          </a:p>
          <a:p>
            <a:r>
              <a:rPr lang="en-US" dirty="0" smtClean="0"/>
              <a:t>Eva Peron attempted to run for Vice-President in the elections of 1951, but withdrew both due to declining health and because of opposition from conservative groups.  </a:t>
            </a:r>
          </a:p>
        </p:txBody>
      </p:sp>
    </p:spTree>
    <p:extLst>
      <p:ext uri="{BB962C8B-B14F-4D97-AF65-F5344CB8AC3E}">
        <p14:creationId xmlns:p14="http://schemas.microsoft.com/office/powerpoint/2010/main" val="30864847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503</TotalTime>
  <Words>1672</Words>
  <Application>Microsoft Macintosh PowerPoint</Application>
  <PresentationFormat>On-screen Show (4:3)</PresentationFormat>
  <Paragraphs>111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Peronisms and Paroxysms in Argentina</vt:lpstr>
      <vt:lpstr>Argentina in the 20th Century</vt:lpstr>
      <vt:lpstr>PowerPoint Presentation</vt:lpstr>
      <vt:lpstr>Coups and Waves</vt:lpstr>
      <vt:lpstr>Peronism </vt:lpstr>
      <vt:lpstr>PowerPoint Presentation</vt:lpstr>
      <vt:lpstr>PowerPoint Presentation</vt:lpstr>
      <vt:lpstr>PowerPoint Presentation</vt:lpstr>
      <vt:lpstr>PowerPoint Presentation</vt:lpstr>
      <vt:lpstr>PowerPoint Presentation</vt:lpstr>
      <vt:lpstr>After Peron </vt:lpstr>
      <vt:lpstr>PowerPoint Presentation</vt:lpstr>
      <vt:lpstr>PowerPoint Presentation</vt:lpstr>
      <vt:lpstr>The Seventies</vt:lpstr>
      <vt:lpstr>PowerPoint Presentation</vt:lpstr>
      <vt:lpstr>Peron Returns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Argentina a</dc:title>
  <dc:creator>User</dc:creator>
  <cp:lastModifiedBy>Barbara Valencia</cp:lastModifiedBy>
  <cp:revision>31</cp:revision>
  <dcterms:created xsi:type="dcterms:W3CDTF">2015-02-24T03:35:22Z</dcterms:created>
  <dcterms:modified xsi:type="dcterms:W3CDTF">2018-02-27T23:29:51Z</dcterms:modified>
</cp:coreProperties>
</file>