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13"/>
  </p:notesMasterIdLst>
  <p:sldIdLst>
    <p:sldId id="256" r:id="rId3"/>
    <p:sldId id="257" r:id="rId4"/>
    <p:sldId id="273" r:id="rId5"/>
    <p:sldId id="306" r:id="rId6"/>
    <p:sldId id="311" r:id="rId7"/>
    <p:sldId id="310" r:id="rId8"/>
    <p:sldId id="312" r:id="rId9"/>
    <p:sldId id="313" r:id="rId10"/>
    <p:sldId id="258" r:id="rId11"/>
    <p:sldId id="302" r:id="rId12"/>
  </p:sldIdLst>
  <p:sldSz cx="9144000" cy="5143500" type="screen16x9"/>
  <p:notesSz cx="17348200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A586"/>
    <a:srgbClr val="09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12290-1B76-D64F-A8CF-C2FE5E152CC4}" v="87" dt="2021-01-18T18:29:19.790"/>
  </p1510:revLst>
</p1510:revInfo>
</file>

<file path=ppt/tableStyles.xml><?xml version="1.0" encoding="utf-8"?>
<a:tblStyleLst xmlns:a="http://schemas.openxmlformats.org/drawingml/2006/main" def="{95F56BCB-CE51-4B91-9C32-9FED5D9145CA}">
  <a:tblStyle styleId="{95F56BCB-CE51-4B91-9C32-9FED5D9145C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7"/>
    <p:restoredTop sz="85085"/>
  </p:normalViewPr>
  <p:slideViewPr>
    <p:cSldViewPr snapToGrid="0" snapToObjects="1">
      <p:cViewPr varScale="1">
        <p:scale>
          <a:sx n="125" d="100"/>
          <a:sy n="125" d="100"/>
        </p:scale>
        <p:origin x="752" y="17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47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1" name="Google Shape;9121;g505d544967_0_8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2" name="Google Shape;9122;g505d544967_0_8240:notes"/>
          <p:cNvSpPr txBox="1">
            <a:spLocks noGrp="1"/>
          </p:cNvSpPr>
          <p:nvPr>
            <p:ph type="body" idx="1"/>
          </p:nvPr>
        </p:nvSpPr>
        <p:spPr>
          <a:xfrm>
            <a:off x="1734820" y="463296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You have to apply, go through student services or your program advisor to register in any of these courses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APBI 398 = Research Methods</a:t>
            </a:r>
            <a:endParaRPr lang="en-US" dirty="0"/>
          </a:p>
          <a:p>
            <a:endParaRPr lang="en-US" dirty="0"/>
          </a:p>
          <a:p>
            <a:r>
              <a:rPr lang="en-US" dirty="0"/>
              <a:t>APBI 496: https://</a:t>
            </a:r>
            <a:r>
              <a:rPr lang="en-US" dirty="0" err="1"/>
              <a:t>wiki.ubc.ca</a:t>
            </a:r>
            <a:r>
              <a:rPr lang="en-US" dirty="0"/>
              <a:t>/Course:APBI496</a:t>
            </a:r>
          </a:p>
          <a:p>
            <a:r>
              <a:rPr lang="en-US" dirty="0"/>
              <a:t>APBI 497: https://</a:t>
            </a:r>
            <a:r>
              <a:rPr lang="en-US" dirty="0" err="1"/>
              <a:t>wiki.ubc.ca</a:t>
            </a:r>
            <a:r>
              <a:rPr lang="en-US" dirty="0"/>
              <a:t>/Course:APBI497</a:t>
            </a:r>
          </a:p>
        </p:txBody>
      </p:sp>
    </p:spTree>
    <p:extLst>
      <p:ext uri="{BB962C8B-B14F-4D97-AF65-F5344CB8AC3E}">
        <p14:creationId xmlns:p14="http://schemas.microsoft.com/office/powerpoint/2010/main" val="123241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You have to apply, go through student services or your program advisor to register in any of these course</a:t>
            </a:r>
          </a:p>
          <a:p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APBI 398 = Research Methods</a:t>
            </a:r>
          </a:p>
          <a:p>
            <a:endParaRPr lang="en-US" sz="1100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APBI 498: https://</a:t>
            </a:r>
            <a:r>
              <a:rPr lang="en-US" sz="1100" dirty="0" err="1">
                <a:solidFill>
                  <a:schemeClr val="tx2">
                    <a:lumMod val="25000"/>
                  </a:schemeClr>
                </a:solidFill>
              </a:rPr>
              <a:t>wiki.ubc.ca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/Course:APBI498</a:t>
            </a:r>
          </a:p>
          <a:p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APBI 499: https://</a:t>
            </a:r>
            <a:r>
              <a:rPr lang="en-US" sz="1100" dirty="0" err="1">
                <a:solidFill>
                  <a:schemeClr val="tx2">
                    <a:lumMod val="25000"/>
                  </a:schemeClr>
                </a:solidFill>
              </a:rPr>
              <a:t>wiki.ubc.ca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/Course:APBI499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1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4c68a97855_1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4c68a97855_1_21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858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LFS 496: https://</a:t>
            </a:r>
            <a:r>
              <a:rPr lang="en-US" dirty="0" err="1"/>
              <a:t>ubcfarm.ubc.ca</a:t>
            </a:r>
            <a:r>
              <a:rPr lang="en-US" dirty="0"/>
              <a:t>/learn/lfs496/</a:t>
            </a:r>
          </a:p>
          <a:p>
            <a:r>
              <a:rPr lang="en-US" dirty="0"/>
              <a:t>LFS 490: https://</a:t>
            </a:r>
            <a:r>
              <a:rPr lang="en-US" dirty="0" err="1"/>
              <a:t>www.landfood.ubc.ca</a:t>
            </a:r>
            <a:r>
              <a:rPr lang="en-US" dirty="0"/>
              <a:t>/undergraduate/classroom/guided-independent-learning-opportunities/</a:t>
            </a:r>
          </a:p>
        </p:txBody>
      </p:sp>
    </p:spTree>
    <p:extLst>
      <p:ext uri="{BB962C8B-B14F-4D97-AF65-F5344CB8AC3E}">
        <p14:creationId xmlns:p14="http://schemas.microsoft.com/office/powerpoint/2010/main" val="1275137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LFS 450 is the only course you can directly enroll in on the </a:t>
            </a:r>
            <a:r>
              <a:rPr lang="en-US" dirty="0" err="1"/>
              <a:t>ssc</a:t>
            </a:r>
            <a:endParaRPr lang="en-US" dirty="0"/>
          </a:p>
          <a:p>
            <a:endParaRPr lang="en-US" dirty="0"/>
          </a:p>
          <a:p>
            <a:r>
              <a:rPr lang="en-US" dirty="0"/>
              <a:t>LFS 450: https://</a:t>
            </a:r>
            <a:r>
              <a:rPr lang="en-US" dirty="0" err="1"/>
              <a:t>courses.students.ubc.ca</a:t>
            </a:r>
            <a:r>
              <a:rPr lang="en-US" dirty="0"/>
              <a:t>/cs/</a:t>
            </a:r>
            <a:r>
              <a:rPr lang="en-US" dirty="0" err="1"/>
              <a:t>courseschedule?pname</a:t>
            </a:r>
            <a:r>
              <a:rPr lang="en-US" dirty="0"/>
              <a:t>=</a:t>
            </a:r>
            <a:r>
              <a:rPr lang="en-US" dirty="0" err="1"/>
              <a:t>subjarea&amp;tname</a:t>
            </a:r>
            <a:r>
              <a:rPr lang="en-US" dirty="0"/>
              <a:t>=</a:t>
            </a:r>
            <a:r>
              <a:rPr lang="en-US" dirty="0" err="1"/>
              <a:t>subj-course&amp;dept</a:t>
            </a:r>
            <a:r>
              <a:rPr lang="en-US" dirty="0"/>
              <a:t>=</a:t>
            </a:r>
            <a:r>
              <a:rPr lang="en-US" dirty="0" err="1"/>
              <a:t>LFS&amp;course</a:t>
            </a:r>
            <a:r>
              <a:rPr lang="en-US" dirty="0"/>
              <a:t>=450</a:t>
            </a:r>
          </a:p>
          <a:p>
            <a:r>
              <a:rPr lang="en-US" dirty="0"/>
              <a:t>Farm Practicum: https://</a:t>
            </a:r>
            <a:r>
              <a:rPr lang="en-US" dirty="0" err="1"/>
              <a:t>ubcfarm.ubc.ca</a:t>
            </a:r>
            <a:r>
              <a:rPr lang="en-US" dirty="0"/>
              <a:t>/learn/practicum-in-sustainable-agriculture/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5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24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485000" y="1816940"/>
            <a:ext cx="61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i="0">
                <a:solidFill>
                  <a:srgbClr val="C6D9B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6600" y="2908725"/>
            <a:ext cx="2730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C6D9BB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  <p15:guide id="2" orient="horz" pos="170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SUBTITLE">
  <p:cSld name="OBJECT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804925" y="1812419"/>
            <a:ext cx="15342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i="0">
                <a:solidFill>
                  <a:srgbClr val="C6D9B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698750" y="2845443"/>
            <a:ext cx="17466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C6D9B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9AD4C"/>
          </p15:clr>
        </p15:guide>
        <p15:guide id="2" orient="horz" pos="1715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2629800" y="1993400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200"/>
              <a:buNone/>
              <a:defRPr sz="1200" i="0">
                <a:solidFill>
                  <a:srgbClr val="C6D9B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1300"/>
              <a:buFont typeface="BenchNine"/>
              <a:buNone/>
              <a:defRPr sz="1300">
                <a:solidFill>
                  <a:srgbClr val="C6D9BB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629800" y="1176100"/>
            <a:ext cx="38844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C6D9B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CUSTOM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1756075" y="1770125"/>
            <a:ext cx="2637393" cy="3373374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subTitle" idx="1"/>
          </p:nvPr>
        </p:nvSpPr>
        <p:spPr>
          <a:xfrm>
            <a:off x="2102915" y="3186937"/>
            <a:ext cx="19443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319387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 i="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 idx="2"/>
          </p:nvPr>
        </p:nvSpPr>
        <p:spPr>
          <a:xfrm>
            <a:off x="705000" y="2653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4749975" y="1770125"/>
            <a:ext cx="2637393" cy="3373374"/>
          </a:xfrm>
          <a:custGeom>
            <a:avLst/>
            <a:gdLst/>
            <a:ahLst/>
            <a:cxnLst/>
            <a:rect l="l" t="t" r="r" b="b"/>
            <a:pathLst>
              <a:path w="7080250" h="5918200" extrusionOk="0">
                <a:moveTo>
                  <a:pt x="7080161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7080161" y="0"/>
                </a:lnTo>
                <a:lnTo>
                  <a:pt x="7080161" y="5918200"/>
                </a:lnTo>
                <a:close/>
              </a:path>
            </a:pathLst>
          </a:custGeom>
          <a:solidFill>
            <a:srgbClr val="A2A58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3"/>
          </p:nvPr>
        </p:nvSpPr>
        <p:spPr>
          <a:xfrm>
            <a:off x="5096265" y="3186937"/>
            <a:ext cx="19443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4"/>
          </p:nvPr>
        </p:nvSpPr>
        <p:spPr>
          <a:xfrm>
            <a:off x="5312737" y="26496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 i="0">
                <a:solidFill>
                  <a:srgbClr val="F8FFF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None/>
              <a:defRPr sz="1600">
                <a:solidFill>
                  <a:srgbClr val="F8FFF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66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BLANK SLIDE">
  <p:cSld name="CUSTOM_8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2">
    <p:bg>
      <p:bgPr>
        <a:noFill/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3300" i="0" u="none" strike="noStrike" cap="none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700"/>
              <a:buFont typeface="Chau Philomene One"/>
              <a:buNone/>
              <a:defRPr sz="900">
                <a:solidFill>
                  <a:srgbClr val="4D4F40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200" i="0" u="none" strike="noStrike" cap="none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60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●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○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200"/>
              <a:buFont typeface="Proxima Nova"/>
              <a:buChar char="■"/>
              <a:defRPr sz="12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X9RQ9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bc.ca/Course:APBI49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wiki.ubc.ca/Course:APBI49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bc.ca/Course:APBI4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hyperlink" Target="https://wiki.ubc.ca/Course:APBI49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bcfarm.ubc.ca/learn/lfs496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hyperlink" Target="https://www.landfood.ubc.ca/undergraduate/classroom/guided-independent-learning-opportuniti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courses.students.ubc.ca/cs/courseschedule?pname=subjarea&amp;tname=subj-department&amp;dept=LFS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bcfarm.ubc.ca/learn/practicum-in-sustainable-agriculture/" TargetMode="External"/><Relationship Id="rId5" Type="http://schemas.openxmlformats.org/officeDocument/2006/relationships/hyperlink" Target="https://courses.students.ubc.ca/cs/courseschedule?pname=subjarea&amp;tname=subj-course&amp;dept=LFS&amp;course=450" TargetMode="External"/><Relationship Id="rId4" Type="http://schemas.openxmlformats.org/officeDocument/2006/relationships/hyperlink" Target="http://lfs-450.sites.olt.ubc.c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B8CE09-9CFC-064F-BA63-0EB941A09ABF}"/>
              </a:ext>
            </a:extLst>
          </p:cNvPr>
          <p:cNvSpPr/>
          <p:nvPr/>
        </p:nvSpPr>
        <p:spPr>
          <a:xfrm>
            <a:off x="4244009" y="2415209"/>
            <a:ext cx="4899992" cy="1732249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4653461" y="3009389"/>
            <a:ext cx="4232122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CA" dirty="0">
                <a:solidFill>
                  <a:srgbClr val="F8FFF5"/>
                </a:solidFill>
                <a:latin typeface="+mj-lt"/>
              </a:rPr>
              <a:t>Extend Your Learning: Alternative Course Offerings</a:t>
            </a:r>
            <a:endParaRPr dirty="0">
              <a:solidFill>
                <a:srgbClr val="F8FFF5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956190-2132-774D-8B8C-DFC8923CB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17864"/>
            <a:ext cx="3479800" cy="8115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4" name="Google Shape;9124;p7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/>
          <p:nvPr/>
        </p:nvSpPr>
        <p:spPr>
          <a:xfrm>
            <a:off x="1860650" y="373000"/>
            <a:ext cx="5624700" cy="4412700"/>
          </a:xfrm>
          <a:prstGeom prst="rect">
            <a:avLst/>
          </a:prstGeom>
          <a:gradFill>
            <a:gsLst>
              <a:gs pos="0">
                <a:srgbClr val="4D4F40">
                  <a:alpha val="60000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2832787" y="1201619"/>
            <a:ext cx="3478425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8FFF5"/>
                </a:solidFill>
              </a:rPr>
              <a:t>Land Acknowledgement</a:t>
            </a:r>
            <a:endParaRPr dirty="0">
              <a:solidFill>
                <a:srgbClr val="F8FFF5"/>
              </a:solidFill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subTitle" idx="1"/>
          </p:nvPr>
        </p:nvSpPr>
        <p:spPr>
          <a:xfrm>
            <a:off x="3527445" y="2250738"/>
            <a:ext cx="2089107" cy="68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F8FFF5"/>
                </a:solidFill>
              </a:rPr>
              <a:t>We reside, learn and play on the traditional, ancestral and unceded territories of the Squamish, </a:t>
            </a:r>
            <a:r>
              <a:rPr lang="en-US" sz="1200" dirty="0" err="1">
                <a:solidFill>
                  <a:srgbClr val="F8FFF5"/>
                </a:solidFill>
              </a:rPr>
              <a:t>Musqueam</a:t>
            </a:r>
            <a:r>
              <a:rPr lang="en-US" sz="1200" dirty="0">
                <a:solidFill>
                  <a:srgbClr val="F8FFF5"/>
                </a:solidFill>
              </a:rPr>
              <a:t> and </a:t>
            </a:r>
            <a:r>
              <a:rPr lang="en-US" sz="1200" dirty="0" err="1">
                <a:solidFill>
                  <a:srgbClr val="F8FFF5"/>
                </a:solidFill>
              </a:rPr>
              <a:t>Tsleil</a:t>
            </a:r>
            <a:r>
              <a:rPr lang="en-US" dirty="0" err="1">
                <a:solidFill>
                  <a:srgbClr val="F8FFF5"/>
                </a:solidFill>
              </a:rPr>
              <a:t>-</a:t>
            </a:r>
            <a:r>
              <a:rPr lang="en-US" sz="1200" dirty="0" err="1">
                <a:solidFill>
                  <a:srgbClr val="F8FFF5"/>
                </a:solidFill>
              </a:rPr>
              <a:t>Waututh</a:t>
            </a:r>
            <a:r>
              <a:rPr lang="en-US" sz="1200" dirty="0">
                <a:solidFill>
                  <a:srgbClr val="F8FFF5"/>
                </a:solidFill>
              </a:rPr>
              <a:t> Coast Salish Peoples</a:t>
            </a:r>
            <a:endParaRPr sz="1200" dirty="0">
              <a:solidFill>
                <a:srgbClr val="F8FFF5"/>
              </a:solidFill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1803150" y="4321300"/>
            <a:ext cx="5537700" cy="8223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5EE11F-E0A0-B646-9828-F299809B9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87" y="4331957"/>
            <a:ext cx="3479800" cy="8115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3"/>
          <p:cNvSpPr txBox="1">
            <a:spLocks noGrp="1"/>
          </p:cNvSpPr>
          <p:nvPr>
            <p:ph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APBI 49X Courses</a:t>
            </a:r>
            <a:endParaRPr sz="3200" dirty="0"/>
          </a:p>
        </p:txBody>
      </p:sp>
      <p:sp>
        <p:nvSpPr>
          <p:cNvPr id="654" name="Google Shape;654;p43"/>
          <p:cNvSpPr txBox="1"/>
          <p:nvPr/>
        </p:nvSpPr>
        <p:spPr>
          <a:xfrm>
            <a:off x="474653" y="3458085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Applied Animal Biology Practicum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sp>
        <p:nvSpPr>
          <p:cNvPr id="655" name="Google Shape;655;p43"/>
          <p:cNvSpPr txBox="1"/>
          <p:nvPr/>
        </p:nvSpPr>
        <p:spPr>
          <a:xfrm>
            <a:off x="2543941" y="3446758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Directed Studies in Applied Biology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cxnSp>
        <p:nvCxnSpPr>
          <p:cNvPr id="656" name="Google Shape;656;p43"/>
          <p:cNvCxnSpPr>
            <a:cxnSpLocks/>
          </p:cNvCxnSpPr>
          <p:nvPr/>
        </p:nvCxnSpPr>
        <p:spPr>
          <a:xfrm>
            <a:off x="192217" y="2685553"/>
            <a:ext cx="8759565" cy="0"/>
          </a:xfrm>
          <a:prstGeom prst="straightConnector1">
            <a:avLst/>
          </a:prstGeom>
          <a:noFill/>
          <a:ln w="19050" cap="flat" cmpd="sng">
            <a:solidFill>
              <a:srgbClr val="4D4F40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57" name="Google Shape;657;p43"/>
          <p:cNvGrpSpPr/>
          <p:nvPr/>
        </p:nvGrpSpPr>
        <p:grpSpPr>
          <a:xfrm>
            <a:off x="250524" y="1124392"/>
            <a:ext cx="1749150" cy="2153080"/>
            <a:chOff x="5270475" y="3516975"/>
            <a:chExt cx="1143900" cy="1491397"/>
          </a:xfrm>
        </p:grpSpPr>
        <p:sp>
          <p:nvSpPr>
            <p:cNvPr id="658" name="Google Shape;658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3"/>
          <p:cNvSpPr txBox="1"/>
          <p:nvPr/>
        </p:nvSpPr>
        <p:spPr>
          <a:xfrm>
            <a:off x="4803572" y="3458085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Undergraduate Essay 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sp>
        <p:nvSpPr>
          <p:cNvPr id="664" name="Google Shape;664;p43"/>
          <p:cNvSpPr txBox="1"/>
          <p:nvPr/>
        </p:nvSpPr>
        <p:spPr>
          <a:xfrm>
            <a:off x="7010557" y="3451940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Undergraduate Thesis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grpSp>
        <p:nvGrpSpPr>
          <p:cNvPr id="665" name="Google Shape;665;p43"/>
          <p:cNvGrpSpPr/>
          <p:nvPr/>
        </p:nvGrpSpPr>
        <p:grpSpPr>
          <a:xfrm>
            <a:off x="2308456" y="1155476"/>
            <a:ext cx="1793264" cy="2150201"/>
            <a:chOff x="5270475" y="3516975"/>
            <a:chExt cx="1143900" cy="1491397"/>
          </a:xfrm>
        </p:grpSpPr>
        <p:sp>
          <p:nvSpPr>
            <p:cNvPr id="666" name="Google Shape;666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3"/>
          <p:cNvGrpSpPr/>
          <p:nvPr/>
        </p:nvGrpSpPr>
        <p:grpSpPr>
          <a:xfrm>
            <a:off x="4542924" y="1137021"/>
            <a:ext cx="1752649" cy="2224722"/>
            <a:chOff x="5270475" y="3516975"/>
            <a:chExt cx="1143900" cy="1491397"/>
          </a:xfrm>
        </p:grpSpPr>
        <p:sp>
          <p:nvSpPr>
            <p:cNvPr id="672" name="Google Shape;672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43"/>
          <p:cNvGrpSpPr/>
          <p:nvPr/>
        </p:nvGrpSpPr>
        <p:grpSpPr>
          <a:xfrm>
            <a:off x="6721529" y="1118356"/>
            <a:ext cx="1816675" cy="2284814"/>
            <a:chOff x="5270475" y="3516975"/>
            <a:chExt cx="1143900" cy="1491397"/>
          </a:xfrm>
        </p:grpSpPr>
        <p:sp>
          <p:nvSpPr>
            <p:cNvPr id="678" name="Google Shape;678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3"/>
          <p:cNvSpPr txBox="1"/>
          <p:nvPr/>
        </p:nvSpPr>
        <p:spPr>
          <a:xfrm>
            <a:off x="683334" y="1958861"/>
            <a:ext cx="1144640" cy="87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APBI 496</a:t>
            </a:r>
            <a:endParaRPr sz="1800" dirty="0">
              <a:solidFill>
                <a:srgbClr val="F8FFF5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684" name="Google Shape;684;p43"/>
          <p:cNvSpPr txBox="1"/>
          <p:nvPr/>
        </p:nvSpPr>
        <p:spPr>
          <a:xfrm>
            <a:off x="2784172" y="1960029"/>
            <a:ext cx="1173508" cy="87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APBI 497</a:t>
            </a:r>
          </a:p>
        </p:txBody>
      </p:sp>
      <p:sp>
        <p:nvSpPr>
          <p:cNvPr id="685" name="Google Shape;685;p43"/>
          <p:cNvSpPr txBox="1"/>
          <p:nvPr/>
        </p:nvSpPr>
        <p:spPr>
          <a:xfrm>
            <a:off x="5007427" y="1980306"/>
            <a:ext cx="1146930" cy="90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APBI 498</a:t>
            </a:r>
          </a:p>
        </p:txBody>
      </p:sp>
      <p:sp>
        <p:nvSpPr>
          <p:cNvPr id="686" name="Google Shape;686;p43"/>
          <p:cNvSpPr txBox="1"/>
          <p:nvPr/>
        </p:nvSpPr>
        <p:spPr>
          <a:xfrm>
            <a:off x="7193943" y="1945623"/>
            <a:ext cx="1188828" cy="92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APBI 499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7F6BAC75-962D-1D4C-A3F2-DC69E4CCF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4A56465-B7BB-8B4E-AD6A-DA3E4995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D3AACCCF-319A-954D-BCA4-B3DE4DA78A0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84E9756-CC65-3948-8A44-B9D64F8271D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F9B55-8DE2-9840-A496-A6231089822A}"/>
              </a:ext>
            </a:extLst>
          </p:cNvPr>
          <p:cNvSpPr/>
          <p:nvPr/>
        </p:nvSpPr>
        <p:spPr>
          <a:xfrm>
            <a:off x="565484" y="1558977"/>
            <a:ext cx="3826042" cy="3584523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FA3A9B99-03DE-8A47-8F29-499FDEACF0AC}"/>
              </a:ext>
            </a:extLst>
          </p:cNvPr>
          <p:cNvSpPr txBox="1">
            <a:spLocks/>
          </p:cNvSpPr>
          <p:nvPr/>
        </p:nvSpPr>
        <p:spPr>
          <a:xfrm>
            <a:off x="720143" y="2979958"/>
            <a:ext cx="3533950" cy="206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Hands on experience in the fields of wild, companion, lab, and farm animal welfare and management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Jan, May, July and Sept start dates in 3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or 4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year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Take APBI 314 and/or APBI 315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Review course Wiki and syllabus</a:t>
            </a:r>
          </a:p>
          <a:p>
            <a:pPr algn="l"/>
            <a:endParaRPr lang="en-US" sz="1400" dirty="0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7D052E0C-444E-9944-BE9B-8AABC6FB9AC8}"/>
              </a:ext>
            </a:extLst>
          </p:cNvPr>
          <p:cNvSpPr txBox="1">
            <a:spLocks/>
          </p:cNvSpPr>
          <p:nvPr/>
        </p:nvSpPr>
        <p:spPr>
          <a:xfrm>
            <a:off x="703954" y="2266674"/>
            <a:ext cx="3566329" cy="55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br>
              <a:rPr lang="en-US" i="1" dirty="0">
                <a:solidFill>
                  <a:srgbClr val="1F14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Applied Animal Biology Practicum </a:t>
            </a:r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APBI 496</a:t>
            </a:r>
            <a:endParaRPr lang="en-US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1F33F1-6C8A-DB41-BBEB-6BEC90358B67}"/>
              </a:ext>
            </a:extLst>
          </p:cNvPr>
          <p:cNvSpPr/>
          <p:nvPr/>
        </p:nvSpPr>
        <p:spPr>
          <a:xfrm>
            <a:off x="4752474" y="1558977"/>
            <a:ext cx="3826042" cy="3587239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4">
            <a:extLst>
              <a:ext uri="{FF2B5EF4-FFF2-40B4-BE49-F238E27FC236}">
                <a16:creationId xmlns:a16="http://schemas.microsoft.com/office/drawing/2014/main" id="{EA197C83-6942-0646-B34C-72350BB7144F}"/>
              </a:ext>
            </a:extLst>
          </p:cNvPr>
          <p:cNvSpPr txBox="1">
            <a:spLocks/>
          </p:cNvSpPr>
          <p:nvPr/>
        </p:nvSpPr>
        <p:spPr>
          <a:xfrm>
            <a:off x="4907396" y="2979958"/>
            <a:ext cx="3671120" cy="1972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Customized projects that develop and strengthen research skills and accommodate special research interests 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Any term in 3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or 4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year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Take APBI 398 (not required)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Review course Wiki and syllabus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Discuss research interests with a professor</a:t>
            </a:r>
          </a:p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endParaRPr lang="en-US" sz="1400" dirty="0"/>
          </a:p>
          <a:p>
            <a:pPr algn="l"/>
            <a:endParaRPr lang="en-US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FD9601BF-8A19-7A43-8C9B-18D6A79AA650}"/>
              </a:ext>
            </a:extLst>
          </p:cNvPr>
          <p:cNvSpPr txBox="1">
            <a:spLocks/>
          </p:cNvSpPr>
          <p:nvPr/>
        </p:nvSpPr>
        <p:spPr>
          <a:xfrm>
            <a:off x="4907396" y="2240650"/>
            <a:ext cx="3541264" cy="57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br>
              <a:rPr lang="en-US" i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Directed Studies in Animal Biology </a:t>
            </a:r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APBI 497</a:t>
            </a:r>
            <a:endParaRPr lang="en-US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2" name="Picture 31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206B5CC7-898A-234D-86CF-1C880AAE0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052" y="366223"/>
            <a:ext cx="2376906" cy="1782680"/>
          </a:xfrm>
          <a:prstGeom prst="rect">
            <a:avLst/>
          </a:prstGeom>
        </p:spPr>
      </p:pic>
      <p:pic>
        <p:nvPicPr>
          <p:cNvPr id="34" name="Picture 33" descr="A bunny eating food&#10;&#10;Description automatically generated with low confidence">
            <a:extLst>
              <a:ext uri="{FF2B5EF4-FFF2-40B4-BE49-F238E27FC236}">
                <a16:creationId xmlns:a16="http://schemas.microsoft.com/office/drawing/2014/main" id="{5E700756-731E-9840-90AA-9E518C621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763" b="13490"/>
          <a:stretch/>
        </p:blipFill>
        <p:spPr>
          <a:xfrm>
            <a:off x="5715129" y="99047"/>
            <a:ext cx="1900731" cy="20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7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DFFEA9-C500-CD44-A64A-7D784894323C}"/>
              </a:ext>
            </a:extLst>
          </p:cNvPr>
          <p:cNvSpPr/>
          <p:nvPr/>
        </p:nvSpPr>
        <p:spPr>
          <a:xfrm>
            <a:off x="565484" y="1514007"/>
            <a:ext cx="3826042" cy="3629494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BC18977-CA24-F341-BC5C-119295CC6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421" y="2999609"/>
            <a:ext cx="3729105" cy="1908759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customized literature review that will develop and strengthen research skills and accommodate special research interests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Any term in 3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of 4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year</a:t>
            </a:r>
          </a:p>
          <a:p>
            <a:pPr algn="l"/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Take APBI 398 (not required)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Review course Wiki and syllabus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Discuss research interests with a professor</a:t>
            </a:r>
          </a:p>
          <a:p>
            <a:pPr algn="l"/>
            <a:endParaRPr lang="en-US" sz="1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AB2604-BAAE-0547-AEC9-8CA1F60C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310" y="2326646"/>
            <a:ext cx="3172374" cy="555397"/>
          </a:xfrm>
        </p:spPr>
        <p:txBody>
          <a:bodyPr/>
          <a:lstStyle/>
          <a:p>
            <a:br>
              <a:rPr lang="en-US" sz="1800" i="1" dirty="0"/>
            </a:b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Undergraduate Essay</a:t>
            </a:r>
            <a:br>
              <a:rPr lang="en-US" sz="1800" dirty="0">
                <a:solidFill>
                  <a:srgbClr val="1F14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APBI 498</a:t>
            </a:r>
            <a:endParaRPr lang="en-US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88F244-E7D6-384C-B21A-FFCFCBDFD430}"/>
              </a:ext>
            </a:extLst>
          </p:cNvPr>
          <p:cNvSpPr/>
          <p:nvPr/>
        </p:nvSpPr>
        <p:spPr>
          <a:xfrm>
            <a:off x="4752474" y="1514007"/>
            <a:ext cx="3826042" cy="3632209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19C120-67C0-5246-BE5B-4D4C3C99E9B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52474" y="2982486"/>
            <a:ext cx="3724507" cy="2161013"/>
          </a:xfrm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customized projects that will strengthen research skills and to accommodate special research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Any term in 3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rd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or 4</a:t>
            </a:r>
            <a:r>
              <a:rPr lang="en-US" sz="1400" baseline="30000" dirty="0">
                <a:solidFill>
                  <a:schemeClr val="tx2">
                    <a:lumMod val="25000"/>
                  </a:schemeClr>
                </a:solidFill>
              </a:rPr>
              <a:t>th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year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Take APBI 398 (not required)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Review course Wiki and syllabus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Discuss research interests with a professor</a:t>
            </a:r>
          </a:p>
          <a:p>
            <a:pPr algn="l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92CB4B-6442-224C-9CFC-2D4857F332E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065291" y="2284552"/>
            <a:ext cx="3200399" cy="574396"/>
          </a:xfrm>
        </p:spPr>
        <p:txBody>
          <a:bodyPr/>
          <a:lstStyle/>
          <a:p>
            <a:br>
              <a:rPr lang="en-US" sz="1800" i="1" dirty="0">
                <a:solidFill>
                  <a:srgbClr val="1F14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Undergraduate Thesis</a:t>
            </a:r>
            <a:br>
              <a:rPr lang="en-US" sz="1800" i="1" dirty="0">
                <a:solidFill>
                  <a:srgbClr val="1F144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APBI 499</a:t>
            </a:r>
            <a:endParaRPr lang="en-US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" name="Picture 7" descr="A cat lying on a stack of papers&#10;&#10;Description automatically generated with medium confidence">
            <a:extLst>
              <a:ext uri="{FF2B5EF4-FFF2-40B4-BE49-F238E27FC236}">
                <a16:creationId xmlns:a16="http://schemas.microsoft.com/office/drawing/2014/main" id="{E40560CE-6B5E-E842-8CAC-648879443B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41" y="375658"/>
            <a:ext cx="2716968" cy="1811312"/>
          </a:xfrm>
          <a:prstGeom prst="rect">
            <a:avLst/>
          </a:prstGeom>
        </p:spPr>
      </p:pic>
      <p:pic>
        <p:nvPicPr>
          <p:cNvPr id="10" name="Picture 9" descr="A person kneeling in front of a cow&#10;&#10;Description automatically generated with low confidence">
            <a:extLst>
              <a:ext uri="{FF2B5EF4-FFF2-40B4-BE49-F238E27FC236}">
                <a16:creationId xmlns:a16="http://schemas.microsoft.com/office/drawing/2014/main" id="{49DEB807-6FEA-3A42-BDB0-0ECEDF78B2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716"/>
          <a:stretch/>
        </p:blipFill>
        <p:spPr>
          <a:xfrm>
            <a:off x="5778406" y="136635"/>
            <a:ext cx="1774170" cy="203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4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3"/>
          <p:cNvSpPr txBox="1">
            <a:spLocks noGrp="1"/>
          </p:cNvSpPr>
          <p:nvPr>
            <p:ph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LFS 49X Courses and Other Options</a:t>
            </a:r>
            <a:endParaRPr sz="3200" dirty="0"/>
          </a:p>
        </p:txBody>
      </p:sp>
      <p:sp>
        <p:nvSpPr>
          <p:cNvPr id="654" name="Google Shape;654;p43"/>
          <p:cNvSpPr txBox="1"/>
          <p:nvPr/>
        </p:nvSpPr>
        <p:spPr>
          <a:xfrm>
            <a:off x="497104" y="3455957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Career Development and Food Systems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sp>
        <p:nvSpPr>
          <p:cNvPr id="655" name="Google Shape;655;p43"/>
          <p:cNvSpPr txBox="1"/>
          <p:nvPr/>
        </p:nvSpPr>
        <p:spPr>
          <a:xfrm>
            <a:off x="2615956" y="3455957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Directed Studies in Land and Food Systems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cxnSp>
        <p:nvCxnSpPr>
          <p:cNvPr id="656" name="Google Shape;656;p43"/>
          <p:cNvCxnSpPr>
            <a:cxnSpLocks/>
          </p:cNvCxnSpPr>
          <p:nvPr/>
        </p:nvCxnSpPr>
        <p:spPr>
          <a:xfrm>
            <a:off x="192217" y="2685553"/>
            <a:ext cx="8759565" cy="0"/>
          </a:xfrm>
          <a:prstGeom prst="straightConnector1">
            <a:avLst/>
          </a:prstGeom>
          <a:noFill/>
          <a:ln w="19050" cap="flat" cmpd="sng">
            <a:solidFill>
              <a:srgbClr val="4D4F40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57" name="Google Shape;657;p43"/>
          <p:cNvGrpSpPr/>
          <p:nvPr/>
        </p:nvGrpSpPr>
        <p:grpSpPr>
          <a:xfrm>
            <a:off x="250524" y="1124392"/>
            <a:ext cx="1749150" cy="2153080"/>
            <a:chOff x="5270475" y="3516975"/>
            <a:chExt cx="1143900" cy="1491397"/>
          </a:xfrm>
        </p:grpSpPr>
        <p:sp>
          <p:nvSpPr>
            <p:cNvPr id="658" name="Google Shape;658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3" name="Google Shape;663;p43"/>
          <p:cNvSpPr txBox="1"/>
          <p:nvPr/>
        </p:nvSpPr>
        <p:spPr>
          <a:xfrm>
            <a:off x="4704787" y="3458085"/>
            <a:ext cx="1697589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lvl="0" algn="ctr">
              <a:spcBef>
                <a:spcPts val="800"/>
              </a:spcBef>
              <a:buSzPts val="1100"/>
            </a:pPr>
            <a:r>
              <a:rPr lang="en-CA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Land, Food, and Community III: Leadership in Campus Food System Sustainability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sp>
        <p:nvSpPr>
          <p:cNvPr id="664" name="Google Shape;664;p43"/>
          <p:cNvSpPr txBox="1"/>
          <p:nvPr/>
        </p:nvSpPr>
        <p:spPr>
          <a:xfrm>
            <a:off x="7044713" y="3452699"/>
            <a:ext cx="1517100" cy="5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CA" dirty="0">
                <a:solidFill>
                  <a:srgbClr val="4D4F40"/>
                </a:solidFill>
                <a:latin typeface="Rokkitt Regular"/>
                <a:ea typeface="Rokkitt Regular"/>
                <a:cs typeface="Rokkitt Regular"/>
                <a:sym typeface="Rokkitt Regular"/>
              </a:rPr>
              <a:t>UBC Farm Practicum in Sustainable Agriculture</a:t>
            </a:r>
            <a:endParaRPr dirty="0">
              <a:solidFill>
                <a:srgbClr val="4D4F40"/>
              </a:solidFill>
              <a:latin typeface="Rokkitt Regular"/>
              <a:ea typeface="Rokkitt Regular"/>
              <a:cs typeface="Rokkitt Regular"/>
              <a:sym typeface="Rokkitt Regular"/>
            </a:endParaRPr>
          </a:p>
        </p:txBody>
      </p:sp>
      <p:grpSp>
        <p:nvGrpSpPr>
          <p:cNvPr id="665" name="Google Shape;665;p43"/>
          <p:cNvGrpSpPr/>
          <p:nvPr/>
        </p:nvGrpSpPr>
        <p:grpSpPr>
          <a:xfrm>
            <a:off x="2308456" y="1155476"/>
            <a:ext cx="1793264" cy="2150201"/>
            <a:chOff x="5270475" y="3516975"/>
            <a:chExt cx="1143900" cy="1491397"/>
          </a:xfrm>
        </p:grpSpPr>
        <p:sp>
          <p:nvSpPr>
            <p:cNvPr id="666" name="Google Shape;666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3"/>
          <p:cNvGrpSpPr/>
          <p:nvPr/>
        </p:nvGrpSpPr>
        <p:grpSpPr>
          <a:xfrm>
            <a:off x="4542924" y="1137021"/>
            <a:ext cx="1752649" cy="2224722"/>
            <a:chOff x="5270475" y="3516975"/>
            <a:chExt cx="1143900" cy="1491397"/>
          </a:xfrm>
        </p:grpSpPr>
        <p:sp>
          <p:nvSpPr>
            <p:cNvPr id="672" name="Google Shape;672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43"/>
          <p:cNvGrpSpPr/>
          <p:nvPr/>
        </p:nvGrpSpPr>
        <p:grpSpPr>
          <a:xfrm>
            <a:off x="6721529" y="1118356"/>
            <a:ext cx="1816675" cy="2284814"/>
            <a:chOff x="5270475" y="3516975"/>
            <a:chExt cx="1143900" cy="1491397"/>
          </a:xfrm>
        </p:grpSpPr>
        <p:sp>
          <p:nvSpPr>
            <p:cNvPr id="678" name="Google Shape;678;p43"/>
            <p:cNvSpPr/>
            <p:nvPr/>
          </p:nvSpPr>
          <p:spPr>
            <a:xfrm>
              <a:off x="5270475" y="3519550"/>
              <a:ext cx="626075" cy="592525"/>
            </a:xfrm>
            <a:custGeom>
              <a:avLst/>
              <a:gdLst/>
              <a:ahLst/>
              <a:cxnLst/>
              <a:rect l="l" t="t" r="r" b="b"/>
              <a:pathLst>
                <a:path w="25043" h="23701" extrusionOk="0">
                  <a:moveTo>
                    <a:pt x="1414" y="0"/>
                  </a:moveTo>
                  <a:lnTo>
                    <a:pt x="1414" y="0"/>
                  </a:lnTo>
                  <a:cubicBezTo>
                    <a:pt x="1413" y="1"/>
                    <a:pt x="1" y="9391"/>
                    <a:pt x="7817" y="17208"/>
                  </a:cubicBezTo>
                  <a:cubicBezTo>
                    <a:pt x="13583" y="22960"/>
                    <a:pt x="20286" y="23700"/>
                    <a:pt x="23354" y="23700"/>
                  </a:cubicBezTo>
                  <a:cubicBezTo>
                    <a:pt x="24416" y="23700"/>
                    <a:pt x="25043" y="23611"/>
                    <a:pt x="25043" y="2361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3"/>
            <p:cNvSpPr/>
            <p:nvPr/>
          </p:nvSpPr>
          <p:spPr>
            <a:xfrm>
              <a:off x="5305800" y="3516975"/>
              <a:ext cx="624300" cy="592875"/>
            </a:xfrm>
            <a:custGeom>
              <a:avLst/>
              <a:gdLst/>
              <a:ahLst/>
              <a:cxnLst/>
              <a:rect l="l" t="t" r="r" b="b"/>
              <a:pathLst>
                <a:path w="24972" h="23715" extrusionOk="0">
                  <a:moveTo>
                    <a:pt x="1808" y="1"/>
                  </a:moveTo>
                  <a:cubicBezTo>
                    <a:pt x="673" y="1"/>
                    <a:pt x="1" y="103"/>
                    <a:pt x="1" y="103"/>
                  </a:cubicBezTo>
                  <a:lnTo>
                    <a:pt x="23630" y="23714"/>
                  </a:lnTo>
                  <a:cubicBezTo>
                    <a:pt x="23630" y="23714"/>
                    <a:pt x="24971" y="14252"/>
                    <a:pt x="17226" y="6507"/>
                  </a:cubicBezTo>
                  <a:cubicBezTo>
                    <a:pt x="11488" y="768"/>
                    <a:pt x="4914" y="1"/>
                    <a:pt x="1808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3"/>
            <p:cNvSpPr/>
            <p:nvPr/>
          </p:nvSpPr>
          <p:spPr>
            <a:xfrm>
              <a:off x="5989550" y="3707350"/>
              <a:ext cx="424825" cy="403925"/>
            </a:xfrm>
            <a:custGeom>
              <a:avLst/>
              <a:gdLst/>
              <a:ahLst/>
              <a:cxnLst/>
              <a:rect l="l" t="t" r="r" b="b"/>
              <a:pathLst>
                <a:path w="16993" h="16157" extrusionOk="0">
                  <a:moveTo>
                    <a:pt x="16027" y="1"/>
                  </a:moveTo>
                  <a:lnTo>
                    <a:pt x="0" y="16099"/>
                  </a:lnTo>
                  <a:cubicBezTo>
                    <a:pt x="0" y="16099"/>
                    <a:pt x="412" y="16157"/>
                    <a:pt x="1112" y="16157"/>
                  </a:cubicBezTo>
                  <a:cubicBezTo>
                    <a:pt x="3178" y="16157"/>
                    <a:pt x="7758" y="15658"/>
                    <a:pt x="11698" y="11717"/>
                  </a:cubicBezTo>
                  <a:cubicBezTo>
                    <a:pt x="16993" y="6423"/>
                    <a:pt x="16027" y="1"/>
                    <a:pt x="16027" y="1"/>
                  </a:cubicBezTo>
                  <a:close/>
                </a:path>
              </a:pathLst>
            </a:custGeom>
            <a:solidFill>
              <a:srgbClr val="A2A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3"/>
            <p:cNvSpPr/>
            <p:nvPr/>
          </p:nvSpPr>
          <p:spPr>
            <a:xfrm>
              <a:off x="5965400" y="3705925"/>
              <a:ext cx="424850" cy="403925"/>
            </a:xfrm>
            <a:custGeom>
              <a:avLst/>
              <a:gdLst/>
              <a:ahLst/>
              <a:cxnLst/>
              <a:rect l="l" t="t" r="r" b="b"/>
              <a:pathLst>
                <a:path w="16994" h="16157" extrusionOk="0">
                  <a:moveTo>
                    <a:pt x="15889" y="1"/>
                  </a:moveTo>
                  <a:cubicBezTo>
                    <a:pt x="13830" y="1"/>
                    <a:pt x="9253" y="501"/>
                    <a:pt x="5295" y="4458"/>
                  </a:cubicBezTo>
                  <a:cubicBezTo>
                    <a:pt x="0" y="9753"/>
                    <a:pt x="966" y="16156"/>
                    <a:pt x="966" y="16156"/>
                  </a:cubicBezTo>
                  <a:lnTo>
                    <a:pt x="16993" y="58"/>
                  </a:lnTo>
                  <a:cubicBezTo>
                    <a:pt x="16993" y="58"/>
                    <a:pt x="16585" y="1"/>
                    <a:pt x="15889" y="1"/>
                  </a:cubicBez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3"/>
            <p:cNvSpPr/>
            <p:nvPr/>
          </p:nvSpPr>
          <p:spPr>
            <a:xfrm>
              <a:off x="5481098" y="4220103"/>
              <a:ext cx="909153" cy="788269"/>
            </a:xfrm>
            <a:custGeom>
              <a:avLst/>
              <a:gdLst/>
              <a:ahLst/>
              <a:cxnLst/>
              <a:rect l="l" t="t" r="r" b="b"/>
              <a:pathLst>
                <a:path w="19516" h="16922" extrusionOk="0">
                  <a:moveTo>
                    <a:pt x="0" y="1"/>
                  </a:moveTo>
                  <a:lnTo>
                    <a:pt x="9749" y="16922"/>
                  </a:lnTo>
                  <a:lnTo>
                    <a:pt x="19515" y="1"/>
                  </a:lnTo>
                  <a:close/>
                </a:path>
              </a:pathLst>
            </a:custGeom>
            <a:solidFill>
              <a:srgbClr val="4D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3"/>
          <p:cNvSpPr txBox="1"/>
          <p:nvPr/>
        </p:nvSpPr>
        <p:spPr>
          <a:xfrm>
            <a:off x="683334" y="1958861"/>
            <a:ext cx="1144640" cy="87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LFS 496</a:t>
            </a:r>
            <a:endParaRPr sz="1800" dirty="0">
              <a:solidFill>
                <a:srgbClr val="F8FFF5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684" name="Google Shape;684;p43"/>
          <p:cNvSpPr txBox="1"/>
          <p:nvPr/>
        </p:nvSpPr>
        <p:spPr>
          <a:xfrm>
            <a:off x="2784172" y="1960029"/>
            <a:ext cx="1173508" cy="87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F8FFF5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685" name="Google Shape;685;p43"/>
          <p:cNvSpPr txBox="1"/>
          <p:nvPr/>
        </p:nvSpPr>
        <p:spPr>
          <a:xfrm>
            <a:off x="7204495" y="2005960"/>
            <a:ext cx="1146930" cy="90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Farm Practicum</a:t>
            </a:r>
          </a:p>
        </p:txBody>
      </p:sp>
      <p:sp>
        <p:nvSpPr>
          <p:cNvPr id="36" name="Google Shape;685;p43">
            <a:extLst>
              <a:ext uri="{FF2B5EF4-FFF2-40B4-BE49-F238E27FC236}">
                <a16:creationId xmlns:a16="http://schemas.microsoft.com/office/drawing/2014/main" id="{6A40DC10-8429-EE43-97ED-D7C1CCFEBCC9}"/>
              </a:ext>
            </a:extLst>
          </p:cNvPr>
          <p:cNvSpPr txBox="1"/>
          <p:nvPr/>
        </p:nvSpPr>
        <p:spPr>
          <a:xfrm>
            <a:off x="2776814" y="1980306"/>
            <a:ext cx="1146930" cy="90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LFS 490</a:t>
            </a:r>
          </a:p>
        </p:txBody>
      </p:sp>
      <p:sp>
        <p:nvSpPr>
          <p:cNvPr id="38" name="Google Shape;685;p43">
            <a:extLst>
              <a:ext uri="{FF2B5EF4-FFF2-40B4-BE49-F238E27FC236}">
                <a16:creationId xmlns:a16="http://schemas.microsoft.com/office/drawing/2014/main" id="{D0983CBD-E7F6-764D-8BEE-0481A7283B3D}"/>
              </a:ext>
            </a:extLst>
          </p:cNvPr>
          <p:cNvSpPr txBox="1"/>
          <p:nvPr/>
        </p:nvSpPr>
        <p:spPr>
          <a:xfrm>
            <a:off x="5004526" y="1944325"/>
            <a:ext cx="1146930" cy="902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LFS 450</a:t>
            </a:r>
          </a:p>
        </p:txBody>
      </p:sp>
    </p:spTree>
    <p:extLst>
      <p:ext uri="{BB962C8B-B14F-4D97-AF65-F5344CB8AC3E}">
        <p14:creationId xmlns:p14="http://schemas.microsoft.com/office/powerpoint/2010/main" val="422156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7F6BAC75-962D-1D4C-A3F2-DC69E4CCF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4A56465-B7BB-8B4E-AD6A-DA3E4995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D3AACCCF-319A-954D-BCA4-B3DE4DA78A0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84E9756-CC65-3948-8A44-B9D64F8271D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F9B55-8DE2-9840-A496-A6231089822A}"/>
              </a:ext>
            </a:extLst>
          </p:cNvPr>
          <p:cNvSpPr/>
          <p:nvPr/>
        </p:nvSpPr>
        <p:spPr>
          <a:xfrm>
            <a:off x="565484" y="1558977"/>
            <a:ext cx="3826042" cy="3584523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FA3A9B99-03DE-8A47-8F29-499FDEACF0AC}"/>
              </a:ext>
            </a:extLst>
          </p:cNvPr>
          <p:cNvSpPr txBox="1">
            <a:spLocks/>
          </p:cNvSpPr>
          <p:nvPr/>
        </p:nvSpPr>
        <p:spPr>
          <a:xfrm>
            <a:off x="702655" y="3172705"/>
            <a:ext cx="3533950" cy="206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Mentored learning experience with a real food business or organization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Summer term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Watch for updates on available positions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Prepare your resume to apply</a:t>
            </a:r>
          </a:p>
          <a:p>
            <a:pPr marL="228600" indent="0" algn="l"/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 </a:t>
            </a:r>
          </a:p>
          <a:p>
            <a:pPr marL="514350" indent="-285750" algn="l">
              <a:buFontTx/>
              <a:buChar char="-"/>
            </a:pPr>
            <a:endParaRPr lang="en-US" sz="1400" dirty="0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7D052E0C-444E-9944-BE9B-8AABC6FB9AC8}"/>
              </a:ext>
            </a:extLst>
          </p:cNvPr>
          <p:cNvSpPr txBox="1">
            <a:spLocks/>
          </p:cNvSpPr>
          <p:nvPr/>
        </p:nvSpPr>
        <p:spPr>
          <a:xfrm>
            <a:off x="712048" y="2163542"/>
            <a:ext cx="3550139" cy="83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br>
              <a:rPr lang="en-US" i="1" dirty="0">
                <a:solidFill>
                  <a:srgbClr val="1F144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 Development and </a:t>
            </a:r>
          </a:p>
          <a:p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Food Systems</a:t>
            </a:r>
          </a:p>
          <a:p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LFS 496</a:t>
            </a:r>
            <a:endParaRPr lang="en-US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1F33F1-6C8A-DB41-BBEB-6BEC90358B67}"/>
              </a:ext>
            </a:extLst>
          </p:cNvPr>
          <p:cNvSpPr/>
          <p:nvPr/>
        </p:nvSpPr>
        <p:spPr>
          <a:xfrm>
            <a:off x="4752474" y="1558977"/>
            <a:ext cx="3826042" cy="3587239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4">
            <a:extLst>
              <a:ext uri="{FF2B5EF4-FFF2-40B4-BE49-F238E27FC236}">
                <a16:creationId xmlns:a16="http://schemas.microsoft.com/office/drawing/2014/main" id="{EA197C83-6942-0646-B34C-72350BB7144F}"/>
              </a:ext>
            </a:extLst>
          </p:cNvPr>
          <p:cNvSpPr txBox="1">
            <a:spLocks/>
          </p:cNvSpPr>
          <p:nvPr/>
        </p:nvSpPr>
        <p:spPr>
          <a:xfrm>
            <a:off x="4890688" y="2864395"/>
            <a:ext cx="3671120" cy="216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Customized course where students plan the topic, deliverables and course outline with a faculty member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Any term 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Take APBI 398 (Research Methods)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Discuss research interests with a faculty member</a:t>
            </a:r>
          </a:p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endParaRPr lang="en-US" sz="1400" dirty="0"/>
          </a:p>
          <a:p>
            <a:pPr algn="l"/>
            <a:endParaRPr lang="en-US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FD9601BF-8A19-7A43-8C9B-18D6A79AA650}"/>
              </a:ext>
            </a:extLst>
          </p:cNvPr>
          <p:cNvSpPr txBox="1">
            <a:spLocks/>
          </p:cNvSpPr>
          <p:nvPr/>
        </p:nvSpPr>
        <p:spPr>
          <a:xfrm>
            <a:off x="4890688" y="2163542"/>
            <a:ext cx="3541264" cy="57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br>
              <a:rPr lang="en-US" i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Directed Studies</a:t>
            </a:r>
          </a:p>
          <a:p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LFS 490</a:t>
            </a:r>
            <a:endParaRPr lang="en-US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3" name="Picture 2" descr="A child in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F13A6DF8-F89A-A341-998D-24A4C4E50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106" y="195630"/>
            <a:ext cx="2572428" cy="1718601"/>
          </a:xfrm>
          <a:prstGeom prst="rect">
            <a:avLst/>
          </a:prstGeom>
        </p:spPr>
      </p:pic>
      <p:pic>
        <p:nvPicPr>
          <p:cNvPr id="5" name="Picture 4" descr="A picture containing tree, plant, outdoor&#10;&#10;Description automatically generated">
            <a:extLst>
              <a:ext uri="{FF2B5EF4-FFF2-40B4-BE49-F238E27FC236}">
                <a16:creationId xmlns:a16="http://schemas.microsoft.com/office/drawing/2014/main" id="{A6CE22EB-B05B-DA4D-9124-D3D5C6BE8E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9358" y="171958"/>
            <a:ext cx="1981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5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7F6BAC75-962D-1D4C-A3F2-DC69E4CCF5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44A56465-B7BB-8B4E-AD6A-DA3E4995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D3AACCCF-319A-954D-BCA4-B3DE4DA78A0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84E9756-CC65-3948-8A44-B9D64F8271D5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0F9B55-8DE2-9840-A496-A6231089822A}"/>
              </a:ext>
            </a:extLst>
          </p:cNvPr>
          <p:cNvSpPr/>
          <p:nvPr/>
        </p:nvSpPr>
        <p:spPr>
          <a:xfrm>
            <a:off x="565484" y="1558977"/>
            <a:ext cx="3826042" cy="3584523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ubtitle 1">
            <a:extLst>
              <a:ext uri="{FF2B5EF4-FFF2-40B4-BE49-F238E27FC236}">
                <a16:creationId xmlns:a16="http://schemas.microsoft.com/office/drawing/2014/main" id="{FA3A9B99-03DE-8A47-8F29-499FDEACF0AC}"/>
              </a:ext>
            </a:extLst>
          </p:cNvPr>
          <p:cNvSpPr txBox="1">
            <a:spLocks/>
          </p:cNvSpPr>
          <p:nvPr/>
        </p:nvSpPr>
        <p:spPr>
          <a:xfrm>
            <a:off x="720143" y="2979958"/>
            <a:ext cx="3533950" cy="206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Project with community partner on campus focused on a sustainability related food system issue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Check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  <a:hlinkClick r:id="rId3"/>
              </a:rPr>
              <a:t>course calendar</a:t>
            </a: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Take APBI 350 (not required)</a:t>
            </a:r>
          </a:p>
          <a:p>
            <a:pPr algn="l"/>
            <a:endParaRPr lang="en-US" sz="1400" dirty="0"/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7D052E0C-444E-9944-BE9B-8AABC6FB9AC8}"/>
              </a:ext>
            </a:extLst>
          </p:cNvPr>
          <p:cNvSpPr txBox="1">
            <a:spLocks/>
          </p:cNvSpPr>
          <p:nvPr/>
        </p:nvSpPr>
        <p:spPr>
          <a:xfrm>
            <a:off x="703954" y="2266674"/>
            <a:ext cx="3566329" cy="55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Land, Food, and Community III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tx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LFS </a:t>
            </a:r>
            <a:r>
              <a:rPr lang="en-US" i="1" u="sng" dirty="0">
                <a:solidFill>
                  <a:schemeClr val="tx2">
                    <a:lumMod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450</a:t>
            </a:r>
            <a:endParaRPr lang="en-US" i="1" u="sng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11F33F1-6C8A-DB41-BBEB-6BEC90358B67}"/>
              </a:ext>
            </a:extLst>
          </p:cNvPr>
          <p:cNvSpPr/>
          <p:nvPr/>
        </p:nvSpPr>
        <p:spPr>
          <a:xfrm>
            <a:off x="4752474" y="1558977"/>
            <a:ext cx="3826042" cy="3587239"/>
          </a:xfrm>
          <a:prstGeom prst="rect">
            <a:avLst/>
          </a:prstGeom>
          <a:solidFill>
            <a:srgbClr val="A2A58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ubtitle 4">
            <a:extLst>
              <a:ext uri="{FF2B5EF4-FFF2-40B4-BE49-F238E27FC236}">
                <a16:creationId xmlns:a16="http://schemas.microsoft.com/office/drawing/2014/main" id="{EA197C83-6942-0646-B34C-72350BB7144F}"/>
              </a:ext>
            </a:extLst>
          </p:cNvPr>
          <p:cNvSpPr txBox="1">
            <a:spLocks/>
          </p:cNvSpPr>
          <p:nvPr/>
        </p:nvSpPr>
        <p:spPr>
          <a:xfrm>
            <a:off x="4907396" y="2979957"/>
            <a:ext cx="3671120" cy="206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1200"/>
              <a:buFont typeface="Rokkitt Regular"/>
              <a:buNone/>
              <a:defRPr sz="1100" b="0" i="0" u="none" strike="noStrike" cap="none">
                <a:solidFill>
                  <a:srgbClr val="F8FFF5"/>
                </a:solidFill>
                <a:latin typeface="Rokkitt Regular"/>
                <a:ea typeface="Rokkitt Regular"/>
                <a:cs typeface="Rokkitt Regular"/>
                <a:sym typeface="Rokkitt Regular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1400" b="1" dirty="0"/>
              <a:t>What: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experiential learning program where knowledge about sustainable agriculture and food systems is applied 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When: </a:t>
            </a: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April – August OR April - October</a:t>
            </a:r>
          </a:p>
          <a:p>
            <a:pPr algn="l">
              <a:spcAft>
                <a:spcPts val="600"/>
              </a:spcAft>
            </a:pPr>
            <a:r>
              <a:rPr lang="en-US" sz="1400" b="1" dirty="0"/>
              <a:t>How do I prepare?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Review farm practicum website 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Prepare your resume to apply</a:t>
            </a:r>
          </a:p>
          <a:p>
            <a:pPr marL="514350" indent="-285750" algn="l">
              <a:spcAft>
                <a:spcPts val="600"/>
              </a:spcAft>
              <a:buFontTx/>
              <a:buChar char="-"/>
            </a:pPr>
            <a:r>
              <a:rPr lang="en-US" sz="1400" dirty="0">
                <a:solidFill>
                  <a:schemeClr val="tx2">
                    <a:lumMod val="25000"/>
                  </a:schemeClr>
                </a:solidFill>
              </a:rPr>
              <a:t>Prepare 2 references </a:t>
            </a:r>
          </a:p>
          <a:p>
            <a:pPr algn="l">
              <a:spcAft>
                <a:spcPts val="600"/>
              </a:spcAft>
            </a:pPr>
            <a:endParaRPr lang="en-US" sz="1400" dirty="0">
              <a:solidFill>
                <a:schemeClr val="tx2">
                  <a:lumMod val="25000"/>
                </a:schemeClr>
              </a:solidFill>
            </a:endParaRPr>
          </a:p>
          <a:p>
            <a:pPr algn="l"/>
            <a:endParaRPr lang="en-US" sz="1400" dirty="0"/>
          </a:p>
          <a:p>
            <a:pPr algn="l"/>
            <a:endParaRPr lang="en-US" dirty="0"/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FD9601BF-8A19-7A43-8C9B-18D6A79AA650}"/>
              </a:ext>
            </a:extLst>
          </p:cNvPr>
          <p:cNvSpPr txBox="1">
            <a:spLocks/>
          </p:cNvSpPr>
          <p:nvPr/>
        </p:nvSpPr>
        <p:spPr>
          <a:xfrm>
            <a:off x="4907396" y="2240650"/>
            <a:ext cx="3541264" cy="574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FF5"/>
              </a:buClr>
              <a:buSzPts val="1600"/>
              <a:buFont typeface="Chau Philomene One"/>
              <a:buNone/>
              <a:defRPr sz="1600" b="0" i="0" u="none" strike="noStrike" cap="none">
                <a:solidFill>
                  <a:srgbClr val="F8FFF5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br>
              <a:rPr lang="en-US" i="1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UBC Farm Practicum in Sustainable Agriculture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tx2">
                    <a:lumMod val="25000"/>
                  </a:schemeClr>
                </a:solidFill>
              </a:rPr>
              <a:t>APBI 365 and APBI 465 (up to 9 credits)</a:t>
            </a:r>
          </a:p>
        </p:txBody>
      </p:sp>
      <p:pic>
        <p:nvPicPr>
          <p:cNvPr id="3" name="Picture 2" descr="A picture containing tree, outdoor, person, vegetable&#10;&#10;Description automatically generated">
            <a:extLst>
              <a:ext uri="{FF2B5EF4-FFF2-40B4-BE49-F238E27FC236}">
                <a16:creationId xmlns:a16="http://schemas.microsoft.com/office/drawing/2014/main" id="{2F764DC9-B779-0F46-B279-947BD97479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5863" y="175093"/>
            <a:ext cx="1737972" cy="1737972"/>
          </a:xfrm>
          <a:prstGeom prst="rect">
            <a:avLst/>
          </a:prstGeom>
        </p:spPr>
      </p:pic>
      <p:pic>
        <p:nvPicPr>
          <p:cNvPr id="5" name="Picture 4" descr="A group of people playing frisbee in the woods&#10;&#10;Description automatically generated with medium confidence">
            <a:extLst>
              <a:ext uri="{FF2B5EF4-FFF2-40B4-BE49-F238E27FC236}">
                <a16:creationId xmlns:a16="http://schemas.microsoft.com/office/drawing/2014/main" id="{E4CD7185-7C40-0944-A3F1-4D5F0D5271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186" y="99047"/>
            <a:ext cx="1825952" cy="21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FF5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>
            <a:off x="1803150" y="0"/>
            <a:ext cx="5537700" cy="3003000"/>
          </a:xfrm>
          <a:prstGeom prst="rect">
            <a:avLst/>
          </a:prstGeom>
          <a:solidFill>
            <a:srgbClr val="A2A5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2629800" y="374463"/>
            <a:ext cx="3884400" cy="36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8FFF5"/>
                </a:solidFill>
              </a:rPr>
              <a:t>Thanks for coming!</a:t>
            </a:r>
            <a:endParaRPr sz="3200" dirty="0">
              <a:solidFill>
                <a:srgbClr val="F8FFF5"/>
              </a:solidFill>
            </a:endParaRPr>
          </a:p>
        </p:txBody>
      </p:sp>
      <p:pic>
        <p:nvPicPr>
          <p:cNvPr id="142" name="Google Shape;142;p28"/>
          <p:cNvPicPr preferRelativeResize="0"/>
          <p:nvPr/>
        </p:nvPicPr>
        <p:blipFill rotWithShape="1">
          <a:blip r:embed="rId3">
            <a:alphaModFix/>
          </a:blip>
          <a:srcRect t="45443" b="19640"/>
          <a:stretch/>
        </p:blipFill>
        <p:spPr>
          <a:xfrm flipH="1">
            <a:off x="0" y="3347149"/>
            <a:ext cx="9144000" cy="1795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/>
          <p:nvPr/>
        </p:nvSpPr>
        <p:spPr>
          <a:xfrm>
            <a:off x="-12800" y="3347150"/>
            <a:ext cx="9144000" cy="1795800"/>
          </a:xfrm>
          <a:prstGeom prst="rect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D4F4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02703-BA98-0C43-9F1D-2F972BB5CF6B}"/>
              </a:ext>
            </a:extLst>
          </p:cNvPr>
          <p:cNvSpPr txBox="1"/>
          <p:nvPr/>
        </p:nvSpPr>
        <p:spPr>
          <a:xfrm>
            <a:off x="2198801" y="1028333"/>
            <a:ext cx="4991724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Lesley Dampier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Lesley.Dampier@ubc.ca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Cara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LeGault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lfs.apbi@ubc.ca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Andrew </a:t>
            </a:r>
            <a:r>
              <a:rPr lang="en-US" sz="1800" dirty="0" err="1">
                <a:solidFill>
                  <a:schemeClr val="tx2">
                    <a:lumMod val="25000"/>
                  </a:schemeClr>
                </a:solidFill>
              </a:rPr>
              <a:t>Riseman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Andrew.Riseman@ubc.ca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</a:rPr>
              <a:t>Sara Dubois </a:t>
            </a:r>
            <a:r>
              <a:rPr lang="en-US" sz="1800" dirty="0">
                <a:solidFill>
                  <a:schemeClr val="bg1"/>
                </a:solidFill>
              </a:rPr>
              <a:t>– </a:t>
            </a:r>
            <a:r>
              <a:rPr lang="en-US" sz="1800" dirty="0" err="1">
                <a:solidFill>
                  <a:schemeClr val="bg1"/>
                </a:solidFill>
              </a:rPr>
              <a:t>Sara.Dubois@ubc.ca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R Report by SlidesG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760</Words>
  <Application>Microsoft Macintosh PowerPoint</Application>
  <PresentationFormat>On-screen Show (16:9)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Arvo</vt:lpstr>
      <vt:lpstr>BenchNine</vt:lpstr>
      <vt:lpstr>Calibri</vt:lpstr>
      <vt:lpstr>Chau Philomene One</vt:lpstr>
      <vt:lpstr>Proxima Nova</vt:lpstr>
      <vt:lpstr>Proxima Nova Semibold</vt:lpstr>
      <vt:lpstr>Rokkitt Regular</vt:lpstr>
      <vt:lpstr>CSR Report by SlidesGo</vt:lpstr>
      <vt:lpstr>SlidesGo Final Pages</vt:lpstr>
      <vt:lpstr>Extend Your Learning: Alternative Course Offerings</vt:lpstr>
      <vt:lpstr>Land Acknowledgement</vt:lpstr>
      <vt:lpstr>APBI 49X Courses</vt:lpstr>
      <vt:lpstr>PowerPoint Presentation</vt:lpstr>
      <vt:lpstr> Undergraduate Essay APBI 498</vt:lpstr>
      <vt:lpstr>LFS 49X Courses and Other Options</vt:lpstr>
      <vt:lpstr>PowerPoint Presentation</vt:lpstr>
      <vt:lpstr>PowerPoint Presentation</vt:lpstr>
      <vt:lpstr>Thanks for coming!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CREATIVITY!</dc:title>
  <cp:lastModifiedBy>Cara LeGault</cp:lastModifiedBy>
  <cp:revision>22</cp:revision>
  <dcterms:modified xsi:type="dcterms:W3CDTF">2021-02-26T17:56:46Z</dcterms:modified>
</cp:coreProperties>
</file>