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4" r:id="rId5"/>
    <p:sldId id="263" r:id="rId6"/>
    <p:sldId id="265" r:id="rId7"/>
    <p:sldId id="262" r:id="rId8"/>
    <p:sldId id="260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8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8496AE-A936-4D81-BD4D-92DD0D98B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FACB249-3E85-494B-9FFF-C507B1EF6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5EEDDF-E6DD-4256-8179-E4B9D9CF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7CFB26-DF9F-40B6-B457-F2A8D763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CB9AF6-16E2-406D-9DB6-20F15363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05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9973D9-6BA6-4046-A11F-31FFFFCF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F0D18D-17D6-4DFC-A914-5E7B4728A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1ABAA1-E6A3-4B18-BA84-4C8AB457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A2376D-9944-4222-B71A-5F865B8A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3B8D09-69D6-4A85-8203-164FECC9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1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6573D37-4880-4DAE-8C56-C9020AD55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383156-DB0B-4282-82A0-70F2597C0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919D58-0D58-43CA-BBA7-ACA6B0AC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BD0B7B-4CA7-4EA6-8A09-45A56B65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F0A36D-4A05-47EC-97A1-BA38FA3B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45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A1A3FC-904B-4F07-963F-CE134A00D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251A38-7960-4AC9-A0A1-5F8E5B7A1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9F455D-991A-4668-B3FA-E3E9F523A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C8FCDF-74BF-4295-A6D9-CEBA0189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124B1A-462E-4BD6-A903-B5B02955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1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214E5-BC9C-4AAC-A7C4-C8F9A774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85BE51-0F37-4810-9F12-3B006C4C3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326C14-0272-46F4-8658-6A634603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F4FCD1-8CDC-477B-8621-24C65477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8E96ED-DE37-4997-BA68-119EC108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83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421D39-5781-41F4-8165-A4F82CB8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060B32-4DCD-4E88-8764-C7F078571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398A0E5-40CD-48B9-8E64-0E92D1B8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6622D8-4773-42A2-9B45-799CCB87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53F0-E7E9-46C6-9C49-D8F3AF4E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490CC8D-2699-4A6D-B4D6-B438AFBB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480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9E0AFA-E3EA-4E44-8102-6D1D0F0C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4C659CA-38F5-49C0-86E5-066CF388D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6E5187-89B2-4FC3-BDA3-FA59FCC78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3D24549-A388-47B2-89DE-63D9E9CCA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B5C42A2-3F5C-485C-A6D9-D9A4110C8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EAB606A-0398-46C4-A96F-8AB622CE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4EB1E36-4A40-4632-B0CB-65AEF0B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CC14EF9-D9BD-42D0-B779-9EDF662C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202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577CC9-6895-469B-834F-C1625A24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A10B818-600B-4459-84A2-2DEF5CAF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4302DB-0CB3-4826-A6BB-A26BB02F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94F9153-189D-4E93-A73F-AF3EEADE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14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D6F3728-32CA-4AE6-AFA1-4E3E1267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4C534AC-544D-4FB5-BCB3-8890EAF3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2C540-6785-471B-8E9D-D934322C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56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F22272-B709-46D2-8DD3-18A34B09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4C4AD3-CCD9-404E-8BB1-056C08B1B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6C25D34-0326-4C10-A193-AF96429D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2A53F2-094D-43F6-89BD-2D16BA9E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0B5E6BB-E21B-43DC-A6B2-CF84DB6D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60D459-AF6D-4C62-8292-38921DB2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487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000A0C-D846-432E-AED7-CD040F559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518A1A1-4464-4509-B037-A0A895955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E8C89C3-27FD-4A13-AD69-60C4DD93F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2BB1D5-0BBD-40DF-817A-31670E0C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34771B-61A8-41A5-9E70-D2289760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E737A3-D531-43F1-B963-0DB6CFE5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85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55B37AB-8778-45BE-81AF-991D4054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1792645-1889-4CFC-9D29-BEDEF6EDC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7CB70D-8F6D-4888-BD5E-A0E5846E6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83E0B-36AF-4D03-98C6-789D283FBAD6}" type="datetimeFigureOut">
              <a:rPr lang="en-CA" smtClean="0"/>
              <a:t>19/10/2017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9C9C85-8A98-495D-B988-AA7E0576E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AAF54C-CA49-4BED-B8ED-1E16C993C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82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aCZyvdyJoI" TargetMode="External"/><Relationship Id="rId2" Type="http://schemas.openxmlformats.org/officeDocument/2006/relationships/hyperlink" Target="https://www.youtube.com/watch?v=Uy75aAWfqmAhttps://www.youtube.com/watch?v=Uy75aAWfqmA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varsityletters.ca/thomas-box-horrors-of-war-haunt-him-but-lord-tweedys-unflappable-receiver-still-leads-with-a-smile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rey.ca/files/Art_and_Stories_by_Child_Refugees_in_Surrey_2014.p%20https:/www.youtube.com/embed/Qcad72_P&#173;RI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incolorado.org/sites/default/files/oral_0.pdf" TargetMode="External"/><Relationship Id="rId2" Type="http://schemas.openxmlformats.org/officeDocument/2006/relationships/hyperlink" Target="http://www.colorincolorado.org/article/using-informal-assessments-english-language-learner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2.gov.bc.ca/assets/gov/education/kindergarten-to-grade-12/teach/pdfs/ell/ell-standards-secondary-oral-languag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C8B0EF-8A6D-4549-8630-CE22AF6E3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787400"/>
          </a:xfrm>
        </p:spPr>
        <p:txBody>
          <a:bodyPr>
            <a:normAutofit fontScale="90000"/>
          </a:bodyPr>
          <a:lstStyle/>
          <a:p>
            <a:r>
              <a:rPr lang="en-CA" dirty="0"/>
              <a:t>Week Seven: Oct 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345BA7F-56A8-4A59-ABBC-D3190A9C9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312A914-DEFC-4CDC-8521-5611C7CADA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3509963"/>
            <a:ext cx="5650523" cy="3348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3E91A10-D2D9-4770-BFB1-A740BDA7CD11}"/>
              </a:ext>
            </a:extLst>
          </p:cNvPr>
          <p:cNvSpPr txBox="1"/>
          <p:nvPr/>
        </p:nvSpPr>
        <p:spPr>
          <a:xfrm>
            <a:off x="8965711" y="4106753"/>
            <a:ext cx="3404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LLED 360</a:t>
            </a:r>
          </a:p>
          <a:p>
            <a:r>
              <a:rPr lang="en-CA" dirty="0"/>
              <a:t>Dr. Lorna Ramsay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64C7BB1-52A5-4645-9293-7EF90B24853E}"/>
              </a:ext>
            </a:extLst>
          </p:cNvPr>
          <p:cNvSpPr txBox="1"/>
          <p:nvPr/>
        </p:nvSpPr>
        <p:spPr>
          <a:xfrm>
            <a:off x="2366682" y="2115671"/>
            <a:ext cx="7906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Topics: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26D65CEC-FF10-464D-95DB-FA874BE35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406907"/>
              </p:ext>
            </p:extLst>
          </p:nvPr>
        </p:nvGraphicFramePr>
        <p:xfrm>
          <a:off x="3912197" y="1775012"/>
          <a:ext cx="7042674" cy="3951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1337">
                  <a:extLst>
                    <a:ext uri="{9D8B030D-6E8A-4147-A177-3AD203B41FA5}">
                      <a16:colId xmlns:a16="http://schemas.microsoft.com/office/drawing/2014/main" xmlns="" val="2594459158"/>
                    </a:ext>
                  </a:extLst>
                </a:gridCol>
                <a:gridCol w="3521337">
                  <a:extLst>
                    <a:ext uri="{9D8B030D-6E8A-4147-A177-3AD203B41FA5}">
                      <a16:colId xmlns:a16="http://schemas.microsoft.com/office/drawing/2014/main" xmlns="" val="3363856626"/>
                    </a:ext>
                  </a:extLst>
                </a:gridCol>
              </a:tblGrid>
              <a:tr h="35242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743200" algn="ctr"/>
                          <a:tab pos="5486400" algn="r"/>
                          <a:tab pos="2990215" algn="l"/>
                          <a:tab pos="4457700" algn="l"/>
                        </a:tabLst>
                      </a:pPr>
                      <a:endParaRPr lang="en-CA" sz="2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743200" algn="ctr"/>
                          <a:tab pos="5486400" algn="r"/>
                          <a:tab pos="2990215" algn="l"/>
                          <a:tab pos="4457700" algn="l"/>
                        </a:tabLst>
                      </a:pPr>
                      <a:endParaRPr lang="en-CA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xmlns="" val="1522671904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127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Topics</a:t>
                      </a:r>
                      <a:r>
                        <a:rPr lang="en-CA" sz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</a:t>
                      </a:r>
                    </a:p>
                  </a:txBody>
                  <a:tcPr marL="52705" marR="47625" marT="83185" marB="0"/>
                </a:tc>
                <a:tc>
                  <a:txBody>
                    <a:bodyPr/>
                    <a:lstStyle/>
                    <a:p>
                      <a:r>
                        <a:rPr lang="en-CA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Cambria" panose="02040503050406030204" pitchFamily="18" charset="0"/>
                        </a:rPr>
                        <a:t>●</a:t>
                      </a:r>
                      <a:r>
                        <a:rPr lang="en-C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Creating a Multilingual Classroom and School Environment</a:t>
                      </a:r>
                      <a:r>
                        <a:rPr lang="en-C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C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Policies and planning for ELLs in BC </a:t>
                      </a:r>
                      <a:endParaRPr lang="en-C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Assessing, evaluating, and reporting on </a:t>
                      </a:r>
                      <a:r>
                        <a:rPr lang="en-CA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ELLs’</a:t>
                      </a:r>
                      <a:r>
                        <a:rPr lang="en-C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progress.</a:t>
                      </a:r>
                      <a:endParaRPr lang="en-CA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2705" marR="47625" marT="83185" marB="0"/>
                </a:tc>
                <a:extLst>
                  <a:ext uri="{0D108BD9-81ED-4DB2-BD59-A6C34878D82A}">
                    <a16:rowId xmlns:a16="http://schemas.microsoft.com/office/drawing/2014/main" xmlns="" val="723392037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endParaRPr lang="en-CA" sz="28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705" marR="47625" marT="83185" marB="0"/>
                </a:tc>
                <a:tc>
                  <a:txBody>
                    <a:bodyPr/>
                    <a:lstStyle/>
                    <a:p>
                      <a:pPr lvl="0" fontAlgn="base"/>
                      <a:r>
                        <a:rPr lang="en-CA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Linguistic diversity as an asset  </a:t>
                      </a:r>
                    </a:p>
                    <a:p>
                      <a:pPr lvl="0" fontAlgn="base"/>
                      <a:r>
                        <a:rPr lang="en-CA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multilingual school environment  </a:t>
                      </a:r>
                    </a:p>
                    <a:p>
                      <a:r>
                        <a:rPr lang="en-C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multilingual classroom environment </a:t>
                      </a:r>
                      <a:endParaRPr lang="en-CA" sz="24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3655" marR="38100" marT="83185" marB="0" anchor="ctr"/>
                </a:tc>
                <a:extLst>
                  <a:ext uri="{0D108BD9-81ED-4DB2-BD59-A6C34878D82A}">
                    <a16:rowId xmlns:a16="http://schemas.microsoft.com/office/drawing/2014/main" xmlns="" val="327493917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65B0118-8BF5-4BB9-8CA9-B6185D81F9FF}"/>
              </a:ext>
            </a:extLst>
          </p:cNvPr>
          <p:cNvSpPr txBox="1"/>
          <p:nvPr/>
        </p:nvSpPr>
        <p:spPr>
          <a:xfrm>
            <a:off x="1431758" y="5979695"/>
            <a:ext cx="6057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Apologies: Assignment 2 marking is incomplete</a:t>
            </a:r>
          </a:p>
        </p:txBody>
      </p:sp>
    </p:spTree>
    <p:extLst>
      <p:ext uri="{BB962C8B-B14F-4D97-AF65-F5344CB8AC3E}">
        <p14:creationId xmlns:p14="http://schemas.microsoft.com/office/powerpoint/2010/main" val="324279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0F91864-F56B-4EF6-B9ED-86266CAA9243}"/>
              </a:ext>
            </a:extLst>
          </p:cNvPr>
          <p:cNvSpPr txBox="1"/>
          <p:nvPr/>
        </p:nvSpPr>
        <p:spPr>
          <a:xfrm>
            <a:off x="682065" y="653677"/>
            <a:ext cx="8940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/>
              <a:t>Assignment One Group Presentation and discussion</a:t>
            </a:r>
          </a:p>
          <a:p>
            <a:endParaRPr lang="en-CA" sz="2800" dirty="0"/>
          </a:p>
          <a:p>
            <a:r>
              <a:rPr lang="en-CA" sz="2800" b="1" dirty="0"/>
              <a:t>Break</a:t>
            </a:r>
          </a:p>
          <a:p>
            <a:r>
              <a:rPr lang="en-CA" sz="2800" dirty="0"/>
              <a:t>Videos</a:t>
            </a:r>
          </a:p>
          <a:p>
            <a:endParaRPr lang="en-CA" sz="2800" b="1" dirty="0"/>
          </a:p>
          <a:p>
            <a:r>
              <a:rPr lang="en-CA" sz="2800" b="1" dirty="0"/>
              <a:t>Break</a:t>
            </a:r>
          </a:p>
          <a:p>
            <a:r>
              <a:rPr lang="en-CA" sz="2800" dirty="0"/>
              <a:t>Sharing Assignment 2</a:t>
            </a:r>
          </a:p>
          <a:p>
            <a:r>
              <a:rPr lang="en-CA" sz="2800" dirty="0"/>
              <a:t>Present mini lesson or role play for linguistic diversity and assessment/evaluation options</a:t>
            </a:r>
          </a:p>
          <a:p>
            <a:endParaRPr lang="en-CA" sz="2800" dirty="0"/>
          </a:p>
          <a:p>
            <a:r>
              <a:rPr lang="en-CA" sz="2800" b="1" dirty="0"/>
              <a:t>Break</a:t>
            </a:r>
          </a:p>
          <a:p>
            <a:endParaRPr lang="en-CA" sz="2800" b="1" dirty="0"/>
          </a:p>
          <a:p>
            <a:r>
              <a:rPr lang="en-CA" sz="2800" dirty="0"/>
              <a:t>Assignment 3 summary outline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42029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06997B6-EB45-45EE-BB4C-DBC0802833F4}"/>
              </a:ext>
            </a:extLst>
          </p:cNvPr>
          <p:cNvSpPr txBox="1"/>
          <p:nvPr/>
        </p:nvSpPr>
        <p:spPr>
          <a:xfrm>
            <a:off x="1830948" y="2622883"/>
            <a:ext cx="81092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CBC one family life in Canada</a:t>
            </a:r>
          </a:p>
          <a:p>
            <a:endParaRPr lang="en-CA" dirty="0"/>
          </a:p>
          <a:p>
            <a:r>
              <a:rPr lang="en-CA" dirty="0"/>
              <a:t>https://www.youtube.com/watch?v=6CFYoJQKM7A</a:t>
            </a:r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Success student </a:t>
            </a:r>
          </a:p>
          <a:p>
            <a:r>
              <a:rPr lang="en-CA" dirty="0"/>
              <a:t>https://www.youtube.com/watch?v=Mh8_2zJ-ve8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286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5E71E5E-4BBC-407A-A45F-6FB5605B6425}"/>
              </a:ext>
            </a:extLst>
          </p:cNvPr>
          <p:cNvSpPr txBox="1"/>
          <p:nvPr/>
        </p:nvSpPr>
        <p:spPr>
          <a:xfrm>
            <a:off x="1035041" y="1472406"/>
            <a:ext cx="90353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Please create a convincing role play or mini lesson that supports</a:t>
            </a:r>
          </a:p>
          <a:p>
            <a:r>
              <a:rPr lang="en-CA" sz="2400" dirty="0"/>
              <a:t>linguistic diversity and supports an approach to any type of evaluation or assessment   * what are the definitions ?</a:t>
            </a:r>
          </a:p>
          <a:p>
            <a:endParaRPr lang="en-CA" sz="2400" dirty="0"/>
          </a:p>
          <a:p>
            <a:endParaRPr lang="en-CA" sz="2400" dirty="0"/>
          </a:p>
          <a:p>
            <a:endParaRPr lang="en-CA" sz="2400" dirty="0"/>
          </a:p>
          <a:p>
            <a:r>
              <a:rPr lang="en-CA" sz="2400" dirty="0"/>
              <a:t>Group 1  Strategies 70 or 79</a:t>
            </a:r>
          </a:p>
          <a:p>
            <a:r>
              <a:rPr lang="en-CA" sz="2400" dirty="0"/>
              <a:t>Group 2  Strategies 71 or 78</a:t>
            </a:r>
          </a:p>
          <a:p>
            <a:r>
              <a:rPr lang="en-CA" sz="2400" dirty="0"/>
              <a:t>Group 3  Strategies 73 or 77</a:t>
            </a:r>
          </a:p>
          <a:p>
            <a:r>
              <a:rPr lang="en-CA" sz="2400" dirty="0"/>
              <a:t>Group 4   Strategies 74 or 76</a:t>
            </a:r>
          </a:p>
          <a:p>
            <a:r>
              <a:rPr lang="en-CA" sz="2400" dirty="0"/>
              <a:t>Group 5   Strategies 75 or 72</a:t>
            </a:r>
          </a:p>
          <a:p>
            <a:endParaRPr lang="en-CA" sz="2400" dirty="0"/>
          </a:p>
          <a:p>
            <a:r>
              <a:rPr lang="en-CA" sz="2400" dirty="0"/>
              <a:t>Or any combination of above</a:t>
            </a:r>
          </a:p>
          <a:p>
            <a:r>
              <a:rPr lang="en-CA" sz="2400" dirty="0"/>
              <a:t>Or any combine another new strategy with one of the above</a:t>
            </a: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9138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A43EDDC-D971-4C7A-8E86-7B0B7486E1AD}"/>
              </a:ext>
            </a:extLst>
          </p:cNvPr>
          <p:cNvSpPr txBox="1"/>
          <p:nvPr/>
        </p:nvSpPr>
        <p:spPr>
          <a:xfrm>
            <a:off x="120316" y="1300711"/>
            <a:ext cx="1222118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/>
              <a:t>Cbc</a:t>
            </a:r>
            <a:endParaRPr lang="en-CA" dirty="0"/>
          </a:p>
          <a:p>
            <a:endParaRPr lang="en-CA" dirty="0"/>
          </a:p>
          <a:p>
            <a:r>
              <a:rPr lang="en-CA" dirty="0">
                <a:hlinkClick r:id="rId2"/>
              </a:rPr>
              <a:t>https://www.youtube.com/watch?v=Uy75aAWfqmAhttps://www.youtube.com/watch?v=Uy75aAWfqmA</a:t>
            </a:r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Mental   health literacy</a:t>
            </a:r>
          </a:p>
          <a:p>
            <a:r>
              <a:rPr lang="en-CA" dirty="0">
                <a:hlinkClick r:id="rId3"/>
              </a:rPr>
              <a:t>https://www.youtube.com/watch?v=-aCZyvdyJoI</a:t>
            </a:r>
            <a:endParaRPr lang="en-CA" dirty="0"/>
          </a:p>
          <a:p>
            <a:endParaRPr lang="en-CA" dirty="0"/>
          </a:p>
          <a:p>
            <a:r>
              <a:rPr lang="en-CA" dirty="0"/>
              <a:t>Athlete</a:t>
            </a:r>
          </a:p>
          <a:p>
            <a:r>
              <a:rPr lang="en-CA" dirty="0">
                <a:hlinkClick r:id="rId4"/>
              </a:rPr>
              <a:t>http://varsityletters.ca/thomas-box-horrors-of-war-haunt-him-but-lord-tweedys-unflappable-receiver-still-leads-with-a-smile/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91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487966B-E969-4B2D-A1BE-130D4D28DB4A}"/>
              </a:ext>
            </a:extLst>
          </p:cNvPr>
          <p:cNvSpPr txBox="1"/>
          <p:nvPr/>
        </p:nvSpPr>
        <p:spPr>
          <a:xfrm>
            <a:off x="345990" y="333632"/>
            <a:ext cx="2586657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dirty="0"/>
          </a:p>
          <a:p>
            <a:r>
              <a:rPr lang="en-CA" sz="3200" dirty="0"/>
              <a:t>Strategies</a:t>
            </a:r>
          </a:p>
          <a:p>
            <a:r>
              <a:rPr lang="en-CA" sz="3200" dirty="0"/>
              <a:t>70 teach textbook aides</a:t>
            </a:r>
          </a:p>
          <a:p>
            <a:r>
              <a:rPr lang="en-CA" sz="3200" dirty="0"/>
              <a:t>71 teach reading in reverse</a:t>
            </a:r>
          </a:p>
          <a:p>
            <a:r>
              <a:rPr lang="en-CA" sz="3200" dirty="0"/>
              <a:t>72 read texts in small segments and highlight main ideas</a:t>
            </a:r>
          </a:p>
          <a:p>
            <a:r>
              <a:rPr lang="en-CA" sz="3200" dirty="0"/>
              <a:t>73 reinforce learned reading strategies</a:t>
            </a:r>
          </a:p>
          <a:p>
            <a:r>
              <a:rPr lang="en-CA" sz="3200" dirty="0"/>
              <a:t>74 use oral reading effectively</a:t>
            </a:r>
          </a:p>
          <a:p>
            <a:r>
              <a:rPr lang="en-CA" sz="3200" dirty="0"/>
              <a:t>75 teach how to take notes</a:t>
            </a:r>
          </a:p>
          <a:p>
            <a:r>
              <a:rPr lang="en-CA" sz="3200" dirty="0"/>
              <a:t>76 teach how to condense texts for notes</a:t>
            </a:r>
          </a:p>
          <a:p>
            <a:r>
              <a:rPr lang="en-CA" sz="3200" dirty="0"/>
              <a:t>77 focus on simple language and graphics</a:t>
            </a:r>
          </a:p>
          <a:p>
            <a:r>
              <a:rPr lang="en-CA" sz="3200" dirty="0"/>
              <a:t>78 pair ELL beginners with volunteer buddies</a:t>
            </a:r>
          </a:p>
          <a:p>
            <a:r>
              <a:rPr lang="en-CA" sz="3200" dirty="0"/>
              <a:t>79 use alternative books and other methods</a:t>
            </a:r>
          </a:p>
          <a:p>
            <a:endParaRPr lang="en-CA" sz="2400" dirty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85222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E1FB7F0-F0F1-437F-ABE7-E48A3D0BEE60}"/>
              </a:ext>
            </a:extLst>
          </p:cNvPr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Assignment 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12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19  group 6 Lorna Chapter 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26 group 7 Chapter 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 2 group 8 Chapter 11</a:t>
            </a:r>
          </a:p>
        </p:txBody>
      </p:sp>
    </p:spTree>
    <p:extLst>
      <p:ext uri="{BB962C8B-B14F-4D97-AF65-F5344CB8AC3E}">
        <p14:creationId xmlns:p14="http://schemas.microsoft.com/office/powerpoint/2010/main" val="95617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26D0DE-82E2-4EAE-88EE-F53F66EA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682" y="0"/>
            <a:ext cx="10511118" cy="6286500"/>
          </a:xfrm>
        </p:spPr>
        <p:txBody>
          <a:bodyPr>
            <a:normAutofit fontScale="90000"/>
          </a:bodyPr>
          <a:lstStyle/>
          <a:p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Resources: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https://www.edutopia.org/blog/classroom-game-becomes-embedded-assessment-ross-flatt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https://www.edutopia.org/blog/new-teachers-how-use-data-inform-instruction-rebecca-alber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http://www2.gov.bc.ca/gov/content/education-training/k-12/teach/teaching-tools/english-language-learning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4426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7C07B27-CA4D-46F3-8541-1B524FD4B117}"/>
              </a:ext>
            </a:extLst>
          </p:cNvPr>
          <p:cNvSpPr/>
          <p:nvPr/>
        </p:nvSpPr>
        <p:spPr>
          <a:xfrm>
            <a:off x="393700" y="564634"/>
            <a:ext cx="1123553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/>
              <a:t>English Bridge Programme https://www.youtube.com/watch?v=yhTaV13376w </a:t>
            </a:r>
          </a:p>
          <a:p>
            <a:endParaRPr lang="en-CA" sz="2800" dirty="0"/>
          </a:p>
          <a:p>
            <a:r>
              <a:rPr lang="en-CA" sz="2800" dirty="0"/>
              <a:t>Listening in an ESL class https://www.youtube.com/watch?v=ghL4IWMfWHI </a:t>
            </a:r>
          </a:p>
          <a:p>
            <a:endParaRPr lang="en-CA" sz="2800" dirty="0"/>
          </a:p>
          <a:p>
            <a:r>
              <a:rPr lang="en-CA" sz="2800" dirty="0"/>
              <a:t>Coelho, E. Website video of Immigrant students Introduction </a:t>
            </a:r>
          </a:p>
          <a:p>
            <a:r>
              <a:rPr lang="en-CA" sz="2800" dirty="0"/>
              <a:t>https://www.youtube.com/embed/YCrwUlTo2FE </a:t>
            </a:r>
          </a:p>
          <a:p>
            <a:endParaRPr lang="en-CA" dirty="0"/>
          </a:p>
          <a:p>
            <a:endParaRPr lang="en-CA" dirty="0"/>
          </a:p>
          <a:p>
            <a:r>
              <a:rPr lang="en-CA" sz="2800" dirty="0">
                <a:hlinkClick r:id="rId2"/>
              </a:rPr>
              <a:t>http://www.colorincolorado.org/article/using-informal-assessments-english-language-learners</a:t>
            </a:r>
            <a:endParaRPr lang="en-CA" sz="2800" dirty="0"/>
          </a:p>
          <a:p>
            <a:endParaRPr lang="en-CA" sz="2400" dirty="0"/>
          </a:p>
          <a:p>
            <a:r>
              <a:rPr lang="en-CA" sz="2400" dirty="0">
                <a:hlinkClick r:id="rId3"/>
              </a:rPr>
              <a:t>http://www.colorincolorado.org/sites/default/files/oral_0.pdf</a:t>
            </a:r>
            <a:endParaRPr lang="en-CA" sz="2400" dirty="0"/>
          </a:p>
          <a:p>
            <a:endParaRPr lang="en-CA" sz="2400" dirty="0"/>
          </a:p>
          <a:p>
            <a:r>
              <a:rPr lang="en-CA" sz="2400" dirty="0">
                <a:hlinkClick r:id="rId4"/>
              </a:rPr>
              <a:t>http://www2.gov.bc.ca/assets/gov/education/kindergarten-to-grade-12/teach/pdfs/ell/ell-standards-secondary-oral-language.pdf</a:t>
            </a:r>
            <a:endParaRPr lang="en-CA" sz="2400" dirty="0"/>
          </a:p>
          <a:p>
            <a:endParaRPr lang="en-CA" sz="2400" dirty="0"/>
          </a:p>
          <a:p>
            <a:endParaRPr lang="en-CA" sz="2400" dirty="0"/>
          </a:p>
          <a:p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848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10061</TotalTime>
  <Words>300</Words>
  <Application>Microsoft Office PowerPoint</Application>
  <PresentationFormat>Custom</PresentationFormat>
  <Paragraphs>91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Week Seven: Oct 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Resources: https://www.edutopia.org/blog/classroom-game-becomes-embedded-assessment-ross-flatt  https://www.edutopia.org/blog/new-teachers-how-use-data-inform-instruction-rebecca-alber  http://www2.gov.bc.ca/gov/content/education-training/k-12/teach/teaching-tools/english-language-learning  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Two: Sept 14</dc:title>
  <dc:creator>Lorna</dc:creator>
  <cp:lastModifiedBy>Instructor</cp:lastModifiedBy>
  <cp:revision>44</cp:revision>
  <dcterms:created xsi:type="dcterms:W3CDTF">2017-09-12T01:55:45Z</dcterms:created>
  <dcterms:modified xsi:type="dcterms:W3CDTF">2017-10-19T18:48:51Z</dcterms:modified>
</cp:coreProperties>
</file>