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8" r:id="rId4"/>
    <p:sldId id="261" r:id="rId5"/>
    <p:sldId id="263" r:id="rId6"/>
    <p:sldId id="264" r:id="rId7"/>
    <p:sldId id="265" r:id="rId8"/>
    <p:sldId id="262" r:id="rId9"/>
    <p:sldId id="260" r:id="rId10"/>
    <p:sldId id="25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orna" initials="L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9" autoAdjust="0"/>
    <p:restoredTop sz="94660"/>
  </p:normalViewPr>
  <p:slideViewPr>
    <p:cSldViewPr snapToGrid="0">
      <p:cViewPr varScale="1">
        <p:scale>
          <a:sx n="64" d="100"/>
          <a:sy n="64" d="100"/>
        </p:scale>
        <p:origin x="130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10-19T12:29:25.972" idx="1">
    <p:pos x="10" y="10"/>
    <p:text/>
    <p:extLst>
      <p:ext uri="{C676402C-5697-4E1C-873F-D02D1690AC5C}">
        <p15:threadingInfo xmlns:p15="http://schemas.microsoft.com/office/powerpoint/2012/main" timeZoneBias="42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496AE-A936-4D81-BD4D-92DD0D98B0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ACB249-3E85-494B-9FFF-C507B1EF65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5EEDDF-E6DD-4256-8179-E4B9D9CF0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2017-10-26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7CFB26-DF9F-40B6-B457-F2A8D763D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CB9AF6-16E2-406D-9DB6-20F153633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50058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973D9-6BA6-4046-A11F-31FFFFCFA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F0D18D-17D6-4DFC-A914-5E7B4728A1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1ABAA1-E6A3-4B18-BA84-4C8AB457E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2017-10-26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A2376D-9944-4222-B71A-5F865B8AA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3B8D09-69D6-4A85-8203-164FECC98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22111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573D37-4880-4DAE-8C56-C9020AD558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383156-DB0B-4282-82A0-70F2597C0C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919D58-0D58-43CA-BBA7-ACA6B0ACF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2017-10-26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BD0B7B-4CA7-4EA6-8A09-45A56B65D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F0A36D-4A05-47EC-97A1-BA38FA3B8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9456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1A3FC-904B-4F07-963F-CE134A00D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251A38-7960-4AC9-A0A1-5F8E5B7A1B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9F455D-991A-4668-B3FA-E3E9F523A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2017-10-26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C8FCDF-74BF-4295-A6D9-CEBA01890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124B1A-462E-4BD6-A903-B5B029552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45124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214E5-BC9C-4AAC-A7C4-C8F9A7742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85BE51-0F37-4810-9F12-3B006C4C35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326C14-0272-46F4-8658-6A6346030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2017-10-26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F4FCD1-8CDC-477B-8621-24C654772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8E96ED-DE37-4997-BA68-119EC108B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85830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21D39-5781-41F4-8165-A4F82CB8D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060B32-4DCD-4E88-8764-C7F0785711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98A0E5-40CD-48B9-8E64-0E92D1B8AF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6622D8-4773-42A2-9B45-799CCB878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2017-10-26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7C53F0-E7E9-46C6-9C49-D8F3AF4E8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90CC8D-2699-4A6D-B4D6-B438AFBB1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24809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E0AFA-E3EA-4E44-8102-6D1D0F0C7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C659CA-38F5-49C0-86E5-066CF388D4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6E5187-89B2-4FC3-BDA3-FA59FCC783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D24549-A388-47B2-89DE-63D9E9CCA7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5C42A2-3F5C-485C-A6D9-D9A4110C87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AB606A-0398-46C4-A96F-8AB622CE7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2017-10-26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EB1E36-4A40-4632-B0CB-65AEF0B82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C14EF9-D9BD-42D0-B779-9EDF662C3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12028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77CC9-6895-469B-834F-C1625A240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10B818-600B-4459-84A2-2DEF5CAF6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2017-10-26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4302DB-0CB3-4826-A6BB-A26BB02F4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4F9153-189D-4E93-A73F-AF3EEADE6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01419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6F3728-32CA-4AE6-AFA1-4E3E12676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2017-10-26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C534AC-544D-4FB5-BCB3-8890EAF3A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42C540-6785-471B-8E9D-D934322C0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11569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22272-B709-46D2-8DD3-18A34B099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4C4AD3-CCD9-404E-8BB1-056C08B1B5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C25D34-0326-4C10-A193-AF96429D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2A53F2-094D-43F6-89BD-2D16BA9E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2017-10-26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B5E6BB-E21B-43DC-A6B2-CF84DB6DD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60D459-AF6D-4C62-8292-38921DB28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24870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00A0C-D846-432E-AED7-CD040F559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18A1A1-4464-4509-B037-A0A895955C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8C89C3-27FD-4A13-AD69-60C4DD93F1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2BB1D5-0BBD-40DF-817A-31670E0CD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2017-10-26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34771B-61A8-41A5-9E70-D22897601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E737A3-D531-43F1-B963-0DB6CFE52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37850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5B37AB-8778-45BE-81AF-991D40545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792645-1889-4CFC-9D29-BEDEF6EDC5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7CB70D-8F6D-4888-BD5E-A0E5846E6B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83E0B-36AF-4D03-98C6-789D283FBAD6}" type="datetimeFigureOut">
              <a:rPr lang="en-CA" smtClean="0"/>
              <a:t>2017-10-26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9C9C85-8A98-495D-B988-AA7E0576E1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AAF54C-CA49-4BED-B8ED-1E16C993C3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822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lorincolorado.org/sites/default/files/oral_0.pdf" TargetMode="External"/><Relationship Id="rId2" Type="http://schemas.openxmlformats.org/officeDocument/2006/relationships/hyperlink" Target="http://www.colorincolorado.org/article/using-informal-assessments-english-language-learners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2.gov.bc.ca/assets/gov/education/kindergarten-to-grade-12/teach/pdfs/ell/ell-standards-secondary-oral-language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utopia.org/practice/arts-infused-project-based-learning-crafting-beautiful-work" TargetMode="External"/><Relationship Id="rId2" Type="http://schemas.openxmlformats.org/officeDocument/2006/relationships/hyperlink" Target="http://varsityletters.ca/thomas-box-horrors-of-war-haunt-him-but-lord-tweedys-unflappable-receiver-still-leads-with-a-smile/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S4fkoeDHcs" TargetMode="External"/><Relationship Id="rId2" Type="http://schemas.openxmlformats.org/officeDocument/2006/relationships/hyperlink" Target="https://www.youtube.com/watch?v=nqvki2hSDzE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education.byu.edu/sites/default/files/ARTS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urrey.ca/files/Art_and_Stories_by_Child_Refugees_in_Surrey_2014.p%20https:/www.youtube.com/embed/Qcad72_P&#173;RI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8B0EF-8A6D-4549-8630-CE22AF6E3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1758" y="458896"/>
            <a:ext cx="9144000" cy="787400"/>
          </a:xfrm>
        </p:spPr>
        <p:txBody>
          <a:bodyPr>
            <a:normAutofit fontScale="90000"/>
          </a:bodyPr>
          <a:lstStyle/>
          <a:p>
            <a:r>
              <a:rPr lang="en-CA" dirty="0"/>
              <a:t>Week Eight: Oct. 26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45BA7F-56A8-4A59-ABBC-D3190A9C9A6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312A914-DEFC-4CDC-8521-5611C7CADAF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3100" y="3509963"/>
            <a:ext cx="5650523" cy="334803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3E91A10-D2D9-4770-BFB1-A740BDA7CD11}"/>
              </a:ext>
            </a:extLst>
          </p:cNvPr>
          <p:cNvSpPr txBox="1"/>
          <p:nvPr/>
        </p:nvSpPr>
        <p:spPr>
          <a:xfrm>
            <a:off x="8965711" y="4106753"/>
            <a:ext cx="34045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LLED 360</a:t>
            </a:r>
          </a:p>
          <a:p>
            <a:r>
              <a:rPr lang="en-CA" dirty="0"/>
              <a:t>Dr. Lorna Ramsay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64C7BB1-52A5-4645-9293-7EF90B24853E}"/>
              </a:ext>
            </a:extLst>
          </p:cNvPr>
          <p:cNvSpPr txBox="1"/>
          <p:nvPr/>
        </p:nvSpPr>
        <p:spPr>
          <a:xfrm>
            <a:off x="2366682" y="2115671"/>
            <a:ext cx="79068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Topics: 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6D65CEC-FF10-464D-95DB-FA874BE35A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9366870"/>
              </p:ext>
            </p:extLst>
          </p:nvPr>
        </p:nvGraphicFramePr>
        <p:xfrm>
          <a:off x="3970205" y="1236482"/>
          <a:ext cx="7042674" cy="51395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21337">
                  <a:extLst>
                    <a:ext uri="{9D8B030D-6E8A-4147-A177-3AD203B41FA5}">
                      <a16:colId xmlns:a16="http://schemas.microsoft.com/office/drawing/2014/main" val="2594459158"/>
                    </a:ext>
                  </a:extLst>
                </a:gridCol>
                <a:gridCol w="3521337">
                  <a:extLst>
                    <a:ext uri="{9D8B030D-6E8A-4147-A177-3AD203B41FA5}">
                      <a16:colId xmlns:a16="http://schemas.microsoft.com/office/drawing/2014/main" val="3363856626"/>
                    </a:ext>
                  </a:extLst>
                </a:gridCol>
              </a:tblGrid>
              <a:tr h="352424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2743200" algn="ctr"/>
                          <a:tab pos="5486400" algn="r"/>
                          <a:tab pos="2990215" algn="l"/>
                          <a:tab pos="4457700" algn="l"/>
                        </a:tabLst>
                      </a:pPr>
                      <a:endParaRPr lang="en-CA" sz="2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2743200" algn="ctr"/>
                          <a:tab pos="5486400" algn="r"/>
                          <a:tab pos="2990215" algn="l"/>
                          <a:tab pos="4457700" algn="l"/>
                        </a:tabLst>
                      </a:pPr>
                      <a:endParaRPr lang="en-CA" sz="2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1522671904"/>
                  </a:ext>
                </a:extLst>
              </a:tr>
              <a:tr h="1711775">
                <a:tc>
                  <a:txBody>
                    <a:bodyPr/>
                    <a:lstStyle/>
                    <a:p>
                      <a:pPr marL="1270" indent="-635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CA" sz="12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2705" marR="47625" marT="83185" marB="0"/>
                </a:tc>
                <a:tc>
                  <a:txBody>
                    <a:bodyPr/>
                    <a:lstStyle/>
                    <a:p>
                      <a:pPr marL="273050" indent="-635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CA" sz="20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Supporting ELLs to Develop Their Oral English Language </a:t>
                      </a:r>
                      <a:endParaRPr lang="en-CA" sz="2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  <a:p>
                      <a:pPr marL="273050" indent="-635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CA" sz="20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Resources for Mainstream Teachers of ELLs  </a:t>
                      </a:r>
                      <a:endParaRPr lang="en-CA" sz="2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  <a:p>
                      <a:pPr marL="273050" indent="-635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CA" sz="20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Supporting ELLs to Develop their English Vocabulary</a:t>
                      </a:r>
                      <a:endParaRPr lang="en-CA" sz="2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2705" marR="47625" marT="83820" marB="0"/>
                </a:tc>
                <a:extLst>
                  <a:ext uri="{0D108BD9-81ED-4DB2-BD59-A6C34878D82A}">
                    <a16:rowId xmlns:a16="http://schemas.microsoft.com/office/drawing/2014/main" val="723392037"/>
                  </a:ext>
                </a:extLst>
              </a:tr>
              <a:tr h="1711775">
                <a:tc>
                  <a:txBody>
                    <a:bodyPr/>
                    <a:lstStyle/>
                    <a:p>
                      <a:pPr marL="342900" lvl="0" indent="-342900" fontAlgn="base">
                        <a:lnSpc>
                          <a:spcPct val="107000"/>
                        </a:lnSpc>
                        <a:spcAft>
                          <a:spcPts val="65"/>
                        </a:spcAft>
                        <a:buClr>
                          <a:srgbClr val="000000"/>
                        </a:buClr>
                        <a:buSzPts val="1200"/>
                        <a:buFont typeface="Arial" panose="020B0604020202020204" pitchFamily="34" charset="0"/>
                        <a:buChar char="●"/>
                      </a:pPr>
                      <a:endParaRPr lang="en-CA" sz="2800" u="none" strike="noStrike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+mn-lt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705" marR="47625" marT="83185" marB="0"/>
                </a:tc>
                <a:tc>
                  <a:txBody>
                    <a:bodyPr/>
                    <a:lstStyle/>
                    <a:p>
                      <a:pPr marL="342900" lvl="0" indent="-342900" fontAlgn="base">
                        <a:lnSpc>
                          <a:spcPct val="107000"/>
                        </a:lnSpc>
                        <a:spcAft>
                          <a:spcPts val="65"/>
                        </a:spcAft>
                        <a:buClr>
                          <a:srgbClr val="000000"/>
                        </a:buClr>
                        <a:buSzPts val="1200"/>
                        <a:buFont typeface="Arial" panose="020B0604020202020204" pitchFamily="34" charset="0"/>
                        <a:buChar char="●"/>
                      </a:pPr>
                      <a:r>
                        <a:rPr lang="en-CA" sz="1600" u="none" strike="noStrike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The importance of oral interaction in every classroom </a:t>
                      </a:r>
                    </a:p>
                    <a:p>
                      <a:pPr marL="342900" lvl="0" indent="-342900" fontAlgn="base">
                        <a:lnSpc>
                          <a:spcPct val="107000"/>
                        </a:lnSpc>
                        <a:spcAft>
                          <a:spcPts val="65"/>
                        </a:spcAft>
                        <a:buClr>
                          <a:srgbClr val="000000"/>
                        </a:buClr>
                        <a:buSzPts val="1200"/>
                        <a:buFont typeface="Arial" panose="020B0604020202020204" pitchFamily="34" charset="0"/>
                        <a:buChar char="●"/>
                      </a:pPr>
                      <a:r>
                        <a:rPr lang="en-CA" sz="1600" u="none" strike="noStrike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Scaffolding for comprehension </a:t>
                      </a:r>
                    </a:p>
                    <a:p>
                      <a:pPr marL="342900" lvl="0" indent="-342900" fontAlgn="base">
                        <a:lnSpc>
                          <a:spcPct val="107000"/>
                        </a:lnSpc>
                        <a:spcAft>
                          <a:spcPts val="65"/>
                        </a:spcAft>
                        <a:buClr>
                          <a:srgbClr val="000000"/>
                        </a:buClr>
                        <a:buSzPts val="1200"/>
                        <a:buFont typeface="Arial" panose="020B0604020202020204" pitchFamily="34" charset="0"/>
                        <a:buChar char="●"/>
                      </a:pPr>
                      <a:r>
                        <a:rPr lang="en-CA" sz="1600" u="none" strike="noStrike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Scaffolding for production </a:t>
                      </a:r>
                    </a:p>
                    <a:p>
                      <a:pPr marL="342900" lvl="0" indent="-342900" fontAlgn="base">
                        <a:lnSpc>
                          <a:spcPct val="107000"/>
                        </a:lnSpc>
                        <a:spcAft>
                          <a:spcPts val="70"/>
                        </a:spcAft>
                        <a:buClr>
                          <a:srgbClr val="000000"/>
                        </a:buClr>
                        <a:buSzPts val="1200"/>
                        <a:buFont typeface="Arial" panose="020B0604020202020204" pitchFamily="34" charset="0"/>
                        <a:buChar char="●"/>
                      </a:pPr>
                      <a:r>
                        <a:rPr lang="en-CA" sz="1600" u="none" strike="noStrike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Scaffolding for interaction </a:t>
                      </a:r>
                    </a:p>
                    <a:p>
                      <a:pPr marL="342900" lvl="0" indent="-342900" fontAlgn="base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 panose="020B0604020202020204" pitchFamily="34" charset="0"/>
                        <a:buChar char="●"/>
                      </a:pPr>
                      <a:r>
                        <a:rPr lang="en-CA" sz="1600" u="none" strike="noStrike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Groups work on lesson plans to share in class </a:t>
                      </a:r>
                    </a:p>
                  </a:txBody>
                  <a:tcPr marL="52705" marR="47625" marT="83820" marB="0"/>
                </a:tc>
                <a:extLst>
                  <a:ext uri="{0D108BD9-81ED-4DB2-BD59-A6C34878D82A}">
                    <a16:rowId xmlns:a16="http://schemas.microsoft.com/office/drawing/2014/main" val="32749391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27951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C07B27-CA4D-46F3-8541-1B524FD4B117}"/>
              </a:ext>
            </a:extLst>
          </p:cNvPr>
          <p:cNvSpPr/>
          <p:nvPr/>
        </p:nvSpPr>
        <p:spPr>
          <a:xfrm>
            <a:off x="393700" y="564634"/>
            <a:ext cx="11235538" cy="73866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800" dirty="0"/>
              <a:t>English Bridge Programme https://www.youtube.com/watch?v=yhTaV13376w </a:t>
            </a:r>
          </a:p>
          <a:p>
            <a:endParaRPr lang="en-CA" sz="2800" dirty="0"/>
          </a:p>
          <a:p>
            <a:r>
              <a:rPr lang="en-CA" sz="2800" dirty="0"/>
              <a:t>Listening in an ESL class https://www.youtube.com/watch?v=ghL4IWMfWHI </a:t>
            </a:r>
          </a:p>
          <a:p>
            <a:endParaRPr lang="en-CA" sz="2800" dirty="0"/>
          </a:p>
          <a:p>
            <a:r>
              <a:rPr lang="en-CA" sz="2800" dirty="0"/>
              <a:t>Coelho, E. Website video of Immigrant students Introduction </a:t>
            </a:r>
          </a:p>
          <a:p>
            <a:r>
              <a:rPr lang="en-CA" sz="2800" dirty="0"/>
              <a:t>https://www.youtube.com/embed/YCrwUlTo2FE </a:t>
            </a:r>
          </a:p>
          <a:p>
            <a:endParaRPr lang="en-CA" dirty="0"/>
          </a:p>
          <a:p>
            <a:endParaRPr lang="en-CA" dirty="0"/>
          </a:p>
          <a:p>
            <a:r>
              <a:rPr lang="en-CA" sz="2800" dirty="0">
                <a:hlinkClick r:id="rId2"/>
              </a:rPr>
              <a:t>http://www.colorincolorado.org/article/using-informal-assessments-english-language-learners</a:t>
            </a:r>
            <a:endParaRPr lang="en-CA" sz="2800" dirty="0"/>
          </a:p>
          <a:p>
            <a:endParaRPr lang="en-CA" sz="2400" dirty="0"/>
          </a:p>
          <a:p>
            <a:r>
              <a:rPr lang="en-CA" sz="2400" dirty="0">
                <a:hlinkClick r:id="rId3"/>
              </a:rPr>
              <a:t>http://www.colorincolorado.org/sites/default/files/oral_0.pdf</a:t>
            </a:r>
            <a:endParaRPr lang="en-CA" sz="2400" dirty="0"/>
          </a:p>
          <a:p>
            <a:endParaRPr lang="en-CA" sz="2400" dirty="0"/>
          </a:p>
          <a:p>
            <a:r>
              <a:rPr lang="en-CA" sz="2400" dirty="0">
                <a:hlinkClick r:id="rId4"/>
              </a:rPr>
              <a:t>http://www2.gov.bc.ca/assets/gov/education/kindergarten-to-grade-12/teach/pdfs/ell/ell-standards-secondary-oral-language.pdf</a:t>
            </a:r>
            <a:endParaRPr lang="en-CA" sz="2400" dirty="0"/>
          </a:p>
          <a:p>
            <a:endParaRPr lang="en-CA" sz="2400" dirty="0"/>
          </a:p>
          <a:p>
            <a:endParaRPr lang="en-CA" sz="2400" dirty="0"/>
          </a:p>
          <a:p>
            <a:r>
              <a:rPr lang="en-C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38482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0C1CF-50E9-4BFE-9986-8E03A205F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>
                <a:latin typeface="+mn-lt"/>
              </a:rPr>
              <a:t>Aesthetics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F9C75D-AF4E-4BEC-BCD3-CE36122425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7083"/>
            <a:ext cx="10515600" cy="4239879"/>
          </a:xfrm>
        </p:spPr>
        <p:txBody>
          <a:bodyPr/>
          <a:lstStyle/>
          <a:p>
            <a:r>
              <a:rPr lang="en-CA" dirty="0"/>
              <a:t>Embodiment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F898BC-F818-4E89-8195-29020B99CC01}"/>
              </a:ext>
            </a:extLst>
          </p:cNvPr>
          <p:cNvSpPr txBox="1"/>
          <p:nvPr/>
        </p:nvSpPr>
        <p:spPr>
          <a:xfrm>
            <a:off x="4740443" y="3631962"/>
            <a:ext cx="39463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3200" dirty="0"/>
              <a:t>Synesthetic awareness</a:t>
            </a:r>
          </a:p>
        </p:txBody>
      </p:sp>
    </p:spTree>
    <p:extLst>
      <p:ext uri="{BB962C8B-B14F-4D97-AF65-F5344CB8AC3E}">
        <p14:creationId xmlns:p14="http://schemas.microsoft.com/office/powerpoint/2010/main" val="2272396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0F91864-F56B-4EF6-B9ED-86266CAA9243}"/>
              </a:ext>
            </a:extLst>
          </p:cNvPr>
          <p:cNvSpPr txBox="1"/>
          <p:nvPr/>
        </p:nvSpPr>
        <p:spPr>
          <a:xfrm>
            <a:off x="682065" y="653677"/>
            <a:ext cx="89408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/>
              <a:t>Post Summary Outline to blog or hand in hard copy</a:t>
            </a:r>
          </a:p>
          <a:p>
            <a:r>
              <a:rPr lang="en-CA" sz="2800" dirty="0"/>
              <a:t>Assignment One Group Presentation and discussion</a:t>
            </a:r>
          </a:p>
          <a:p>
            <a:endParaRPr lang="en-CA" sz="2800" dirty="0"/>
          </a:p>
          <a:p>
            <a:r>
              <a:rPr lang="en-CA" sz="2800" b="1" dirty="0"/>
              <a:t>Break</a:t>
            </a:r>
          </a:p>
          <a:p>
            <a:r>
              <a:rPr lang="en-CA" sz="2800" dirty="0"/>
              <a:t>Videos</a:t>
            </a:r>
          </a:p>
          <a:p>
            <a:r>
              <a:rPr lang="en-CA" sz="2800" dirty="0"/>
              <a:t>Arts and research</a:t>
            </a:r>
          </a:p>
          <a:p>
            <a:r>
              <a:rPr lang="en-CA" sz="2800" dirty="0"/>
              <a:t>inclusive education for language learners</a:t>
            </a:r>
          </a:p>
          <a:p>
            <a:r>
              <a:rPr lang="en-CA" sz="2800" dirty="0"/>
              <a:t>special needs</a:t>
            </a:r>
          </a:p>
          <a:p>
            <a:r>
              <a:rPr lang="en-CA" sz="2800" dirty="0"/>
              <a:t>narrative inquiry</a:t>
            </a:r>
          </a:p>
          <a:p>
            <a:r>
              <a:rPr lang="en-CA" sz="2800" dirty="0"/>
              <a:t>reflective practice </a:t>
            </a:r>
          </a:p>
          <a:p>
            <a:r>
              <a:rPr lang="en-CA" sz="2800" dirty="0"/>
              <a:t>my research</a:t>
            </a:r>
          </a:p>
          <a:p>
            <a:endParaRPr lang="en-CA" sz="2800" dirty="0"/>
          </a:p>
          <a:p>
            <a:r>
              <a:rPr lang="en-CA" sz="2800" b="1" dirty="0"/>
              <a:t>Break</a:t>
            </a:r>
          </a:p>
          <a:p>
            <a:r>
              <a:rPr lang="en-CA" sz="2800" dirty="0"/>
              <a:t>Assignment 3 </a:t>
            </a:r>
            <a:r>
              <a:rPr lang="en-CA" sz="2800"/>
              <a:t>presentation prep</a:t>
            </a:r>
            <a:endParaRPr lang="en-CA" sz="2800" dirty="0"/>
          </a:p>
          <a:p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2420295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06997B6-EB45-45EE-BB4C-DBC0802833F4}"/>
              </a:ext>
            </a:extLst>
          </p:cNvPr>
          <p:cNvSpPr txBox="1"/>
          <p:nvPr/>
        </p:nvSpPr>
        <p:spPr>
          <a:xfrm>
            <a:off x="1852863" y="2622883"/>
            <a:ext cx="810928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Reflective Teacher Model- TESOL France 2015 9  PDF UPLOAD</a:t>
            </a:r>
          </a:p>
          <a:p>
            <a:r>
              <a:rPr lang="en-CA" dirty="0"/>
              <a:t> </a:t>
            </a:r>
          </a:p>
          <a:p>
            <a:r>
              <a:rPr lang="en-CA" dirty="0"/>
              <a:t> Promote discussion and consider applications of teaching methodologies  Encourage teacher trainees to build and continue as reflective teachers who can look critically at their own work in consideration of the educational environment they are in   </a:t>
            </a:r>
          </a:p>
          <a:p>
            <a:endParaRPr lang="en-CA" dirty="0"/>
          </a:p>
          <a:p>
            <a:r>
              <a:rPr lang="en-CA" dirty="0"/>
              <a:t> Prospective and practicing teachers explore multiple opportunities and various formats in training sessions(Bean &amp; Stevens, 2002)  </a:t>
            </a:r>
          </a:p>
          <a:p>
            <a:endParaRPr lang="en-CA" dirty="0"/>
          </a:p>
          <a:p>
            <a:r>
              <a:rPr lang="en-CA" dirty="0"/>
              <a:t>Look: wrong reference:</a:t>
            </a:r>
          </a:p>
          <a:p>
            <a:r>
              <a:rPr lang="en-CA" dirty="0"/>
              <a:t> </a:t>
            </a:r>
            <a:r>
              <a:rPr lang="en-CA" sz="1400" dirty="0"/>
              <a:t>Bean, T. &amp; Patel, S., L. (2002). Scaffolding reflection for pre-service and in-service        teachers. Reflective practice, 3(20), 205-218.</a:t>
            </a:r>
          </a:p>
          <a:p>
            <a:endParaRPr lang="en-CA" dirty="0"/>
          </a:p>
          <a:p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92867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A43EDDC-D971-4C7A-8E86-7B0B7486E1AD}"/>
              </a:ext>
            </a:extLst>
          </p:cNvPr>
          <p:cNvSpPr txBox="1"/>
          <p:nvPr/>
        </p:nvSpPr>
        <p:spPr>
          <a:xfrm>
            <a:off x="120316" y="1300711"/>
            <a:ext cx="1222118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dirty="0"/>
          </a:p>
          <a:p>
            <a:r>
              <a:rPr lang="en-CA" dirty="0"/>
              <a:t>Athlete</a:t>
            </a:r>
          </a:p>
          <a:p>
            <a:endParaRPr lang="en-CA" dirty="0"/>
          </a:p>
          <a:p>
            <a:r>
              <a:rPr lang="en-CA" dirty="0">
                <a:hlinkClick r:id="rId2"/>
              </a:rPr>
              <a:t>http://varsityletters.ca/thomas-box-horrors-of-war-haunt-him-but-lord-tweedys-unflappable-receiver-still-leads-with-a-smile/</a:t>
            </a:r>
            <a:endParaRPr lang="en-CA" dirty="0"/>
          </a:p>
          <a:p>
            <a:endParaRPr lang="en-CA" dirty="0"/>
          </a:p>
          <a:p>
            <a:r>
              <a:rPr lang="en-CA" dirty="0"/>
              <a:t>Arts and </a:t>
            </a:r>
            <a:r>
              <a:rPr lang="en-CA"/>
              <a:t>project base</a:t>
            </a:r>
            <a:endParaRPr lang="en-CA" dirty="0"/>
          </a:p>
          <a:p>
            <a:r>
              <a:rPr lang="en-CA" dirty="0">
                <a:hlinkClick r:id="rId3"/>
              </a:rPr>
              <a:t>https://www.edutopia.org/practice/arts-infused-project-based-learning-crafting-beautiful-work</a:t>
            </a:r>
            <a:endParaRPr lang="en-CA" dirty="0"/>
          </a:p>
          <a:p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99117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943F0B5-8AD1-4372-A52C-806C60DC80C1}"/>
              </a:ext>
            </a:extLst>
          </p:cNvPr>
          <p:cNvSpPr txBox="1"/>
          <p:nvPr/>
        </p:nvSpPr>
        <p:spPr>
          <a:xfrm>
            <a:off x="709863" y="1335506"/>
            <a:ext cx="9180095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/>
              <a:t>Assignment 3 will be assessed based on the following criteria: </a:t>
            </a:r>
          </a:p>
          <a:p>
            <a:r>
              <a:rPr lang="en-CA" sz="2400" dirty="0"/>
              <a:t> </a:t>
            </a:r>
          </a:p>
          <a:p>
            <a:pPr lvl="0" fontAlgn="base"/>
            <a:r>
              <a:rPr lang="en-CA" sz="2400" dirty="0"/>
              <a:t>Clarity,</a:t>
            </a:r>
            <a:r>
              <a:rPr lang="en-CA" sz="2400" dirty="0">
                <a:solidFill>
                  <a:srgbClr val="FF0000"/>
                </a:solidFill>
              </a:rPr>
              <a:t> appropriateness</a:t>
            </a:r>
            <a:r>
              <a:rPr lang="en-CA" sz="2400" dirty="0"/>
              <a:t>, and organization of the </a:t>
            </a:r>
            <a:r>
              <a:rPr lang="en-CA" sz="2400" dirty="0">
                <a:highlight>
                  <a:srgbClr val="FFFF00"/>
                </a:highlight>
              </a:rPr>
              <a:t>summary chart. </a:t>
            </a:r>
          </a:p>
          <a:p>
            <a:pPr lvl="0" fontAlgn="base"/>
            <a:r>
              <a:rPr lang="en-CA" sz="2400" dirty="0">
                <a:solidFill>
                  <a:srgbClr val="FF0000"/>
                </a:solidFill>
              </a:rPr>
              <a:t>Clarity, </a:t>
            </a:r>
            <a:r>
              <a:rPr lang="en-CA" sz="2400" dirty="0"/>
              <a:t>accuracy, and appropriateness of the big ideas, </a:t>
            </a:r>
            <a:r>
              <a:rPr lang="en-CA" sz="2400" dirty="0">
                <a:highlight>
                  <a:srgbClr val="FFFF00"/>
                </a:highlight>
              </a:rPr>
              <a:t>curriculum</a:t>
            </a:r>
            <a:r>
              <a:rPr lang="en-CA" sz="2400" dirty="0"/>
              <a:t> competencies, content, and language objectives in </a:t>
            </a:r>
            <a:r>
              <a:rPr lang="en-CA" sz="2400" dirty="0">
                <a:highlight>
                  <a:srgbClr val="FFFF00"/>
                </a:highlight>
              </a:rPr>
              <a:t>each lesson plan. </a:t>
            </a:r>
          </a:p>
          <a:p>
            <a:pPr lvl="0" fontAlgn="base"/>
            <a:r>
              <a:rPr lang="en-CA" sz="2400" dirty="0"/>
              <a:t>Appropriateness and creativity of the teaching </a:t>
            </a:r>
            <a:r>
              <a:rPr lang="en-CA" sz="2400" dirty="0">
                <a:highlight>
                  <a:srgbClr val="FFFF00"/>
                </a:highlight>
              </a:rPr>
              <a:t>materials. </a:t>
            </a:r>
          </a:p>
          <a:p>
            <a:pPr lvl="0" fontAlgn="base"/>
            <a:r>
              <a:rPr lang="en-CA" sz="2400" dirty="0"/>
              <a:t>Meaningfulness, </a:t>
            </a:r>
            <a:r>
              <a:rPr lang="en-CA" sz="2400" dirty="0">
                <a:solidFill>
                  <a:srgbClr val="FF0000"/>
                </a:solidFill>
              </a:rPr>
              <a:t>level of engagement</a:t>
            </a:r>
            <a:r>
              <a:rPr lang="en-CA" sz="2400" dirty="0"/>
              <a:t>, creativity, effectiveness, and timing of the learning activities in each lesson plan. </a:t>
            </a:r>
          </a:p>
          <a:p>
            <a:pPr lvl="0" fontAlgn="base"/>
            <a:r>
              <a:rPr lang="en-CA" sz="2400" dirty="0"/>
              <a:t>Appropriateness and effectiveness of the </a:t>
            </a:r>
            <a:r>
              <a:rPr lang="en-CA" sz="2400" dirty="0">
                <a:highlight>
                  <a:srgbClr val="FFFF00"/>
                </a:highlight>
              </a:rPr>
              <a:t>adaptations </a:t>
            </a:r>
            <a:r>
              <a:rPr lang="en-CA" sz="2400" i="1" dirty="0">
                <a:highlight>
                  <a:srgbClr val="FFFF00"/>
                </a:highlight>
              </a:rPr>
              <a:t>or inclusive approaches</a:t>
            </a:r>
            <a:r>
              <a:rPr lang="en-CA" sz="2400" i="1" dirty="0"/>
              <a:t> </a:t>
            </a:r>
            <a:r>
              <a:rPr lang="en-CA" sz="2400" dirty="0"/>
              <a:t>for English language learners in each lesson plan. </a:t>
            </a:r>
          </a:p>
          <a:p>
            <a:pPr lvl="0" fontAlgn="base"/>
            <a:r>
              <a:rPr lang="en-CA" sz="2400" dirty="0"/>
              <a:t>Appropriateness and effectiveness of the </a:t>
            </a:r>
            <a:r>
              <a:rPr lang="en-CA" sz="2400" dirty="0">
                <a:highlight>
                  <a:srgbClr val="FFFF00"/>
                </a:highlight>
              </a:rPr>
              <a:t>assessment.  </a:t>
            </a:r>
          </a:p>
          <a:p>
            <a:pPr lvl="0" fontAlgn="base"/>
            <a:r>
              <a:rPr lang="en-CA" sz="2400" dirty="0">
                <a:solidFill>
                  <a:srgbClr val="FF0000"/>
                </a:solidFill>
              </a:rPr>
              <a:t>Insightfulness</a:t>
            </a:r>
            <a:r>
              <a:rPr lang="en-CA" sz="2400" dirty="0"/>
              <a:t> and level of </a:t>
            </a:r>
            <a:r>
              <a:rPr lang="en-CA" sz="2400" dirty="0">
                <a:solidFill>
                  <a:srgbClr val="FF0000"/>
                </a:solidFill>
              </a:rPr>
              <a:t>sophistication </a:t>
            </a:r>
            <a:r>
              <a:rPr lang="en-CA" sz="2400" i="1" dirty="0">
                <a:solidFill>
                  <a:srgbClr val="FF0000"/>
                </a:solidFill>
              </a:rPr>
              <a:t>or critique</a:t>
            </a:r>
            <a:r>
              <a:rPr lang="en-CA" sz="2400" i="1" dirty="0"/>
              <a:t> </a:t>
            </a:r>
            <a:r>
              <a:rPr lang="en-CA" sz="2400" dirty="0"/>
              <a:t>of the </a:t>
            </a:r>
            <a:r>
              <a:rPr lang="en-CA" sz="2400" dirty="0">
                <a:highlight>
                  <a:srgbClr val="FFFF00"/>
                </a:highlight>
              </a:rPr>
              <a:t>unit reflection. </a:t>
            </a:r>
          </a:p>
        </p:txBody>
      </p:sp>
    </p:spTree>
    <p:extLst>
      <p:ext uri="{BB962C8B-B14F-4D97-AF65-F5344CB8AC3E}">
        <p14:creationId xmlns:p14="http://schemas.microsoft.com/office/powerpoint/2010/main" val="1913836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487966B-E969-4B2D-A1BE-130D4D28DB4A}"/>
              </a:ext>
            </a:extLst>
          </p:cNvPr>
          <p:cNvSpPr txBox="1"/>
          <p:nvPr/>
        </p:nvSpPr>
        <p:spPr>
          <a:xfrm>
            <a:off x="308920" y="148281"/>
            <a:ext cx="2586657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/>
              <a:t>Multicultural inclusive dance and science</a:t>
            </a:r>
          </a:p>
          <a:p>
            <a:r>
              <a:rPr lang="en-CA" sz="3200" dirty="0">
                <a:hlinkClick r:id="rId2"/>
              </a:rPr>
              <a:t>https://www.youtube.com/watch?v=nqvki2hSDzE</a:t>
            </a:r>
            <a:endParaRPr lang="en-CA" sz="3200" dirty="0"/>
          </a:p>
          <a:p>
            <a:endParaRPr lang="en-CA" sz="3200" dirty="0"/>
          </a:p>
          <a:p>
            <a:r>
              <a:rPr lang="en-CA" sz="3200" dirty="0"/>
              <a:t>Science and natural disaster……short video</a:t>
            </a:r>
          </a:p>
          <a:p>
            <a:r>
              <a:rPr lang="en-CA" sz="3200" dirty="0">
                <a:hlinkClick r:id="rId3"/>
              </a:rPr>
              <a:t>https://www.youtube.com/watch?v=NS4fkoeDHcs</a:t>
            </a:r>
            <a:endParaRPr lang="en-CA" sz="3200" dirty="0"/>
          </a:p>
          <a:p>
            <a:endParaRPr lang="en-CA" sz="3200" b="1" dirty="0"/>
          </a:p>
          <a:p>
            <a:r>
              <a:rPr lang="en-CA" sz="3200" b="1" dirty="0"/>
              <a:t>Dance and Integrated Learning Lesson Plans</a:t>
            </a:r>
            <a:r>
              <a:rPr lang="en-CA" sz="3200" dirty="0"/>
              <a:t>:</a:t>
            </a:r>
          </a:p>
          <a:p>
            <a:r>
              <a:rPr lang="en-CA" sz="3200" dirty="0"/>
              <a:t> </a:t>
            </a:r>
            <a:r>
              <a:rPr lang="en-CA" sz="3200" dirty="0">
                <a:hlinkClick r:id="rId4"/>
              </a:rPr>
              <a:t>https://education.byu.edu/sites/default/files/ARTS/</a:t>
            </a:r>
            <a:endParaRPr lang="en-CA" sz="3200" dirty="0"/>
          </a:p>
          <a:p>
            <a:r>
              <a:rPr lang="en-CA" sz="3200" dirty="0"/>
              <a:t>documents/educational_movement.pdf</a:t>
            </a:r>
          </a:p>
          <a:p>
            <a:endParaRPr lang="en-CA" sz="3200" dirty="0"/>
          </a:p>
        </p:txBody>
      </p:sp>
    </p:spTree>
    <p:extLst>
      <p:ext uri="{BB962C8B-B14F-4D97-AF65-F5344CB8AC3E}">
        <p14:creationId xmlns:p14="http://schemas.microsoft.com/office/powerpoint/2010/main" val="8522283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617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6D0DE-82E2-4EAE-88EE-F53F66EA6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2682" y="0"/>
            <a:ext cx="10511118" cy="6286500"/>
          </a:xfrm>
        </p:spPr>
        <p:txBody>
          <a:bodyPr>
            <a:normAutofit fontScale="90000"/>
          </a:bodyPr>
          <a:lstStyle/>
          <a:p>
            <a:br>
              <a:rPr lang="en-CA" u="sng" dirty="0">
                <a:hlinkClick r:id="rId2"/>
              </a:rPr>
            </a:br>
            <a:br>
              <a:rPr lang="en-CA" u="sng" dirty="0">
                <a:hlinkClick r:id="rId2"/>
              </a:rPr>
            </a:br>
            <a:br>
              <a:rPr lang="en-CA" u="sng" dirty="0">
                <a:hlinkClick r:id="rId2"/>
              </a:rPr>
            </a:br>
            <a:br>
              <a:rPr lang="en-CA" u="sng" dirty="0">
                <a:hlinkClick r:id="rId2"/>
              </a:rPr>
            </a:br>
            <a:r>
              <a:rPr lang="en-CA" u="sng" dirty="0">
                <a:hlinkClick r:id="rId2"/>
              </a:rPr>
              <a:t>Resources:</a:t>
            </a:r>
            <a:br>
              <a:rPr lang="en-CA" u="sng" dirty="0">
                <a:hlinkClick r:id="rId2"/>
              </a:rPr>
            </a:br>
            <a:r>
              <a:rPr lang="en-CA" u="sng" dirty="0">
                <a:hlinkClick r:id="rId2"/>
              </a:rPr>
              <a:t>https://www.edutopia.org/blog/classroom-game-becomes-embedded-assessment-ross-flatt</a:t>
            </a:r>
            <a:br>
              <a:rPr lang="en-CA" u="sng" dirty="0">
                <a:hlinkClick r:id="rId2"/>
              </a:rPr>
            </a:br>
            <a:br>
              <a:rPr lang="en-CA" u="sng" dirty="0">
                <a:hlinkClick r:id="rId2"/>
              </a:rPr>
            </a:br>
            <a:r>
              <a:rPr lang="en-CA" u="sng" dirty="0">
                <a:hlinkClick r:id="rId2"/>
              </a:rPr>
              <a:t>https://www.edutopia.org/blog/new-teachers-how-use-data-inform-instruction-rebecca-alber</a:t>
            </a:r>
            <a:br>
              <a:rPr lang="en-CA" u="sng" dirty="0">
                <a:hlinkClick r:id="rId2"/>
              </a:rPr>
            </a:br>
            <a:br>
              <a:rPr lang="en-CA" u="sng" dirty="0">
                <a:hlinkClick r:id="rId2"/>
              </a:rPr>
            </a:br>
            <a:r>
              <a:rPr lang="en-CA" u="sng" dirty="0">
                <a:hlinkClick r:id="rId2"/>
              </a:rPr>
              <a:t>http://www2.gov.bc.ca/gov/content/education-training/k-12/teach/teaching-tools/english-language-learning</a:t>
            </a:r>
            <a:br>
              <a:rPr lang="en-CA" u="sng" dirty="0">
                <a:hlinkClick r:id="rId2"/>
              </a:rPr>
            </a:br>
            <a:br>
              <a:rPr lang="en-CA" u="sng" dirty="0">
                <a:hlinkClick r:id="rId2"/>
              </a:rPr>
            </a:br>
            <a:br>
              <a:rPr lang="en-CA" u="sng" dirty="0">
                <a:hlinkClick r:id="rId2"/>
              </a:rPr>
            </a:br>
            <a:br>
              <a:rPr lang="en-CA" dirty="0"/>
            </a:br>
            <a:br>
              <a:rPr lang="en-CA" dirty="0"/>
            </a:b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74426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10454</TotalTime>
  <Words>526</Words>
  <Application>Microsoft Office PowerPoint</Application>
  <PresentationFormat>Widescreen</PresentationFormat>
  <Paragraphs>80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Cambria</vt:lpstr>
      <vt:lpstr>Symbol</vt:lpstr>
      <vt:lpstr>Times New Roman</vt:lpstr>
      <vt:lpstr>Office Theme</vt:lpstr>
      <vt:lpstr>Week Eight: Oct. 26</vt:lpstr>
      <vt:lpstr>Aesthetics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Resources: https://www.edutopia.org/blog/classroom-game-becomes-embedded-assessment-ross-flatt  https://www.edutopia.org/blog/new-teachers-how-use-data-inform-instruction-rebecca-alber  http://www2.gov.bc.ca/gov/content/education-training/k-12/teach/teaching-tools/english-language-learning   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Two: Sept 14</dc:title>
  <dc:creator>Lorna</dc:creator>
  <cp:lastModifiedBy>Lorna</cp:lastModifiedBy>
  <cp:revision>52</cp:revision>
  <dcterms:created xsi:type="dcterms:W3CDTF">2017-09-12T01:55:45Z</dcterms:created>
  <dcterms:modified xsi:type="dcterms:W3CDTF">2017-10-26T16:49:12Z</dcterms:modified>
</cp:coreProperties>
</file>