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&amp;ehk=dF6bYniaqNxkqPFHeUke1g&amp;r=0&amp;pid=OfficeInsert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1" r:id="rId5"/>
    <p:sldId id="263" r:id="rId6"/>
    <p:sldId id="264" r:id="rId7"/>
    <p:sldId id="265" r:id="rId8"/>
    <p:sldId id="266" r:id="rId9"/>
    <p:sldId id="262" r:id="rId10"/>
    <p:sldId id="260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8496AE-A936-4D81-BD4D-92DD0D98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FACB249-3E85-494B-9FFF-C507B1EF6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5EEDDF-E6DD-4256-8179-E4B9D9CF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7CFB26-DF9F-40B6-B457-F2A8D763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CB9AF6-16E2-406D-9DB6-20F15363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0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9973D9-6BA6-4046-A11F-31FFFFCF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F0D18D-17D6-4DFC-A914-5E7B4728A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1ABAA1-E6A3-4B18-BA84-4C8AB457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A2376D-9944-4222-B71A-5F865B8A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3B8D09-69D6-4A85-8203-164FECC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6573D37-4880-4DAE-8C56-C9020AD55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383156-DB0B-4282-82A0-70F2597C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919D58-0D58-43CA-BBA7-ACA6B0AC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BD0B7B-4CA7-4EA6-8A09-45A56B6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F0A36D-4A05-47EC-97A1-BA38FA3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5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A1A3FC-904B-4F07-963F-CE134A00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251A38-7960-4AC9-A0A1-5F8E5B7A1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9F455D-991A-4668-B3FA-E3E9F523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C8FCDF-74BF-4295-A6D9-CEBA0189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124B1A-462E-4BD6-A903-B5B02955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214E5-BC9C-4AAC-A7C4-C8F9A774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85BE51-0F37-4810-9F12-3B006C4C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326C14-0272-46F4-8658-6A634603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F4FCD1-8CDC-477B-8621-24C65477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8E96ED-DE37-4997-BA68-119EC108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8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421D39-5781-41F4-8165-A4F82C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60B32-4DCD-4E88-8764-C7F0785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398A0E5-40CD-48B9-8E64-0E92D1B8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6622D8-4773-42A2-9B45-799CCB87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53F0-E7E9-46C6-9C49-D8F3AF4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490CC8D-2699-4A6D-B4D6-B438AFB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E0AFA-E3EA-4E44-8102-6D1D0F0C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4C659CA-38F5-49C0-86E5-066CF388D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6E5187-89B2-4FC3-BDA3-FA59FCC78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3D24549-A388-47B2-89DE-63D9E9CCA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5C42A2-3F5C-485C-A6D9-D9A4110C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EAB606A-0398-46C4-A96F-8AB622CE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4EB1E36-4A40-4632-B0CB-65AEF0B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CC14EF9-D9BD-42D0-B779-9EDF662C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0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577CC9-6895-469B-834F-C1625A2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A10B818-600B-4459-84A2-2DEF5C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4302DB-0CB3-4826-A6BB-A26BB02F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94F9153-189D-4E93-A73F-AF3EEAD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4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D6F3728-32CA-4AE6-AFA1-4E3E1267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4C534AC-544D-4FB5-BCB3-8890EAF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2C540-6785-471B-8E9D-D934322C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5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F22272-B709-46D2-8DD3-18A34B09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4C4AD3-CCD9-404E-8BB1-056C08B1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6C25D34-0326-4C10-A193-AF96429D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2A53F2-094D-43F6-89BD-2D16BA9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B5E6BB-E21B-43DC-A6B2-CF84DB6D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60D459-AF6D-4C62-8292-38921DB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48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000A0C-D846-432E-AED7-CD040F5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518A1A1-4464-4509-B037-A0A895955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E8C89C3-27FD-4A13-AD69-60C4DD9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2BB1D5-0BBD-40DF-817A-31670E0C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34771B-61A8-41A5-9E70-D2289760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E737A3-D531-43F1-B963-0DB6CFE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55B37AB-8778-45BE-81AF-991D4054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792645-1889-4CFC-9D29-BEDEF6EDC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7CB70D-8F6D-4888-BD5E-A0E5846E6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3E0B-36AF-4D03-98C6-789D283FBAD6}" type="datetimeFigureOut">
              <a:rPr lang="en-CA" smtClean="0"/>
              <a:t>12/10/2017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9C9C85-8A98-495D-B988-AA7E0576E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AAF54C-CA49-4BED-B8ED-1E16C993C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2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rey.ca/files/Art_and_Stories_by_Child_Refugees_in_Surrey_2014.p%20https:/www.youtube.com/embed/Qcad72_P&#173;RI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incolorado.org/sites/default/files/oral_0.pdf" TargetMode="External"/><Relationship Id="rId2" Type="http://schemas.openxmlformats.org/officeDocument/2006/relationships/hyperlink" Target="http://www.colorincolorado.org/article/using-informal-assessments-english-language-learner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gov.bc.ca/assets/gov/education/kindergarten-to-grade-12/teach/pdfs/ell/ell-standards-secondary-oral-language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cde.us/HealthyMinds/Documents/Resource%20Page/Recognizing%20Trauma%20in%20the%20Classroom.pdf" TargetMode="External"/><Relationship Id="rId2" Type="http://schemas.openxmlformats.org/officeDocument/2006/relationships/hyperlink" Target="https://www.weareteachers.com/10-things-about-childhood-trauma-every-teacher-needs-to-know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hostelworldgroup.com/~/media/Files/H/Hostelworld/press-release/Hostelworld%20Introduces%20Speak%20the%20World%20Powered%20by%20Google%20Cloud%20Translate%20Technology.pdf" TargetMode="External"/><Relationship Id="rId4" Type="http://schemas.openxmlformats.org/officeDocument/2006/relationships/hyperlink" Target="http://journals.sagepub.com.ezproxy.library.ubc.ca/doi/pdf/10.1177/0143034311400827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du.gov.on.ca/eng/document/esleldprograms/guide.pdf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lickr.com/photos/sfupamr/8233016754" TargetMode="External"/><Relationship Id="rId2" Type="http://schemas.openxmlformats.org/officeDocument/2006/relationships/image" Target="../media/image2.jpg&amp;ehk=dF6bYniaqNxkqPFHeUke1g&amp;r=0&amp;pid=OfficeInsert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/2.0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C8B0EF-8A6D-4549-8630-CE22AF6E3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787400"/>
          </a:xfrm>
        </p:spPr>
        <p:txBody>
          <a:bodyPr>
            <a:normAutofit fontScale="90000"/>
          </a:bodyPr>
          <a:lstStyle/>
          <a:p>
            <a:r>
              <a:rPr lang="en-CA" dirty="0"/>
              <a:t>Week Six: Oct 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45BA7F-56A8-4A59-ABBC-D3190A9C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312A914-DEFC-4CDC-8521-5611C7CADA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509963"/>
            <a:ext cx="5650523" cy="3348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3E91A10-D2D9-4770-BFB1-A740BDA7CD11}"/>
              </a:ext>
            </a:extLst>
          </p:cNvPr>
          <p:cNvSpPr txBox="1"/>
          <p:nvPr/>
        </p:nvSpPr>
        <p:spPr>
          <a:xfrm>
            <a:off x="8965711" y="4106753"/>
            <a:ext cx="340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LLED 360</a:t>
            </a:r>
          </a:p>
          <a:p>
            <a:r>
              <a:rPr lang="en-CA" dirty="0"/>
              <a:t>Dr. Lorna Ramsay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64C7BB1-52A5-4645-9293-7EF90B24853E}"/>
              </a:ext>
            </a:extLst>
          </p:cNvPr>
          <p:cNvSpPr txBox="1"/>
          <p:nvPr/>
        </p:nvSpPr>
        <p:spPr>
          <a:xfrm>
            <a:off x="2366682" y="2115671"/>
            <a:ext cx="7906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Topics: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26D65CEC-FF10-464D-95DB-FA874BE35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230672"/>
              </p:ext>
            </p:extLst>
          </p:nvPr>
        </p:nvGraphicFramePr>
        <p:xfrm>
          <a:off x="3912197" y="1775012"/>
          <a:ext cx="7042674" cy="4305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1337">
                  <a:extLst>
                    <a:ext uri="{9D8B030D-6E8A-4147-A177-3AD203B41FA5}">
                      <a16:colId xmlns:a16="http://schemas.microsoft.com/office/drawing/2014/main" xmlns="" val="2594459158"/>
                    </a:ext>
                  </a:extLst>
                </a:gridCol>
                <a:gridCol w="3521337">
                  <a:extLst>
                    <a:ext uri="{9D8B030D-6E8A-4147-A177-3AD203B41FA5}">
                      <a16:colId xmlns:a16="http://schemas.microsoft.com/office/drawing/2014/main" xmlns="" val="3363856626"/>
                    </a:ext>
                  </a:extLst>
                </a:gridCol>
              </a:tblGrid>
              <a:tr h="35242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xmlns="" val="1522671904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127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Topics</a:t>
                      </a:r>
                      <a:r>
                        <a:rPr lang="en-CA" sz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</a:t>
                      </a: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pPr marL="22860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Cambria" panose="02040503050406030204" pitchFamily="18" charset="0"/>
                        </a:rPr>
                        <a:t>● </a:t>
                      </a:r>
                      <a:r>
                        <a:rPr lang="en-CA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Creating an Inclusive Learning Environment </a:t>
                      </a:r>
                      <a:endParaRPr lang="en-CA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2705" marR="47625" marT="83185" marB="0"/>
                </a:tc>
                <a:extLst>
                  <a:ext uri="{0D108BD9-81ED-4DB2-BD59-A6C34878D82A}">
                    <a16:rowId xmlns:a16="http://schemas.microsoft.com/office/drawing/2014/main" xmlns="" val="723392037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endParaRPr lang="en-CA" sz="28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4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Intercultural projects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4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Diversity in the curriculum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4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Teaching to reach every student </a:t>
                      </a:r>
                    </a:p>
                  </a:txBody>
                  <a:tcPr marL="33655" marR="38100" marT="83185" marB="0" anchor="ctr"/>
                </a:tc>
                <a:extLst>
                  <a:ext uri="{0D108BD9-81ED-4DB2-BD59-A6C34878D82A}">
                    <a16:rowId xmlns:a16="http://schemas.microsoft.com/office/drawing/2014/main" xmlns="" val="327493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9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26D0DE-82E2-4EAE-88EE-F53F66EA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2" y="0"/>
            <a:ext cx="10511118" cy="6286500"/>
          </a:xfrm>
        </p:spPr>
        <p:txBody>
          <a:bodyPr>
            <a:normAutofit fontScale="90000"/>
          </a:bodyPr>
          <a:lstStyle/>
          <a:p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Resources: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https://www.edutopia.org/blog/classroom-game-becomes-embedded-assessment-ross-flatt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https://www.edutopia.org/blog/new-teachers-how-use-data-inform-instruction-rebecca-alber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http://www2.gov.bc.ca/gov/content/education-training/k-12/teach/teaching-tools/english-language-learning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/>
            </a:r>
            <a:br>
              <a:rPr lang="en-CA" u="sng" dirty="0">
                <a:hlinkClick r:id="rId2"/>
              </a:rPr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4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7C07B27-CA4D-46F3-8541-1B524FD4B117}"/>
              </a:ext>
            </a:extLst>
          </p:cNvPr>
          <p:cNvSpPr/>
          <p:nvPr/>
        </p:nvSpPr>
        <p:spPr>
          <a:xfrm>
            <a:off x="393700" y="564634"/>
            <a:ext cx="1123553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/>
              <a:t>English Bridge Programme https://www.youtube.com/watch?v=yhTaV13376w </a:t>
            </a:r>
          </a:p>
          <a:p>
            <a:endParaRPr lang="en-CA" sz="2800" dirty="0"/>
          </a:p>
          <a:p>
            <a:r>
              <a:rPr lang="en-CA" sz="2800" dirty="0"/>
              <a:t>Listening in an ESL class https://www.youtube.com/watch?v=ghL4IWMfWHI </a:t>
            </a:r>
          </a:p>
          <a:p>
            <a:endParaRPr lang="en-CA" sz="2800" dirty="0"/>
          </a:p>
          <a:p>
            <a:r>
              <a:rPr lang="en-CA" sz="2800" dirty="0"/>
              <a:t>Coelho, E. Website video of Immigrant students Introduction </a:t>
            </a:r>
          </a:p>
          <a:p>
            <a:r>
              <a:rPr lang="en-CA" sz="2800" dirty="0"/>
              <a:t>https://www.youtube.com/embed/YCrwUlTo2FE </a:t>
            </a:r>
          </a:p>
          <a:p>
            <a:endParaRPr lang="en-CA" dirty="0"/>
          </a:p>
          <a:p>
            <a:endParaRPr lang="en-CA" dirty="0"/>
          </a:p>
          <a:p>
            <a:r>
              <a:rPr lang="en-CA" sz="2800" dirty="0">
                <a:hlinkClick r:id="rId2"/>
              </a:rPr>
              <a:t>http://www.colorincolorado.org/article/using-informal-assessments-english-language-learners</a:t>
            </a:r>
            <a:endParaRPr lang="en-CA" sz="2800" dirty="0"/>
          </a:p>
          <a:p>
            <a:endParaRPr lang="en-CA" sz="2400" dirty="0"/>
          </a:p>
          <a:p>
            <a:r>
              <a:rPr lang="en-CA" sz="2400" dirty="0">
                <a:hlinkClick r:id="rId3"/>
              </a:rPr>
              <a:t>http://www.colorincolorado.org/sites/default/files/oral_0.pdf</a:t>
            </a:r>
            <a:endParaRPr lang="en-CA" sz="2400" dirty="0"/>
          </a:p>
          <a:p>
            <a:endParaRPr lang="en-CA" sz="2400" dirty="0"/>
          </a:p>
          <a:p>
            <a:r>
              <a:rPr lang="en-CA" sz="2400" dirty="0">
                <a:hlinkClick r:id="rId4"/>
              </a:rPr>
              <a:t>http://www2.gov.bc.ca/assets/gov/education/kindergarten-to-grade-12/teach/pdfs/ell/ell-standards-secondary-oral-language.pdf</a:t>
            </a:r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8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F91864-F56B-4EF6-B9ED-86266CAA9243}"/>
              </a:ext>
            </a:extLst>
          </p:cNvPr>
          <p:cNvSpPr txBox="1"/>
          <p:nvPr/>
        </p:nvSpPr>
        <p:spPr>
          <a:xfrm>
            <a:off x="682065" y="653677"/>
            <a:ext cx="894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Sharing Assignment 2</a:t>
            </a:r>
          </a:p>
          <a:p>
            <a:r>
              <a:rPr lang="en-CA" sz="2800" dirty="0"/>
              <a:t>Groups for facilitation one group joins another</a:t>
            </a:r>
          </a:p>
          <a:p>
            <a:r>
              <a:rPr lang="en-CA" sz="2800" dirty="0"/>
              <a:t>Share between groups with scenario</a:t>
            </a:r>
          </a:p>
          <a:p>
            <a:r>
              <a:rPr lang="en-CA" sz="2800" dirty="0"/>
              <a:t>Attendance</a:t>
            </a:r>
          </a:p>
          <a:p>
            <a:r>
              <a:rPr lang="en-CA" sz="2800" b="1" dirty="0"/>
              <a:t>Break </a:t>
            </a:r>
          </a:p>
          <a:p>
            <a:r>
              <a:rPr lang="en-CA" sz="2800" dirty="0"/>
              <a:t>Assignment One Group Two Presentation and discussion</a:t>
            </a:r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Scenario for refugees and trauma………strategies</a:t>
            </a:r>
          </a:p>
          <a:p>
            <a:r>
              <a:rPr lang="en-CA" sz="2800" dirty="0"/>
              <a:t>Assignment 3 summary outline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42029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612845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Self </a:t>
            </a:r>
            <a:r>
              <a:rPr lang="en-US" dirty="0"/>
              <a:t>Evaluation Assignment 2</a:t>
            </a:r>
          </a:p>
          <a:p>
            <a:r>
              <a:rPr lang="en-US" dirty="0"/>
              <a:t>● Clarity and completeness </a:t>
            </a:r>
            <a:r>
              <a:rPr lang="en-US" dirty="0" smtClean="0"/>
              <a:t>of </a:t>
            </a:r>
            <a:r>
              <a:rPr lang="en-US" dirty="0"/>
              <a:t>the description.</a:t>
            </a:r>
          </a:p>
          <a:p>
            <a:r>
              <a:rPr lang="en-US" dirty="0"/>
              <a:t>● Sophistication of the </a:t>
            </a:r>
            <a:r>
              <a:rPr lang="en-US" dirty="0" smtClean="0"/>
              <a:t>critique</a:t>
            </a:r>
            <a:r>
              <a:rPr lang="en-US" dirty="0"/>
              <a:t>, which should go beyond simple description.</a:t>
            </a:r>
          </a:p>
          <a:p>
            <a:r>
              <a:rPr lang="en-US" dirty="0"/>
              <a:t>● Insightfulness of the </a:t>
            </a:r>
            <a:r>
              <a:rPr lang="en-US" dirty="0" smtClean="0"/>
              <a:t>connections </a:t>
            </a:r>
            <a:r>
              <a:rPr lang="en-US" dirty="0"/>
              <a:t>between the key concepts in the required reading, your own</a:t>
            </a:r>
          </a:p>
          <a:p>
            <a:r>
              <a:rPr lang="en-US" dirty="0"/>
              <a:t>ideas, and other </a:t>
            </a:r>
            <a:r>
              <a:rPr lang="en-US" dirty="0" smtClean="0"/>
              <a:t>resources </a:t>
            </a:r>
            <a:r>
              <a:rPr lang="en-US" dirty="0"/>
              <a:t>related to the topic.</a:t>
            </a:r>
          </a:p>
          <a:p>
            <a:r>
              <a:rPr lang="en-US" dirty="0"/>
              <a:t>● Level of engagement </a:t>
            </a:r>
            <a:r>
              <a:rPr lang="en-US" dirty="0" smtClean="0"/>
              <a:t>and </a:t>
            </a:r>
            <a:r>
              <a:rPr lang="en-US" dirty="0"/>
              <a:t>meaningfulness of the interactive class activity.</a:t>
            </a:r>
          </a:p>
          <a:p>
            <a:r>
              <a:rPr lang="en-US" b="1" dirty="0"/>
              <a:t>In reflection:</a:t>
            </a:r>
          </a:p>
          <a:p>
            <a:r>
              <a:rPr lang="en-US" dirty="0" smtClean="0"/>
              <a:t>​</a:t>
            </a:r>
            <a:endParaRPr lang="en-US" dirty="0"/>
          </a:p>
          <a:p>
            <a:r>
              <a:rPr lang="en-US" b="1" dirty="0" smtClean="0"/>
              <a:t>Did I make </a:t>
            </a:r>
            <a:r>
              <a:rPr lang="en-US" b="1" dirty="0"/>
              <a:t>personal connections to the readings or discussion points? </a:t>
            </a:r>
            <a:r>
              <a:rPr lang="en-US" b="1" dirty="0" smtClean="0"/>
              <a:t>What really are important issues to take to Assig 3?</a:t>
            </a:r>
            <a:endParaRPr lang="en-US" b="1" dirty="0"/>
          </a:p>
          <a:p>
            <a:r>
              <a:rPr lang="en-US" b="1" dirty="0"/>
              <a:t>​</a:t>
            </a:r>
          </a:p>
          <a:p>
            <a:r>
              <a:rPr lang="en-US" b="1" dirty="0"/>
              <a:t>Is there more research </a:t>
            </a:r>
            <a:r>
              <a:rPr lang="en-US" b="1" dirty="0" smtClean="0"/>
              <a:t>to</a:t>
            </a:r>
            <a:r>
              <a:rPr lang="en-US" b="1" dirty="0"/>
              <a:t> </a:t>
            </a:r>
            <a:r>
              <a:rPr lang="en-US" b="1" dirty="0" smtClean="0"/>
              <a:t>do or changes to make for Assignment 3?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460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06997B6-EB45-45EE-BB4C-DBC0802833F4}"/>
              </a:ext>
            </a:extLst>
          </p:cNvPr>
          <p:cNvSpPr txBox="1"/>
          <p:nvPr/>
        </p:nvSpPr>
        <p:spPr>
          <a:xfrm>
            <a:off x="1430898" y="622633"/>
            <a:ext cx="81092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2"/>
              </a:rPr>
              <a:t>https://www.weareteachers.com/10-things-about-childhood-trauma-every-teacher-needs-to-know/</a:t>
            </a:r>
            <a:endParaRPr lang="en-CA" dirty="0"/>
          </a:p>
          <a:p>
            <a:endParaRPr lang="en-CA" dirty="0"/>
          </a:p>
          <a:p>
            <a:r>
              <a:rPr lang="en-CA" dirty="0"/>
              <a:t>Print out: Recognizing trauma</a:t>
            </a:r>
          </a:p>
          <a:p>
            <a:r>
              <a:rPr lang="en-CA" dirty="0">
                <a:hlinkClick r:id="rId3"/>
              </a:rPr>
              <a:t>https://www.ocde.us/HealthyMinds/Documents/Resource%20Page/Recognizing%20Trauma%20in%20the%20Classroom.pdf</a:t>
            </a:r>
            <a:endParaRPr lang="en-CA" dirty="0"/>
          </a:p>
          <a:p>
            <a:endParaRPr lang="en-CA" dirty="0"/>
          </a:p>
          <a:p>
            <a:r>
              <a:rPr lang="en-CA" dirty="0">
                <a:hlinkClick r:id="rId4"/>
              </a:rPr>
              <a:t>http://</a:t>
            </a:r>
            <a:r>
              <a:rPr lang="en-CA" dirty="0" smtClean="0">
                <a:hlinkClick r:id="rId4"/>
              </a:rPr>
              <a:t>journals.sagepub.com.ezproxy.library.ubc.ca/doi/pdf/10.1177/0143034311400827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Speak the World: Hostel World……..translation App</a:t>
            </a:r>
          </a:p>
          <a:p>
            <a:endParaRPr lang="en-CA" dirty="0"/>
          </a:p>
          <a:p>
            <a:r>
              <a:rPr lang="en-CA" dirty="0">
                <a:hlinkClick r:id="rId5"/>
              </a:rPr>
              <a:t>http://www.hostelworldgroup.com/~/</a:t>
            </a:r>
            <a:r>
              <a:rPr lang="en-CA" dirty="0" smtClean="0">
                <a:hlinkClick r:id="rId5"/>
              </a:rPr>
              <a:t>media/Files/H/Hostelworld/press-release/Hostelworld%20Introduces%20Speak%20the%20World%20Powered%20by%20Google%20Cloud%20Translate%20Technology.pdf</a:t>
            </a:r>
            <a:endParaRPr lang="en-CA" dirty="0" smtClean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28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7EA2A2C-6F6C-4F01-A6F3-EAF50DEB82CA}"/>
              </a:ext>
            </a:extLst>
          </p:cNvPr>
          <p:cNvSpPr txBox="1"/>
          <p:nvPr/>
        </p:nvSpPr>
        <p:spPr>
          <a:xfrm>
            <a:off x="175921" y="697832"/>
            <a:ext cx="12063687" cy="60324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Canada resettled 40,081 refugees from Syria alone from November 4, 2015</a:t>
            </a:r>
          </a:p>
          <a:p>
            <a:r>
              <a:rPr lang="en-CA" sz="2800" dirty="0"/>
              <a:t> to January 29, 2017 (#Welcome Refugees, 2017). </a:t>
            </a:r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400" dirty="0"/>
              <a:t>Families may struggle with social and economic factors in their new country, </a:t>
            </a:r>
          </a:p>
          <a:p>
            <a:r>
              <a:rPr lang="en-CA" sz="2400" dirty="0"/>
              <a:t>frequent relocation, </a:t>
            </a:r>
          </a:p>
          <a:p>
            <a:r>
              <a:rPr lang="en-CA" sz="2400" dirty="0"/>
              <a:t>and drastic cultural disorientation as well as threats, discrimination,</a:t>
            </a:r>
          </a:p>
          <a:p>
            <a:r>
              <a:rPr lang="en-CA" sz="2400" dirty="0"/>
              <a:t> loss of status and alienation (</a:t>
            </a:r>
            <a:r>
              <a:rPr lang="en-CA" sz="2400" dirty="0" err="1"/>
              <a:t>Yau</a:t>
            </a:r>
            <a:r>
              <a:rPr lang="en-CA" sz="2400" dirty="0"/>
              <a:t>, 1995; </a:t>
            </a:r>
            <a:r>
              <a:rPr lang="en-CA" sz="2400" dirty="0" err="1"/>
              <a:t>Beiser</a:t>
            </a:r>
            <a:r>
              <a:rPr lang="en-CA" sz="2400" dirty="0"/>
              <a:t>, </a:t>
            </a:r>
            <a:r>
              <a:rPr lang="en-CA" sz="2400" dirty="0" err="1"/>
              <a:t>Simich</a:t>
            </a:r>
            <a:r>
              <a:rPr lang="en-CA" sz="2400" dirty="0"/>
              <a:t>, </a:t>
            </a:r>
            <a:r>
              <a:rPr lang="en-CA" sz="2400" dirty="0" err="1"/>
              <a:t>Padalangat</a:t>
            </a:r>
            <a:r>
              <a:rPr lang="en-CA" sz="2400" dirty="0"/>
              <a:t>, </a:t>
            </a:r>
            <a:r>
              <a:rPr lang="en-CA" sz="2400" dirty="0" err="1"/>
              <a:t>Nowakowski</a:t>
            </a:r>
            <a:r>
              <a:rPr lang="en-CA" sz="2400" dirty="0"/>
              <a:t> &amp; Tian, 2011). </a:t>
            </a:r>
          </a:p>
          <a:p>
            <a:endParaRPr lang="en-CA" sz="2400" dirty="0"/>
          </a:p>
          <a:p>
            <a:r>
              <a:rPr lang="en-CA" sz="2400" dirty="0"/>
              <a:t>Swedish researchers determined that the group most psychologically affected are</a:t>
            </a:r>
          </a:p>
          <a:p>
            <a:r>
              <a:rPr lang="en-CA" sz="2400" dirty="0"/>
              <a:t> children between ages 10-12 because events have had the strongest impact</a:t>
            </a:r>
          </a:p>
          <a:p>
            <a:r>
              <a:rPr lang="en-CA" sz="2400" dirty="0"/>
              <a:t> on their personality formation (</a:t>
            </a:r>
            <a:r>
              <a:rPr lang="en-CA" sz="2400" dirty="0" err="1"/>
              <a:t>Lindencrona</a:t>
            </a:r>
            <a:r>
              <a:rPr lang="en-CA" sz="2400" dirty="0"/>
              <a:t> et al, 2007). </a:t>
            </a:r>
          </a:p>
          <a:p>
            <a:endParaRPr lang="en-CA" dirty="0"/>
          </a:p>
          <a:p>
            <a:r>
              <a:rPr lang="en-CA" dirty="0"/>
              <a:t>Dooley, K. (2009). Re-thinking pedagogy for middle-school students with little,</a:t>
            </a:r>
          </a:p>
          <a:p>
            <a:r>
              <a:rPr lang="en-CA" dirty="0"/>
              <a:t> no or severely interrupted schooling. </a:t>
            </a:r>
            <a:r>
              <a:rPr lang="en-CA" i="1" dirty="0"/>
              <a:t>English Teaching: Practice and Critique</a:t>
            </a:r>
            <a:r>
              <a:rPr lang="en-CA" dirty="0"/>
              <a:t>, 5-22. 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89911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5E71E5E-4BBC-407A-A45F-6FB5605B6425}"/>
              </a:ext>
            </a:extLst>
          </p:cNvPr>
          <p:cNvSpPr txBox="1"/>
          <p:nvPr/>
        </p:nvSpPr>
        <p:spPr>
          <a:xfrm>
            <a:off x="1035041" y="1472406"/>
            <a:ext cx="1034571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 task of schooling is to ensure that students acquire a mix of resources adequate</a:t>
            </a:r>
          </a:p>
          <a:p>
            <a:r>
              <a:rPr lang="en-CA" sz="2400" dirty="0"/>
              <a:t> to the demands of the literate contexts in which they find themselves.</a:t>
            </a:r>
          </a:p>
          <a:p>
            <a:endParaRPr lang="en-CA" sz="2400" dirty="0"/>
          </a:p>
          <a:p>
            <a:r>
              <a:rPr lang="en-CA" sz="2400" dirty="0"/>
              <a:t>The four resources model (Freebody &amp; Luke, 1990) </a:t>
            </a:r>
          </a:p>
          <a:p>
            <a:r>
              <a:rPr lang="en-CA" sz="2400" dirty="0"/>
              <a:t>- code-breaking resources </a:t>
            </a:r>
          </a:p>
          <a:p>
            <a:r>
              <a:rPr lang="en-CA" sz="2400" dirty="0"/>
              <a:t>(for example, knowledge of spelling patterns); </a:t>
            </a:r>
          </a:p>
          <a:p>
            <a:r>
              <a:rPr lang="en-CA" sz="2400" dirty="0"/>
              <a:t>- resources for participating in textual meanings</a:t>
            </a:r>
          </a:p>
          <a:p>
            <a:r>
              <a:rPr lang="en-CA" sz="2400" dirty="0"/>
              <a:t> (for example, vocabulary, grammar); </a:t>
            </a:r>
          </a:p>
          <a:p>
            <a:r>
              <a:rPr lang="en-CA" sz="2400" dirty="0"/>
              <a:t>- text use resources </a:t>
            </a:r>
          </a:p>
          <a:p>
            <a:r>
              <a:rPr lang="en-CA" sz="2400" dirty="0"/>
              <a:t>(for example, understanding the purpose of a text); </a:t>
            </a:r>
          </a:p>
          <a:p>
            <a:r>
              <a:rPr lang="en-CA" sz="2400" dirty="0"/>
              <a:t>- resources for critical textual analysis</a:t>
            </a:r>
          </a:p>
          <a:p>
            <a:r>
              <a:rPr lang="en-CA" sz="2400" dirty="0"/>
              <a:t> (for example, being able to identify an author’s world view). </a:t>
            </a:r>
          </a:p>
        </p:txBody>
      </p:sp>
    </p:spTree>
    <p:extLst>
      <p:ext uri="{BB962C8B-B14F-4D97-AF65-F5344CB8AC3E}">
        <p14:creationId xmlns:p14="http://schemas.microsoft.com/office/powerpoint/2010/main" val="191383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87966B-E969-4B2D-A1BE-130D4D28DB4A}"/>
              </a:ext>
            </a:extLst>
          </p:cNvPr>
          <p:cNvSpPr txBox="1"/>
          <p:nvPr/>
        </p:nvSpPr>
        <p:spPr>
          <a:xfrm>
            <a:off x="345990" y="333632"/>
            <a:ext cx="25866574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“I also looked at using things that supplement that [reading program] </a:t>
            </a:r>
          </a:p>
          <a:p>
            <a:r>
              <a:rPr lang="en-CA" sz="2400" dirty="0"/>
              <a:t>such as short sentence writing, spelling on a regular basis to address the literacy skills …</a:t>
            </a:r>
          </a:p>
          <a:p>
            <a:endParaRPr lang="en-CA" sz="2400" dirty="0"/>
          </a:p>
          <a:p>
            <a:endParaRPr lang="en-CA" sz="2400" dirty="0"/>
          </a:p>
          <a:p>
            <a:r>
              <a:rPr lang="en-CA" sz="2400" dirty="0"/>
              <a:t>I think is the basis for them and also model, </a:t>
            </a:r>
          </a:p>
          <a:p>
            <a:r>
              <a:rPr lang="en-CA" sz="2400" dirty="0"/>
              <a:t>very often in class if there is sentence writing, </a:t>
            </a:r>
          </a:p>
          <a:p>
            <a:endParaRPr lang="en-CA" sz="2400" dirty="0"/>
          </a:p>
          <a:p>
            <a:r>
              <a:rPr lang="en-CA" sz="2400" dirty="0"/>
              <a:t>but me showing the parts, students do one together, then to do it individually </a:t>
            </a:r>
          </a:p>
          <a:p>
            <a:r>
              <a:rPr lang="en-CA" sz="2400" dirty="0"/>
              <a:t>give comments as much as they can at individual basis. …</a:t>
            </a:r>
          </a:p>
          <a:p>
            <a:endParaRPr lang="en-CA" sz="2400" dirty="0"/>
          </a:p>
          <a:p>
            <a:endParaRPr lang="en-CA" sz="2400" dirty="0"/>
          </a:p>
          <a:p>
            <a:r>
              <a:rPr lang="en-CA" sz="2400" dirty="0"/>
              <a:t>to write short narrative, what is writing a news report. So to break, </a:t>
            </a:r>
          </a:p>
          <a:p>
            <a:r>
              <a:rPr lang="en-CA" sz="2400" dirty="0"/>
              <a:t>to show them these parts, to make it as visual as you can, pointing, cutting, pasting, drawing, </a:t>
            </a:r>
          </a:p>
          <a:p>
            <a:r>
              <a:rPr lang="en-CA" sz="2400" dirty="0"/>
              <a:t>you know, all these markers, different colours, and then putting it as a class together….”</a:t>
            </a:r>
          </a:p>
          <a:p>
            <a:endParaRPr lang="en-CA" sz="2400" dirty="0"/>
          </a:p>
          <a:p>
            <a:r>
              <a:rPr lang="en-CA" sz="2400" dirty="0">
                <a:hlinkClick r:id="rId2"/>
              </a:rPr>
              <a:t>http://edu.gov.on.ca/eng/document/esleldprograms/guide.pdf</a:t>
            </a:r>
            <a:r>
              <a:rPr lang="en-CA" sz="2400" dirty="0"/>
              <a:t> look at p.61</a:t>
            </a:r>
          </a:p>
          <a:p>
            <a:endParaRPr lang="en-CA" sz="24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5222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A6E3E24-88E9-4B94-B247-D313F4A4DAE5}"/>
              </a:ext>
            </a:extLst>
          </p:cNvPr>
          <p:cNvSpPr txBox="1"/>
          <p:nvPr/>
        </p:nvSpPr>
        <p:spPr>
          <a:xfrm>
            <a:off x="1311442" y="1263316"/>
            <a:ext cx="46015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/>
              <a:t>Your refugee student:</a:t>
            </a:r>
          </a:p>
          <a:p>
            <a:endParaRPr lang="en-CA" sz="2800" dirty="0"/>
          </a:p>
          <a:p>
            <a:r>
              <a:rPr lang="en-CA" sz="2800" dirty="0"/>
              <a:t>Background?</a:t>
            </a:r>
          </a:p>
          <a:p>
            <a:endParaRPr lang="en-CA" sz="2800" dirty="0"/>
          </a:p>
          <a:p>
            <a:r>
              <a:rPr lang="en-CA" sz="2800" dirty="0"/>
              <a:t>Behaviour? Trauma?</a:t>
            </a:r>
          </a:p>
          <a:p>
            <a:endParaRPr lang="en-CA" sz="2800" dirty="0"/>
          </a:p>
          <a:p>
            <a:r>
              <a:rPr lang="en-CA" sz="2800" dirty="0"/>
              <a:t>Language level?</a:t>
            </a:r>
          </a:p>
          <a:p>
            <a:endParaRPr lang="en-CA" sz="2800" dirty="0"/>
          </a:p>
          <a:p>
            <a:r>
              <a:rPr lang="en-CA" sz="2800" dirty="0"/>
              <a:t>Strategies?</a:t>
            </a:r>
          </a:p>
          <a:p>
            <a:endParaRPr lang="en-CA" dirty="0"/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F4F28F2-70FC-4D1D-A2A7-007DDE7902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6316579" y="926431"/>
            <a:ext cx="5019118" cy="52698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8F39567-18EE-43E3-A2FD-D1E49D3F7BBB}"/>
              </a:ext>
            </a:extLst>
          </p:cNvPr>
          <p:cNvSpPr txBox="1"/>
          <p:nvPr/>
        </p:nvSpPr>
        <p:spPr>
          <a:xfrm>
            <a:off x="6316579" y="6196263"/>
            <a:ext cx="50191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>
                <a:hlinkClick r:id="rId3" tooltip="http://flickr.com/photos/sfupamr/8233016754"/>
              </a:rPr>
              <a:t>This Photo</a:t>
            </a:r>
            <a:r>
              <a:rPr lang="en-CA" sz="900"/>
              <a:t> by Unknown Author is licensed under </a:t>
            </a:r>
            <a:r>
              <a:rPr lang="en-CA" sz="900">
                <a:hlinkClick r:id="rId4" tooltip="https://creativecommons.org/licenses/by/2.0/"/>
              </a:rPr>
              <a:t>CC BY</a:t>
            </a:r>
            <a:endParaRPr lang="en-CA" sz="900"/>
          </a:p>
        </p:txBody>
      </p:sp>
    </p:spTree>
    <p:extLst>
      <p:ext uri="{BB962C8B-B14F-4D97-AF65-F5344CB8AC3E}">
        <p14:creationId xmlns:p14="http://schemas.microsoft.com/office/powerpoint/2010/main" val="11327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E1FB7F0-F0F1-437F-ABE7-E48A3D0BEE60}"/>
              </a:ext>
            </a:extLst>
          </p:cNvPr>
          <p:cNvSpPr/>
          <p:nvPr/>
        </p:nvSpPr>
        <p:spPr>
          <a:xfrm>
            <a:off x="3048000" y="2237264"/>
            <a:ext cx="7859486" cy="2684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</a:t>
            </a:r>
            <a:r>
              <a:rPr lang="en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  group 6 Lorna Chapter 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26 group 7 </a:t>
            </a:r>
            <a:r>
              <a:rPr lang="en-CA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Chapter 10………Summary Outline           	Assig 3 due</a:t>
            </a:r>
            <a:endParaRPr lang="en-C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2 group 8 Chapter </a:t>
            </a:r>
            <a:r>
              <a:rPr lang="en-CA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9 Assignment 3 due</a:t>
            </a:r>
            <a:endParaRPr lang="en-C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10061</TotalTime>
  <Words>665</Words>
  <Application>Microsoft Office PowerPoint</Application>
  <PresentationFormat>Custom</PresentationFormat>
  <Paragraphs>116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Week Six: Oct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Resources: https://www.edutopia.org/blog/classroom-game-becomes-embedded-assessment-ross-flatt  https://www.edutopia.org/blog/new-teachers-how-use-data-inform-instruction-rebecca-alber  http://www2.gov.bc.ca/gov/content/education-training/k-12/teach/teaching-tools/english-language-learning 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Two: Sept 14</dc:title>
  <dc:creator>Lorna</dc:creator>
  <cp:lastModifiedBy>Instructor</cp:lastModifiedBy>
  <cp:revision>42</cp:revision>
  <dcterms:created xsi:type="dcterms:W3CDTF">2017-09-12T01:55:45Z</dcterms:created>
  <dcterms:modified xsi:type="dcterms:W3CDTF">2017-10-12T19:17:50Z</dcterms:modified>
</cp:coreProperties>
</file>