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Oswald" pitchFamily="2" charset="77"/>
      <p:regular r:id="rId21"/>
      <p:bold r:id="rId22"/>
    </p:embeddedFont>
    <p:embeddedFont>
      <p:font typeface="Oswald SemiBold" pitchFamily="2" charset="77"/>
      <p:regular r:id="rId23"/>
      <p:bold r:id="rId24"/>
    </p:embeddedFont>
    <p:embeddedFont>
      <p:font typeface="Tinos" panose="02020603050405020304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21"/>
  </p:normalViewPr>
  <p:slideViewPr>
    <p:cSldViewPr snapToGrid="0">
      <p:cViewPr varScale="1">
        <p:scale>
          <a:sx n="143" d="100"/>
          <a:sy n="143" d="100"/>
        </p:scale>
        <p:origin x="224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a99f308ef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a99f308ef_4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a92c9cc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a92c9cc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a9de9119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a9de9119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a9de911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a9de911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a9de9119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a9de9119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a92c9cc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a92c9cc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a97967e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a97967e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a9de9119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a9de9119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a9de91193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a9de91193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a99f308e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a99f308e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a790883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a790883c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a790883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a790883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a9de9119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a9de9119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aa3ee52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aa3ee52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a9de9119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a9de9119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a9de91193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a9de91193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a92c9cc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a92c9cc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1" name="Google Shape;41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9" name="Google Shape;49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gojam.com/MinionTranslato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gojam.com/MinionTranslato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646900" y="26658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Rebecca E. Linares</a:t>
            </a:r>
            <a:endParaRPr sz="3600"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646900" y="34584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Jay, Jovana, Jackie, and Makaela</a:t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234750" y="654625"/>
            <a:ext cx="7344900" cy="20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MEANINGFUL WRITING OPPORTUNITIES</a:t>
            </a:r>
            <a:endParaRPr sz="60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57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ALOUD - article summary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1556175" y="1129050"/>
            <a:ext cx="6616800" cy="3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❖"/>
            </a:pPr>
            <a:r>
              <a:rPr lang="en" sz="1800" b="1"/>
              <a:t>Vehicle for building background knowledge</a:t>
            </a:r>
            <a:r>
              <a:rPr lang="en" sz="1800"/>
              <a:t>, providing context-rich literacy instruction, and learning about students’ lives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 b="1"/>
              <a:t>Teacher models process of writing </a:t>
            </a:r>
            <a:r>
              <a:rPr lang="en" sz="1800"/>
              <a:t>by demonstrating the behaviours and strategies of an efficient writer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 b="1"/>
              <a:t>Voicing all things </a:t>
            </a:r>
            <a:r>
              <a:rPr lang="en" sz="1800"/>
              <a:t>they are seeing, feeling, and asking as they create the text</a:t>
            </a:r>
            <a:endParaRPr sz="18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 Journaling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◈"/>
            </a:pPr>
            <a:r>
              <a:rPr lang="en" sz="1800">
                <a:solidFill>
                  <a:schemeClr val="dk1"/>
                </a:solidFill>
              </a:rPr>
              <a:t>Student journal for </a:t>
            </a:r>
            <a:r>
              <a:rPr lang="en" sz="1800" b="1">
                <a:solidFill>
                  <a:schemeClr val="dk1"/>
                </a:solidFill>
              </a:rPr>
              <a:t>identity centered</a:t>
            </a:r>
            <a:r>
              <a:rPr lang="en" sz="1800">
                <a:solidFill>
                  <a:schemeClr val="dk1"/>
                </a:solidFill>
              </a:rPr>
              <a:t> writing practice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◈"/>
            </a:pPr>
            <a:r>
              <a:rPr lang="en" sz="1800">
                <a:solidFill>
                  <a:schemeClr val="dk1"/>
                </a:solidFill>
              </a:rPr>
              <a:t>Frequent teacher response, conversational style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◈"/>
            </a:pPr>
            <a:r>
              <a:rPr lang="en" sz="1800" b="1">
                <a:solidFill>
                  <a:schemeClr val="dk1"/>
                </a:solidFill>
              </a:rPr>
              <a:t>Multimodal:</a:t>
            </a:r>
            <a:r>
              <a:rPr lang="en" sz="1800">
                <a:solidFill>
                  <a:schemeClr val="dk1"/>
                </a:solidFill>
              </a:rPr>
              <a:t> can use combination of languages, symbols, or drawings to communicate ideas.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l="-47122" t="-6000" r="3979" b="-42897"/>
          <a:stretch/>
        </p:blipFill>
        <p:spPr>
          <a:xfrm>
            <a:off x="164400" y="762500"/>
            <a:ext cx="3962299" cy="519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1800" y="971925"/>
            <a:ext cx="3582549" cy="247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/>
        </p:nvSpPr>
        <p:spPr>
          <a:xfrm>
            <a:off x="1876475" y="583125"/>
            <a:ext cx="15402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nos"/>
                <a:ea typeface="Tinos"/>
                <a:cs typeface="Tinos"/>
                <a:sym typeface="Tinos"/>
              </a:rPr>
              <a:t>Student Journal</a:t>
            </a:r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5686725" y="583125"/>
            <a:ext cx="14727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nos"/>
                <a:ea typeface="Tinos"/>
                <a:cs typeface="Tinos"/>
                <a:sym typeface="Tinos"/>
              </a:rPr>
              <a:t>Teacher Response</a:t>
            </a:r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4836425" y="3803525"/>
            <a:ext cx="33429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nos"/>
                <a:ea typeface="Tinos"/>
                <a:cs typeface="Tinos"/>
                <a:sym typeface="Tinos"/>
              </a:rPr>
              <a:t>Linares (2019)  </a:t>
            </a:r>
            <a:r>
              <a:rPr lang="en" i="1">
                <a:latin typeface="Tinos"/>
                <a:ea typeface="Tinos"/>
                <a:cs typeface="Tinos"/>
                <a:sym typeface="Tinos"/>
              </a:rPr>
              <a:t>Figure 2 </a:t>
            </a:r>
            <a:r>
              <a:rPr lang="en">
                <a:latin typeface="Tinos"/>
                <a:ea typeface="Tinos"/>
                <a:cs typeface="Tinos"/>
                <a:sym typeface="Tinos"/>
              </a:rPr>
              <a:t>and </a:t>
            </a:r>
            <a:r>
              <a:rPr lang="en" i="1">
                <a:latin typeface="Tinos"/>
                <a:ea typeface="Tinos"/>
                <a:cs typeface="Tinos"/>
                <a:sym typeface="Tinos"/>
              </a:rPr>
              <a:t>Figure 3</a:t>
            </a:r>
            <a:endParaRPr i="1"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nos"/>
                <a:ea typeface="Tinos"/>
                <a:cs typeface="Tinos"/>
                <a:sym typeface="Tinos"/>
              </a:rPr>
              <a:t>Page 526</a:t>
            </a:r>
            <a:endParaRPr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0">
                <a:latin typeface="Tinos"/>
                <a:ea typeface="Tinos"/>
                <a:cs typeface="Tinos"/>
                <a:sym typeface="Tinos"/>
              </a:rPr>
              <a:t>TODAY’S JOURNAL PROMPT:</a:t>
            </a:r>
            <a:endParaRPr b="0"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250850" y="1102700"/>
            <a:ext cx="37281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br>
              <a:rPr lang="en" sz="2400"/>
            </a:br>
            <a:r>
              <a:rPr lang="en" sz="3000" b="1"/>
              <a:t>Leapul tu ichbel… </a:t>
            </a:r>
            <a:endParaRPr sz="3000" b="1"/>
          </a:p>
        </p:txBody>
      </p:sp>
      <p:sp>
        <p:nvSpPr>
          <p:cNvPr id="148" name="Google Shape;148;p25"/>
          <p:cNvSpPr txBox="1"/>
          <p:nvPr/>
        </p:nvSpPr>
        <p:spPr>
          <a:xfrm>
            <a:off x="2687150" y="2323950"/>
            <a:ext cx="4243200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Tinos"/>
                <a:ea typeface="Tinos"/>
                <a:cs typeface="Tinos"/>
                <a:sym typeface="Tinos"/>
              </a:rPr>
              <a:t>Word Bank</a:t>
            </a:r>
            <a:endParaRPr sz="1800" u="sng">
              <a:latin typeface="Tinos"/>
              <a:ea typeface="Tinos"/>
              <a:cs typeface="Tinos"/>
              <a:sym typeface="Tino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Mama  Papa  Leioaf  Atoar</a:t>
            </a:r>
            <a:endParaRPr sz="1800">
              <a:latin typeface="Tinos"/>
              <a:ea typeface="Tinos"/>
              <a:cs typeface="Tinos"/>
              <a:sym typeface="Tino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Grandma  Grandpa  Yokpye</a:t>
            </a:r>
            <a:endParaRPr sz="1800">
              <a:latin typeface="Tinos"/>
              <a:ea typeface="Tinos"/>
              <a:cs typeface="Tinos"/>
              <a:sym typeface="Tino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Nanhoe  Nino  Gato  Kyle</a:t>
            </a:r>
            <a:endParaRPr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2205550" y="3705150"/>
            <a:ext cx="53739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uFill>
                  <a:noFill/>
                </a:uFill>
                <a:hlinkClick r:id="rId3"/>
              </a:rPr>
              <a:t>https://lingojam.com/MinionTranslator</a:t>
            </a:r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3053600" y="2268175"/>
            <a:ext cx="3510300" cy="1395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Response</a:t>
            </a: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Context clues and code-switching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Use translators or dictionaries 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Meaningful dialogue </a:t>
            </a:r>
            <a:r>
              <a:rPr lang="en" b="1" u="sng"/>
              <a:t>not</a:t>
            </a:r>
            <a:r>
              <a:rPr lang="en"/>
              <a:t> feedback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benefits of dialogue journaling?</a:t>
            </a:r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1556175" y="1419267"/>
            <a:ext cx="66168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Char char="★"/>
            </a:pPr>
            <a:r>
              <a:rPr lang="en" sz="2500">
                <a:solidFill>
                  <a:schemeClr val="dk1"/>
                </a:solidFill>
              </a:rPr>
              <a:t>Formative assessment 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★"/>
            </a:pPr>
            <a:r>
              <a:rPr lang="en" sz="2500">
                <a:solidFill>
                  <a:schemeClr val="dk1"/>
                </a:solidFill>
              </a:rPr>
              <a:t>Code-switch- facilitates transfer of knowledge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★"/>
            </a:pPr>
            <a:r>
              <a:rPr lang="en" sz="2500">
                <a:solidFill>
                  <a:schemeClr val="dk1"/>
                </a:solidFill>
              </a:rPr>
              <a:t>Takes into account student’s background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★"/>
            </a:pPr>
            <a:r>
              <a:rPr lang="en" sz="2500">
                <a:solidFill>
                  <a:schemeClr val="dk1"/>
                </a:solidFill>
              </a:rPr>
              <a:t>Builds sense of belonging and confidence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★"/>
            </a:pPr>
            <a:r>
              <a:rPr lang="en" sz="2500">
                <a:solidFill>
                  <a:schemeClr val="dk1"/>
                </a:solidFill>
              </a:rPr>
              <a:t>Supports social emotional learning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★"/>
            </a:pPr>
            <a:r>
              <a:rPr lang="en" sz="2500">
                <a:solidFill>
                  <a:schemeClr val="dk1"/>
                </a:solidFill>
              </a:rPr>
              <a:t>Process based- students can look back and reflect on their growth over time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1"/>
          </p:nvPr>
        </p:nvSpPr>
        <p:spPr>
          <a:xfrm>
            <a:off x="1680750" y="907900"/>
            <a:ext cx="6616800" cy="29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/>
              <a:t>How can you use write alouds and dialogue journaling in your classroom / subject area?</a:t>
            </a:r>
            <a:endParaRPr sz="30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/>
              <a:t>Are these useful in your discipline? Any limitations?</a:t>
            </a:r>
            <a:endParaRPr sz="30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Resources:</a:t>
            </a:r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1556175" y="1378822"/>
            <a:ext cx="66168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Linares, R. E. (2019). Meaningful writing opportunities: Write‐Alouds and dialogue journaling with newcomer and english learner high schoolers.</a:t>
            </a:r>
            <a:r>
              <a:rPr lang="en" sz="10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Journal of Adolescent &amp; Adult Literacy, 62</a:t>
            </a:r>
            <a:r>
              <a:rPr lang="en"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(5), 521-530. doi:10.1002/jaal.932</a:t>
            </a:r>
            <a:endParaRPr sz="1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Write aloud: https://www.teachervision.com/writing-aloud</a:t>
            </a:r>
            <a:br>
              <a:rPr lang="en"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endParaRPr sz="1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Minion Translator:  h</a:t>
            </a:r>
            <a:r>
              <a:rPr lang="en" sz="10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ttps://lingojam.com/MinionTranslator</a:t>
            </a: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not affiliated with Universal Pictures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>
                <a:latin typeface="Oswald SemiBold"/>
                <a:ea typeface="Oswald SemiBold"/>
                <a:cs typeface="Oswald SemiBold"/>
                <a:sym typeface="Oswald SemiBold"/>
              </a:rPr>
              <a:t>     Thank you</a:t>
            </a:r>
            <a:endParaRPr sz="600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1753075" y="2251725"/>
            <a:ext cx="5637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KNOWLEDGE BASE</a:t>
            </a:r>
            <a:endParaRPr sz="48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753050" y="3080600"/>
            <a:ext cx="6626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rPr>
              <a:t>“It is necessary for teachers to access students’ existing repertoires of knowledge as a foundation for future learning and to teach in ways that reflect care for students’ well being and academic success.”</a:t>
            </a:r>
            <a:endParaRPr sz="1800" i="1">
              <a:solidFill>
                <a:srgbClr val="66666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rPr>
              <a:t>2</a:t>
            </a:fld>
            <a:endParaRPr sz="1200">
              <a:solidFill>
                <a:srgbClr val="66666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025" y="687375"/>
            <a:ext cx="1841127" cy="180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574800" y="827150"/>
            <a:ext cx="6616800" cy="5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Identity Centred Writing Instruction</a:t>
            </a:r>
            <a:endParaRPr sz="3000"/>
          </a:p>
        </p:txBody>
      </p:sp>
      <p:sp>
        <p:nvSpPr>
          <p:cNvPr id="76" name="Google Shape;76;p15"/>
          <p:cNvSpPr/>
          <p:nvPr/>
        </p:nvSpPr>
        <p:spPr>
          <a:xfrm>
            <a:off x="1651000" y="1815025"/>
            <a:ext cx="2040900" cy="1964700"/>
          </a:xfrm>
          <a:prstGeom prst="ellipse">
            <a:avLst/>
          </a:prstGeom>
          <a:solidFill>
            <a:srgbClr val="000000">
              <a:alpha val="9620"/>
            </a:srgbClr>
          </a:solidFill>
          <a:ln w="9525" cap="flat" cmpd="sng">
            <a:solidFill>
              <a:srgbClr val="6666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latin typeface="Tinos"/>
              <a:ea typeface="Tinos"/>
              <a:cs typeface="Tinos"/>
              <a:sym typeface="Tino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Tinos"/>
                <a:ea typeface="Tinos"/>
                <a:cs typeface="Tinos"/>
                <a:sym typeface="Tinos"/>
              </a:rPr>
              <a:t>Code Switching</a:t>
            </a:r>
            <a:endParaRPr b="1" i="1">
              <a:latin typeface="Tinos"/>
              <a:ea typeface="Tinos"/>
              <a:cs typeface="Tinos"/>
              <a:sym typeface="Tino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Tinos"/>
                <a:ea typeface="Tinos"/>
                <a:cs typeface="Tinos"/>
                <a:sym typeface="Tinos"/>
              </a:rPr>
              <a:t>Natural response to new language</a:t>
            </a:r>
            <a:endParaRPr sz="1200" b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3130775" y="2480325"/>
            <a:ext cx="2040900" cy="1964700"/>
          </a:xfrm>
          <a:prstGeom prst="ellipse">
            <a:avLst/>
          </a:prstGeom>
          <a:solidFill>
            <a:srgbClr val="000000">
              <a:alpha val="9620"/>
            </a:srgbClr>
          </a:solidFill>
          <a:ln w="9525" cap="flat" cmpd="sng">
            <a:solidFill>
              <a:srgbClr val="6666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latin typeface="Tinos"/>
              <a:ea typeface="Tinos"/>
              <a:cs typeface="Tinos"/>
              <a:sym typeface="Tino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Tinos"/>
                <a:ea typeface="Tinos"/>
                <a:cs typeface="Tinos"/>
                <a:sym typeface="Tinos"/>
              </a:rPr>
              <a:t>Transfer</a:t>
            </a:r>
            <a:endParaRPr b="1" i="1">
              <a:latin typeface="Tinos"/>
              <a:ea typeface="Tinos"/>
              <a:cs typeface="Tinos"/>
              <a:sym typeface="Tino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Tinos"/>
                <a:ea typeface="Tinos"/>
                <a:cs typeface="Tinos"/>
                <a:sym typeface="Tinos"/>
              </a:rPr>
              <a:t>Access knowledge and transfer between languages</a:t>
            </a:r>
            <a:endParaRPr sz="1200" b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4698550" y="1815025"/>
            <a:ext cx="2040900" cy="1964700"/>
          </a:xfrm>
          <a:prstGeom prst="ellipse">
            <a:avLst/>
          </a:prstGeom>
          <a:solidFill>
            <a:srgbClr val="000000">
              <a:alpha val="9620"/>
            </a:srgbClr>
          </a:solidFill>
          <a:ln w="9525" cap="flat" cmpd="sng">
            <a:solidFill>
              <a:srgbClr val="6666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latin typeface="Tinos"/>
              <a:ea typeface="Tinos"/>
              <a:cs typeface="Tinos"/>
              <a:sym typeface="Tino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Tinos"/>
                <a:ea typeface="Tinos"/>
                <a:cs typeface="Tinos"/>
                <a:sym typeface="Tinos"/>
              </a:rPr>
              <a:t>Confidence</a:t>
            </a:r>
            <a:endParaRPr b="1" i="1">
              <a:latin typeface="Tinos"/>
              <a:ea typeface="Tinos"/>
              <a:cs typeface="Tinos"/>
              <a:sym typeface="Tino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Tinos"/>
                <a:ea typeface="Tinos"/>
                <a:cs typeface="Tinos"/>
                <a:sym typeface="Tinos"/>
              </a:rPr>
              <a:t>Self regulate for Zone of PD</a:t>
            </a:r>
            <a:endParaRPr sz="1200" b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6226900" y="2480325"/>
            <a:ext cx="2040900" cy="1964700"/>
          </a:xfrm>
          <a:prstGeom prst="ellipse">
            <a:avLst/>
          </a:prstGeom>
          <a:solidFill>
            <a:srgbClr val="000000">
              <a:alpha val="9620"/>
            </a:srgbClr>
          </a:solidFill>
          <a:ln w="9525" cap="flat" cmpd="sng">
            <a:solidFill>
              <a:srgbClr val="6666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latin typeface="Tinos"/>
              <a:ea typeface="Tinos"/>
              <a:cs typeface="Tinos"/>
              <a:sym typeface="Tino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Tinos"/>
                <a:ea typeface="Tinos"/>
                <a:cs typeface="Tinos"/>
                <a:sym typeface="Tinos"/>
              </a:rPr>
              <a:t>Engagement</a:t>
            </a:r>
            <a:endParaRPr b="1" i="1">
              <a:latin typeface="Tinos"/>
              <a:ea typeface="Tinos"/>
              <a:cs typeface="Tinos"/>
              <a:sym typeface="Tino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Tinos"/>
                <a:ea typeface="Tinos"/>
                <a:cs typeface="Tinos"/>
                <a:sym typeface="Tinos"/>
              </a:rPr>
              <a:t>Personal experiences leads to investment</a:t>
            </a:r>
            <a:endParaRPr sz="1200" b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2246175" y="1307050"/>
            <a:ext cx="55224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Advocating for reliance on first language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556175" y="779425"/>
            <a:ext cx="6616800" cy="5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SCOPE OF LINARES’ RESEARCH</a:t>
            </a:r>
            <a:endParaRPr sz="2800"/>
          </a:p>
        </p:txBody>
      </p:sp>
      <p:sp>
        <p:nvSpPr>
          <p:cNvPr id="86" name="Google Shape;86;p16"/>
          <p:cNvSpPr txBox="1"/>
          <p:nvPr/>
        </p:nvSpPr>
        <p:spPr>
          <a:xfrm>
            <a:off x="1384150" y="1419475"/>
            <a:ext cx="7132500" cy="1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2600"/>
              <a:buFont typeface="Tinos"/>
              <a:buChar char="◈"/>
            </a:pPr>
            <a:r>
              <a:rPr lang="en" sz="2600" b="1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Goal:</a:t>
            </a:r>
            <a:r>
              <a:rPr lang="en" sz="26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Investigate how particular writing instruction methods serve as dialogic, caring and responsive practices</a:t>
            </a:r>
            <a:endParaRPr sz="22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384150" y="2756575"/>
            <a:ext cx="73449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2200"/>
              <a:buFont typeface="Tinos"/>
              <a:buChar char="◈"/>
            </a:pPr>
            <a:r>
              <a:rPr lang="en" sz="22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Regular interviews, observations</a:t>
            </a:r>
            <a:endParaRPr sz="22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200"/>
              <a:buFont typeface="Tinos"/>
              <a:buChar char="◈"/>
            </a:pPr>
            <a:r>
              <a:rPr lang="en" sz="22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Review student work over year</a:t>
            </a:r>
            <a:endParaRPr sz="22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b="1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1551" y="2701725"/>
            <a:ext cx="2016950" cy="14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1556175" y="486375"/>
            <a:ext cx="66168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ALOUD - strategy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1447000" y="875500"/>
            <a:ext cx="7089000" cy="36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❖"/>
            </a:pPr>
            <a:r>
              <a:rPr lang="en" sz="1800" b="1" i="1"/>
              <a:t>Modeled</a:t>
            </a:r>
            <a:r>
              <a:rPr lang="en" sz="1800"/>
              <a:t> writing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Uses </a:t>
            </a:r>
            <a:r>
              <a:rPr lang="en" sz="1800" b="1" i="1"/>
              <a:t>Think - Aloud</a:t>
            </a:r>
            <a:r>
              <a:rPr lang="en" sz="1800"/>
              <a:t> strategy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teachers </a:t>
            </a:r>
            <a:r>
              <a:rPr lang="en" sz="1800" b="1" i="1"/>
              <a:t>share </a:t>
            </a:r>
            <a:r>
              <a:rPr lang="en" sz="1800"/>
              <a:t>their own thinking as they compose the process of writing in front of students, helping make the writing process visible and concrete.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 b="1" i="1"/>
              <a:t>Scaffolded</a:t>
            </a:r>
            <a:r>
              <a:rPr lang="en" sz="1800"/>
              <a:t> learning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Great strategy for </a:t>
            </a:r>
            <a:r>
              <a:rPr lang="en" sz="1800" b="1" i="1"/>
              <a:t>any level</a:t>
            </a:r>
            <a:endParaRPr sz="1800" b="1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 b="1" i="1"/>
              <a:t>Topic - anything</a:t>
            </a:r>
            <a:endParaRPr sz="1800" b="1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Can be used</a:t>
            </a:r>
            <a:r>
              <a:rPr lang="en" sz="1800" b="1" i="1"/>
              <a:t> throughout the year</a:t>
            </a:r>
            <a:endParaRPr sz="1800" b="1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 b="1" i="1"/>
              <a:t>Whole class </a:t>
            </a:r>
            <a:r>
              <a:rPr lang="en" sz="1800"/>
              <a:t>or </a:t>
            </a:r>
            <a:r>
              <a:rPr lang="en" sz="1800" b="1" i="1"/>
              <a:t>small groups</a:t>
            </a:r>
            <a:endParaRPr sz="1800" b="1" i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Aloud - Activity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 use ______________to talk to __________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in__________.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do you </a:t>
            </a:r>
            <a:r>
              <a:rPr lang="en" u="sng"/>
              <a:t>talk</a:t>
            </a:r>
            <a:r>
              <a:rPr lang="en"/>
              <a:t> to people in your home country?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Brainstorm ideas within your group.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1556175" y="510700"/>
            <a:ext cx="66168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Aloud </a:t>
            </a:r>
            <a:endParaRPr sz="120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1167325" y="478675"/>
            <a:ext cx="7441500" cy="40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Oswald SemiBold"/>
              <a:buChar char="❖"/>
            </a:pPr>
            <a:r>
              <a:rPr lang="en" sz="1400">
                <a:latin typeface="Oswald SemiBold"/>
                <a:ea typeface="Oswald SemiBold"/>
                <a:cs typeface="Oswald SemiBold"/>
                <a:sym typeface="Oswald SemiBold"/>
              </a:rPr>
              <a:t>15-20 minutes length</a:t>
            </a:r>
            <a:endParaRPr sz="14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 SemiBold"/>
              <a:buChar char="❖"/>
            </a:pPr>
            <a:r>
              <a:rPr lang="en" sz="1400">
                <a:latin typeface="Oswald SemiBold"/>
                <a:ea typeface="Oswald SemiBold"/>
                <a:cs typeface="Oswald SemiBold"/>
                <a:sym typeface="Oswald SemiBold"/>
              </a:rPr>
              <a:t>Sentence frames</a:t>
            </a:r>
            <a:endParaRPr sz="14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Oswald SemiBold"/>
              <a:buChar char="❖"/>
            </a:pPr>
            <a:r>
              <a:rPr lang="en" sz="1400">
                <a:latin typeface="Oswald SemiBold"/>
                <a:ea typeface="Oswald SemiBold"/>
                <a:cs typeface="Oswald SemiBold"/>
                <a:sym typeface="Oswald SemiBold"/>
              </a:rPr>
              <a:t>Teacher and students </a:t>
            </a:r>
            <a:endParaRPr sz="14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Oswald SemiBold"/>
                <a:ea typeface="Oswald SemiBold"/>
                <a:cs typeface="Oswald SemiBold"/>
                <a:sym typeface="Oswald SemiBold"/>
              </a:rPr>
              <a:t>brainstorm ideas on </a:t>
            </a:r>
            <a:endParaRPr sz="14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Oswald SemiBold"/>
                <a:ea typeface="Oswald SemiBold"/>
                <a:cs typeface="Oswald SemiBold"/>
                <a:sym typeface="Oswald SemiBold"/>
              </a:rPr>
              <a:t>methods of communication</a:t>
            </a:r>
            <a:endParaRPr sz="14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Oswald"/>
              <a:buChar char="-"/>
            </a:pPr>
            <a:r>
              <a:rPr lang="en" sz="1400">
                <a:latin typeface="Oswald"/>
                <a:ea typeface="Oswald"/>
                <a:cs typeface="Oswald"/>
                <a:sym typeface="Oswald"/>
              </a:rPr>
              <a:t>Modeling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-"/>
            </a:pPr>
            <a:r>
              <a:rPr lang="en" sz="1400">
                <a:latin typeface="Oswald"/>
                <a:ea typeface="Oswald"/>
                <a:cs typeface="Oswald"/>
                <a:sym typeface="Oswald"/>
              </a:rPr>
              <a:t>Sharing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-"/>
            </a:pPr>
            <a:r>
              <a:rPr lang="en" sz="1400">
                <a:latin typeface="Oswald"/>
                <a:ea typeface="Oswald"/>
                <a:cs typeface="Oswald"/>
                <a:sym typeface="Oswald"/>
              </a:rPr>
              <a:t>Student - student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-"/>
            </a:pPr>
            <a:r>
              <a:rPr lang="en" sz="1400">
                <a:latin typeface="Oswald"/>
                <a:ea typeface="Oswald"/>
                <a:cs typeface="Oswald"/>
                <a:sym typeface="Oswald"/>
              </a:rPr>
              <a:t>Student- teacher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-"/>
            </a:pPr>
            <a:r>
              <a:rPr lang="en" sz="1400">
                <a:latin typeface="Oswald"/>
                <a:ea typeface="Oswald"/>
                <a:cs typeface="Oswald"/>
                <a:sym typeface="Oswald"/>
              </a:rPr>
              <a:t>Group writing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-"/>
            </a:pPr>
            <a:r>
              <a:rPr lang="en" sz="1400">
                <a:latin typeface="Oswald"/>
                <a:ea typeface="Oswald"/>
                <a:cs typeface="Oswald"/>
                <a:sym typeface="Oswald"/>
              </a:rPr>
              <a:t>Independent writing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Oswald SemiBold"/>
                <a:ea typeface="Oswald SemiBold"/>
                <a:cs typeface="Oswald SemiBold"/>
                <a:sym typeface="Oswald SemiBold"/>
              </a:rPr>
              <a:t>      </a:t>
            </a:r>
            <a:r>
              <a:rPr lang="en" sz="1400">
                <a:latin typeface="Oswald"/>
                <a:ea typeface="Oswald"/>
                <a:cs typeface="Oswald"/>
                <a:sym typeface="Oswald"/>
              </a:rPr>
              <a:t>   (after the write aloud)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                                                     Linares (2019) </a:t>
            </a:r>
            <a:r>
              <a:rPr lang="en" sz="1200" i="1"/>
              <a:t>Figure 1,</a:t>
            </a:r>
            <a:r>
              <a:rPr lang="en" sz="1200"/>
              <a:t> pg. 525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                                                                                           Linares (2019) </a:t>
            </a:r>
            <a:r>
              <a:rPr lang="en" sz="1200" i="1"/>
              <a:t>Figure 1,</a:t>
            </a:r>
            <a:r>
              <a:rPr lang="en" sz="1200"/>
              <a:t> pg. 525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                                                                                           Linares (2019) </a:t>
            </a:r>
            <a:r>
              <a:rPr lang="en" sz="1200" i="1"/>
              <a:t>Figure 1,</a:t>
            </a:r>
            <a:r>
              <a:rPr lang="en" sz="1200"/>
              <a:t> pg. 525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                                                      </a:t>
            </a:r>
            <a:endParaRPr sz="12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175" y="478675"/>
            <a:ext cx="5242296" cy="3655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26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process for write alouds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1556175" y="924126"/>
            <a:ext cx="6616800" cy="3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Teacher questions: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500"/>
              </a:spcBef>
              <a:spcAft>
                <a:spcPts val="0"/>
              </a:spcAft>
              <a:buSzPts val="2200"/>
              <a:buFont typeface="Oswald"/>
              <a:buChar char="❖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“What would I like to see this week?” 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Font typeface="Oswald"/>
              <a:buChar char="❖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“What can I model for them?” 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Font typeface="Oswald"/>
              <a:buChar char="❖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“What can I talk about in class 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that they can begin to work 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with and to show and to master?”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650" y="2444075"/>
            <a:ext cx="2098649" cy="2098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are the benefits of doing a write-aloud?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1556175" y="1286875"/>
            <a:ext cx="6616800" cy="30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★"/>
            </a:pPr>
            <a:r>
              <a:rPr lang="en" sz="2200">
                <a:solidFill>
                  <a:schemeClr val="dk1"/>
                </a:solidFill>
              </a:rPr>
              <a:t>Students observe and collaborate in writing sessions with an experienced writer 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★"/>
            </a:pPr>
            <a:r>
              <a:rPr lang="en" sz="2200">
                <a:solidFill>
                  <a:schemeClr val="dk1"/>
                </a:solidFill>
              </a:rPr>
              <a:t>Provides context- rich literacy instruction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1"/>
                </a:solidFill>
              </a:rPr>
              <a:t>Build vocabulary and syntax knowledge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★"/>
            </a:pPr>
            <a:r>
              <a:rPr lang="en" sz="2200">
                <a:solidFill>
                  <a:schemeClr val="dk1"/>
                </a:solidFill>
              </a:rPr>
              <a:t>Interactive and uses multiple modes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1"/>
                </a:solidFill>
              </a:rPr>
              <a:t>Viewing, speaking, writing, reading, listening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★"/>
            </a:pPr>
            <a:r>
              <a:rPr lang="en" sz="2200">
                <a:solidFill>
                  <a:schemeClr val="dk1"/>
                </a:solidFill>
              </a:rPr>
              <a:t>Promotes community; learn about students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★"/>
            </a:pPr>
            <a:r>
              <a:rPr lang="en" sz="2200">
                <a:solidFill>
                  <a:schemeClr val="dk1"/>
                </a:solidFill>
              </a:rPr>
              <a:t>Formative assessment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 </a:t>
            </a:r>
            <a:endParaRPr sz="24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Macintosh PowerPoint</Application>
  <PresentationFormat>On-screen Show (16:9)</PresentationFormat>
  <Paragraphs>128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Oswald</vt:lpstr>
      <vt:lpstr>Tinos</vt:lpstr>
      <vt:lpstr>Oswald SemiBold</vt:lpstr>
      <vt:lpstr>Arial</vt:lpstr>
      <vt:lpstr>Quintus template</vt:lpstr>
      <vt:lpstr> Rebecca E. Linares</vt:lpstr>
      <vt:lpstr>PowerPoint Presentation</vt:lpstr>
      <vt:lpstr>Identity Centred Writing Instruction</vt:lpstr>
      <vt:lpstr>SCOPE OF LINARES’ RESEARCH</vt:lpstr>
      <vt:lpstr>WRITE ALOUD - strategy</vt:lpstr>
      <vt:lpstr>Write Aloud - Activity</vt:lpstr>
      <vt:lpstr>Write Aloud </vt:lpstr>
      <vt:lpstr>Planning process for write alouds</vt:lpstr>
      <vt:lpstr>What are the benefits of doing a write-aloud?</vt:lpstr>
      <vt:lpstr>WRITE ALOUD - article summary</vt:lpstr>
      <vt:lpstr>Dialogue Journaling</vt:lpstr>
      <vt:lpstr>PowerPoint Presentation</vt:lpstr>
      <vt:lpstr>TODAY’S JOURNAL PROMPT:</vt:lpstr>
      <vt:lpstr>Teacher Response</vt:lpstr>
      <vt:lpstr>What are the benefits of dialogue journaling?</vt:lpstr>
      <vt:lpstr>PowerPoint Presentation</vt:lpstr>
      <vt:lpstr>Resources: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Rebecca E. Linares</dc:title>
  <cp:lastModifiedBy>Joanne Robertson</cp:lastModifiedBy>
  <cp:revision>1</cp:revision>
  <dcterms:modified xsi:type="dcterms:W3CDTF">2019-05-28T04:11:02Z</dcterms:modified>
</cp:coreProperties>
</file>