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Roboto" panose="02000000000000000000" pitchFamily="2"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721"/>
  </p:normalViewPr>
  <p:slideViewPr>
    <p:cSldViewPr snapToGrid="0">
      <p:cViewPr varScale="1">
        <p:scale>
          <a:sx n="143" d="100"/>
          <a:sy n="143" d="100"/>
        </p:scale>
        <p:origin x="224" y="21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57a330d135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57a330d135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57a330d135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57a330d135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It is important for teachers to assess what prior knowledge is necessary for effective comprehension of new content and what the students already know. However this is always easier said than done. Students come in from different background with different levels of understanding of the materials. Therefore the prior knowledge assessment should be an ongoing process. </a:t>
            </a:r>
            <a:endParaRPr/>
          </a:p>
          <a:p>
            <a:pPr marL="0" lvl="0" indent="0" algn="l" rtl="0">
              <a:spcBef>
                <a:spcPts val="0"/>
              </a:spcBef>
              <a:spcAft>
                <a:spcPts val="0"/>
              </a:spcAft>
              <a:buNone/>
            </a:pPr>
            <a:r>
              <a:rPr lang="en"/>
              <a:t>Based on this assessment, teachers decide what knowledge students need to develop, how to help them access this knowledge using different resources and how to help them connect what they know to new learning.</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Generic purpose: reading a chapter to answer questions at the end</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Specific purpose: important information, key concepts and author’s purpose or point of view</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KWL - Students determine what they already know about a topic, what they want to know by reading and what they learned after reading</a:t>
            </a:r>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584f37a7b4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584f37a7b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Challenges: a high concept load; limited prior knowledge; discipline-specific vocabulary and academic discourse; finding the best way to approach a text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584f37a7b4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584f37a7b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These general strategies are common to all effective reading. We as teachers should explicitly teach them in our classes. The strategy instruction should not happen in isolation but they should be contextualized within a real reading experience.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584f37a7b4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584f37a7b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First time reading, gain a general understanding of the information; second time reading, may focus on organization, structure, text features, key vocab; third time reading, go deeper to interpret and evaluate ideas and purposes.</a:t>
            </a:r>
            <a:endParaRPr/>
          </a:p>
          <a:p>
            <a:pPr marL="0" lvl="0" indent="0" algn="l" rtl="0">
              <a:spcBef>
                <a:spcPts val="0"/>
              </a:spcBef>
              <a:spcAft>
                <a:spcPts val="0"/>
              </a:spcAft>
              <a:buNone/>
            </a:pPr>
            <a:endParaRPr/>
          </a:p>
          <a:p>
            <a:pPr marL="0" lvl="0" indent="0" algn="l" rtl="0">
              <a:spcBef>
                <a:spcPts val="0"/>
              </a:spcBef>
              <a:spcAft>
                <a:spcPts val="0"/>
              </a:spcAft>
              <a:buNone/>
            </a:pPr>
            <a:r>
              <a:rPr lang="en"/>
              <a:t>Teacher prepares multiple texts of varying difficulty levels on the same topic. The process begins and ends with all students reading the most complex text in the set. After the first time reading the complex text together, if the kids have difficulty understanding, they can break into smaller groups to read about the easier text to build the needed knowledge. Once they feel they are ready, they can re-read the complex text and engage in more challenging tasks.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5a73694a96_1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5a73694a96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a779f41f5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a779f41f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5a779f41f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5a779f41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50">
                <a:solidFill>
                  <a:schemeClr val="dk1"/>
                </a:solidFill>
                <a:latin typeface="Roboto"/>
                <a:ea typeface="Roboto"/>
                <a:cs typeface="Roboto"/>
                <a:sym typeface="Roboto"/>
              </a:rPr>
              <a:t> Congratulations to table #__! So in this game we used  strategies from the reading that facilitate and promote text-based comprehension.  I would love to hear from some of you. Can someone give an example of a time when they used any of these strategies?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5a6bd26bc9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5a6bd26bc9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are going  to play a game using text based comprehension strategies from the reading.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57a330d135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57a330d135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57a330d135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57a330d135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50">
                <a:solidFill>
                  <a:schemeClr val="dk1"/>
                </a:solidFill>
                <a:latin typeface="Roboto"/>
                <a:ea typeface="Roboto"/>
                <a:cs typeface="Roboto"/>
                <a:sym typeface="Roboto"/>
              </a:rPr>
              <a:t> Congratulations to table #__! So in this game we used  strategies from the reading that facilitate and promote text-based comprehension.  I would love to hear from some of you. Can someone give an example of a time when they used any of these strategies?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5a73694a96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5a73694a9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5a73694a96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5a73694a96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5a73694a96_1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5a73694a96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rgbClr val="DFE9FB"/>
            </a:gs>
            <a:gs pos="100000">
              <a:srgbClr val="6E9BE7"/>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104400"/>
            <a:ext cx="8520600" cy="162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Group 2A </a:t>
            </a:r>
            <a:endParaRPr/>
          </a:p>
        </p:txBody>
      </p:sp>
      <p:sp>
        <p:nvSpPr>
          <p:cNvPr id="55" name="Google Shape;55;p13"/>
          <p:cNvSpPr txBox="1">
            <a:spLocks noGrp="1"/>
          </p:cNvSpPr>
          <p:nvPr>
            <p:ph type="subTitle" idx="1"/>
          </p:nvPr>
        </p:nvSpPr>
        <p:spPr>
          <a:xfrm>
            <a:off x="311700" y="1869500"/>
            <a:ext cx="8520600" cy="284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000000"/>
                </a:solidFill>
              </a:rPr>
              <a:t>Sara, Mark, Owen, and Kim</a:t>
            </a:r>
            <a:endParaRPr sz="2400">
              <a:solidFill>
                <a:srgbClr val="000000"/>
              </a:solidFill>
            </a:endParaRPr>
          </a:p>
          <a:p>
            <a:pPr marL="0" lvl="0" indent="0" algn="ctr" rtl="0">
              <a:spcBef>
                <a:spcPts val="0"/>
              </a:spcBef>
              <a:spcAft>
                <a:spcPts val="0"/>
              </a:spcAft>
              <a:buNone/>
            </a:pPr>
            <a:endParaRPr sz="2400">
              <a:solidFill>
                <a:srgbClr val="000000"/>
              </a:solidFill>
            </a:endParaRPr>
          </a:p>
          <a:p>
            <a:pPr marL="0" lvl="0" indent="0" algn="l" rtl="0">
              <a:spcBef>
                <a:spcPts val="0"/>
              </a:spcBef>
              <a:spcAft>
                <a:spcPts val="0"/>
              </a:spcAft>
              <a:buClr>
                <a:schemeClr val="dk1"/>
              </a:buClr>
              <a:buSzPts val="1100"/>
              <a:buFont typeface="Arial"/>
              <a:buNone/>
            </a:pPr>
            <a:r>
              <a:rPr lang="en" sz="2400">
                <a:solidFill>
                  <a:srgbClr val="000000"/>
                </a:solidFill>
                <a:latin typeface="Calibri"/>
                <a:ea typeface="Calibri"/>
                <a:cs typeface="Calibri"/>
                <a:sym typeface="Calibri"/>
              </a:rPr>
              <a:t>Annenberg Foundation (2017). Section 3 - Reading: Big ideas. In Reading and writing in the disciplines (Online course)</a:t>
            </a:r>
            <a:endParaRPr sz="2400">
              <a:solidFill>
                <a:srgbClr val="000000"/>
              </a:solidFill>
              <a:latin typeface="Calibri"/>
              <a:ea typeface="Calibri"/>
              <a:cs typeface="Calibri"/>
              <a:sym typeface="Calibri"/>
            </a:endParaRPr>
          </a:p>
          <a:p>
            <a:pPr marL="0" lvl="0" indent="0" algn="ctr" rtl="0">
              <a:spcBef>
                <a:spcPts val="0"/>
              </a:spcBef>
              <a:spcAft>
                <a:spcPts val="0"/>
              </a:spcAft>
              <a:buNone/>
            </a:pPr>
            <a:r>
              <a:rPr lang="en" sz="2400">
                <a:solidFill>
                  <a:srgbClr val="000000"/>
                </a:solidFill>
              </a:rPr>
              <a:t> </a:t>
            </a:r>
            <a:endParaRPr sz="240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a:spLocks noGrp="1"/>
          </p:cNvSpPr>
          <p:nvPr>
            <p:ph type="ctrTitle"/>
          </p:nvPr>
        </p:nvSpPr>
        <p:spPr>
          <a:xfrm>
            <a:off x="277500" y="65075"/>
            <a:ext cx="8589000" cy="49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a:t>Summary </a:t>
            </a:r>
            <a:endParaRPr sz="3600"/>
          </a:p>
        </p:txBody>
      </p:sp>
      <p:sp>
        <p:nvSpPr>
          <p:cNvPr id="112" name="Google Shape;112;p22"/>
          <p:cNvSpPr txBox="1">
            <a:spLocks noGrp="1"/>
          </p:cNvSpPr>
          <p:nvPr>
            <p:ph type="subTitle" idx="1"/>
          </p:nvPr>
        </p:nvSpPr>
        <p:spPr>
          <a:xfrm>
            <a:off x="88825" y="507500"/>
            <a:ext cx="8961900" cy="45660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sz="2200" b="1" u="sng">
                <a:solidFill>
                  <a:srgbClr val="000000"/>
                </a:solidFill>
              </a:rPr>
              <a:t>Reader Factors</a:t>
            </a:r>
            <a:endParaRPr sz="2200" b="1" u="sng">
              <a:solidFill>
                <a:srgbClr val="000000"/>
              </a:solidFill>
            </a:endParaRPr>
          </a:p>
          <a:p>
            <a:pPr marL="457200" lvl="0" indent="-368300" algn="l" rtl="0">
              <a:spcBef>
                <a:spcPts val="0"/>
              </a:spcBef>
              <a:spcAft>
                <a:spcPts val="0"/>
              </a:spcAft>
              <a:buClr>
                <a:srgbClr val="000000"/>
              </a:buClr>
              <a:buSzPts val="2200"/>
              <a:buAutoNum type="arabicPeriod"/>
            </a:pPr>
            <a:r>
              <a:rPr lang="en" sz="2200">
                <a:solidFill>
                  <a:srgbClr val="000000"/>
                </a:solidFill>
              </a:rPr>
              <a:t>Prior Knowledge </a:t>
            </a:r>
            <a:endParaRPr sz="2200">
              <a:solidFill>
                <a:srgbClr val="000000"/>
              </a:solidFill>
            </a:endParaRPr>
          </a:p>
          <a:p>
            <a:pPr marL="457200" lvl="0" indent="-368300" algn="l" rtl="0">
              <a:spcBef>
                <a:spcPts val="0"/>
              </a:spcBef>
              <a:spcAft>
                <a:spcPts val="0"/>
              </a:spcAft>
              <a:buClr>
                <a:srgbClr val="000000"/>
              </a:buClr>
              <a:buSzPts val="2200"/>
              <a:buChar char="●"/>
            </a:pPr>
            <a:r>
              <a:rPr lang="en" sz="2200">
                <a:solidFill>
                  <a:srgbClr val="000000"/>
                </a:solidFill>
              </a:rPr>
              <a:t>Significantly affects one’s comprehension and learning of new information</a:t>
            </a:r>
            <a:endParaRPr sz="2200">
              <a:solidFill>
                <a:srgbClr val="000000"/>
              </a:solidFill>
            </a:endParaRPr>
          </a:p>
          <a:p>
            <a:pPr marL="457200" lvl="0" indent="-368300" algn="l" rtl="0">
              <a:spcBef>
                <a:spcPts val="0"/>
              </a:spcBef>
              <a:spcAft>
                <a:spcPts val="0"/>
              </a:spcAft>
              <a:buClr>
                <a:srgbClr val="000000"/>
              </a:buClr>
              <a:buSzPts val="2200"/>
              <a:buChar char="●"/>
            </a:pPr>
            <a:r>
              <a:rPr lang="en" sz="2200">
                <a:solidFill>
                  <a:srgbClr val="000000"/>
                </a:solidFill>
              </a:rPr>
              <a:t>Important to assess students’ prior knowledge</a:t>
            </a:r>
            <a:endParaRPr sz="2200">
              <a:solidFill>
                <a:srgbClr val="000000"/>
              </a:solidFill>
            </a:endParaRPr>
          </a:p>
          <a:p>
            <a:pPr marL="457200" lvl="0" indent="-368300" algn="l" rtl="0">
              <a:spcBef>
                <a:spcPts val="0"/>
              </a:spcBef>
              <a:spcAft>
                <a:spcPts val="0"/>
              </a:spcAft>
              <a:buClr>
                <a:srgbClr val="000000"/>
              </a:buClr>
              <a:buSzPts val="2200"/>
              <a:buChar char="●"/>
            </a:pPr>
            <a:r>
              <a:rPr lang="en" sz="2200">
                <a:solidFill>
                  <a:srgbClr val="000000"/>
                </a:solidFill>
              </a:rPr>
              <a:t>Make decisions based on the assessment </a:t>
            </a:r>
            <a:endParaRPr sz="2200">
              <a:solidFill>
                <a:srgbClr val="000000"/>
              </a:solidFill>
            </a:endParaRPr>
          </a:p>
          <a:p>
            <a:pPr marL="457200" lvl="0" indent="0" algn="l" rtl="0">
              <a:spcBef>
                <a:spcPts val="0"/>
              </a:spcBef>
              <a:spcAft>
                <a:spcPts val="0"/>
              </a:spcAft>
              <a:buNone/>
            </a:pPr>
            <a:endParaRPr sz="2200">
              <a:solidFill>
                <a:srgbClr val="000000"/>
              </a:solidFill>
            </a:endParaRPr>
          </a:p>
          <a:p>
            <a:pPr marL="0" lvl="0" indent="0" algn="l" rtl="0">
              <a:spcBef>
                <a:spcPts val="0"/>
              </a:spcBef>
              <a:spcAft>
                <a:spcPts val="0"/>
              </a:spcAft>
              <a:buClr>
                <a:schemeClr val="dk1"/>
              </a:buClr>
              <a:buSzPts val="1100"/>
              <a:buFont typeface="Arial"/>
              <a:buNone/>
            </a:pPr>
            <a:r>
              <a:rPr lang="en" sz="2200">
                <a:solidFill>
                  <a:srgbClr val="000000"/>
                </a:solidFill>
              </a:rPr>
              <a:t>2. Setting a purpose for reading</a:t>
            </a:r>
            <a:endParaRPr sz="2200">
              <a:solidFill>
                <a:srgbClr val="000000"/>
              </a:solidFill>
            </a:endParaRPr>
          </a:p>
          <a:p>
            <a:pPr marL="457200" lvl="0" indent="-368300" algn="l" rtl="0">
              <a:spcBef>
                <a:spcPts val="0"/>
              </a:spcBef>
              <a:spcAft>
                <a:spcPts val="0"/>
              </a:spcAft>
              <a:buClr>
                <a:srgbClr val="000000"/>
              </a:buClr>
              <a:buSzPts val="2200"/>
              <a:buChar char="●"/>
            </a:pPr>
            <a:r>
              <a:rPr lang="en" sz="2200">
                <a:solidFill>
                  <a:srgbClr val="000000"/>
                </a:solidFill>
              </a:rPr>
              <a:t>It will support students’ comprehension of important text ideas; focus their attention on the text; provide motivation for learning</a:t>
            </a:r>
            <a:endParaRPr sz="2200">
              <a:solidFill>
                <a:srgbClr val="000000"/>
              </a:solidFill>
            </a:endParaRPr>
          </a:p>
          <a:p>
            <a:pPr marL="457200" lvl="0" indent="-368300" algn="l" rtl="0">
              <a:spcBef>
                <a:spcPts val="0"/>
              </a:spcBef>
              <a:spcAft>
                <a:spcPts val="0"/>
              </a:spcAft>
              <a:buClr>
                <a:srgbClr val="000000"/>
              </a:buClr>
              <a:buSzPts val="2200"/>
              <a:buChar char="●"/>
            </a:pPr>
            <a:r>
              <a:rPr lang="en" sz="2200">
                <a:solidFill>
                  <a:srgbClr val="000000"/>
                </a:solidFill>
              </a:rPr>
              <a:t>Specific purpose rather than generic purpose</a:t>
            </a:r>
            <a:endParaRPr sz="2200">
              <a:solidFill>
                <a:srgbClr val="000000"/>
              </a:solidFill>
            </a:endParaRPr>
          </a:p>
          <a:p>
            <a:pPr marL="457200" lvl="0" indent="-368300" algn="l" rtl="0">
              <a:spcBef>
                <a:spcPts val="0"/>
              </a:spcBef>
              <a:spcAft>
                <a:spcPts val="0"/>
              </a:spcAft>
              <a:buClr>
                <a:srgbClr val="000000"/>
              </a:buClr>
              <a:buSzPts val="2200"/>
              <a:buChar char="●"/>
            </a:pPr>
            <a:r>
              <a:rPr lang="en" sz="2200">
                <a:solidFill>
                  <a:srgbClr val="000000"/>
                </a:solidFill>
              </a:rPr>
              <a:t>Connecting prior knowledge - KWL strategy</a:t>
            </a:r>
            <a:endParaRPr sz="2200">
              <a:solidFill>
                <a:srgbClr val="000000"/>
              </a:solidFill>
            </a:endParaRPr>
          </a:p>
          <a:p>
            <a:pPr marL="0" lvl="0" indent="0" algn="l" rtl="0">
              <a:spcBef>
                <a:spcPts val="0"/>
              </a:spcBef>
              <a:spcAft>
                <a:spcPts val="0"/>
              </a:spcAft>
              <a:buNone/>
            </a:pPr>
            <a:endParaRPr sz="1800">
              <a:solidFill>
                <a:srgbClr val="000000"/>
              </a:solidFill>
            </a:endParaRPr>
          </a:p>
          <a:p>
            <a:pPr marL="0" lvl="0" indent="0" algn="l" rtl="0">
              <a:spcBef>
                <a:spcPts val="0"/>
              </a:spcBef>
              <a:spcAft>
                <a:spcPts val="0"/>
              </a:spcAft>
              <a:buNone/>
            </a:pPr>
            <a:endParaRPr sz="1800">
              <a:solidFill>
                <a:srgbClr val="000000"/>
              </a:solidFill>
            </a:endParaRPr>
          </a:p>
          <a:p>
            <a:pPr marL="0" lvl="0" indent="0" algn="l" rtl="0">
              <a:spcBef>
                <a:spcPts val="0"/>
              </a:spcBef>
              <a:spcAft>
                <a:spcPts val="0"/>
              </a:spcAft>
              <a:buNone/>
            </a:pP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3"/>
          <p:cNvSpPr txBox="1">
            <a:spLocks noGrp="1"/>
          </p:cNvSpPr>
          <p:nvPr>
            <p:ph type="subTitle" idx="1"/>
          </p:nvPr>
        </p:nvSpPr>
        <p:spPr>
          <a:xfrm>
            <a:off x="264250" y="104425"/>
            <a:ext cx="8879700" cy="503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b="1" u="sng">
                <a:solidFill>
                  <a:srgbClr val="000000"/>
                </a:solidFill>
              </a:rPr>
              <a:t>Text Factors</a:t>
            </a:r>
            <a:endParaRPr sz="2200" b="1" u="sng">
              <a:solidFill>
                <a:srgbClr val="000000"/>
              </a:solidFill>
            </a:endParaRPr>
          </a:p>
          <a:p>
            <a:pPr marL="457200" lvl="0" indent="-368300" algn="l" rtl="0">
              <a:spcBef>
                <a:spcPts val="0"/>
              </a:spcBef>
              <a:spcAft>
                <a:spcPts val="0"/>
              </a:spcAft>
              <a:buClr>
                <a:srgbClr val="000000"/>
              </a:buClr>
              <a:buSzPts val="2200"/>
              <a:buAutoNum type="arabicPeriod"/>
            </a:pPr>
            <a:r>
              <a:rPr lang="en" sz="2200">
                <a:solidFill>
                  <a:srgbClr val="000000"/>
                </a:solidFill>
              </a:rPr>
              <a:t>Text Structures</a:t>
            </a:r>
            <a:endParaRPr sz="2200">
              <a:solidFill>
                <a:srgbClr val="000000"/>
              </a:solidFill>
            </a:endParaRPr>
          </a:p>
          <a:p>
            <a:pPr marL="457200" lvl="0" indent="-368300" algn="l" rtl="0">
              <a:spcBef>
                <a:spcPts val="0"/>
              </a:spcBef>
              <a:spcAft>
                <a:spcPts val="0"/>
              </a:spcAft>
              <a:buClr>
                <a:srgbClr val="000000"/>
              </a:buClr>
              <a:buSzPts val="2200"/>
              <a:buChar char="●"/>
            </a:pPr>
            <a:r>
              <a:rPr lang="en" sz="2200">
                <a:solidFill>
                  <a:srgbClr val="000000"/>
                </a:solidFill>
              </a:rPr>
              <a:t>Identifying the different text structures can help students organize information, determine key concepts and understand an author’s purpose or point of view</a:t>
            </a:r>
            <a:endParaRPr sz="2200">
              <a:solidFill>
                <a:srgbClr val="000000"/>
              </a:solidFill>
            </a:endParaRPr>
          </a:p>
          <a:p>
            <a:pPr marL="457200" lvl="0" indent="-368300" algn="l" rtl="0">
              <a:spcBef>
                <a:spcPts val="0"/>
              </a:spcBef>
              <a:spcAft>
                <a:spcPts val="0"/>
              </a:spcAft>
              <a:buClr>
                <a:srgbClr val="000000"/>
              </a:buClr>
              <a:buSzPts val="2200"/>
              <a:buChar char="●"/>
            </a:pPr>
            <a:r>
              <a:rPr lang="en" sz="2200">
                <a:solidFill>
                  <a:srgbClr val="000000"/>
                </a:solidFill>
              </a:rPr>
              <a:t>Challenge for students - use of multiple text structures within a particular text</a:t>
            </a:r>
            <a:endParaRPr sz="2200">
              <a:solidFill>
                <a:srgbClr val="000000"/>
              </a:solidFill>
            </a:endParaRPr>
          </a:p>
          <a:p>
            <a:pPr marL="0" lvl="0" indent="0" algn="l" rtl="0">
              <a:spcBef>
                <a:spcPts val="0"/>
              </a:spcBef>
              <a:spcAft>
                <a:spcPts val="0"/>
              </a:spcAft>
              <a:buNone/>
            </a:pPr>
            <a:endParaRPr sz="2200">
              <a:solidFill>
                <a:srgbClr val="000000"/>
              </a:solidFill>
            </a:endParaRPr>
          </a:p>
          <a:p>
            <a:pPr marL="0" lvl="0" indent="0" algn="l" rtl="0">
              <a:spcBef>
                <a:spcPts val="0"/>
              </a:spcBef>
              <a:spcAft>
                <a:spcPts val="0"/>
              </a:spcAft>
              <a:buNone/>
            </a:pPr>
            <a:r>
              <a:rPr lang="en" sz="2200">
                <a:solidFill>
                  <a:srgbClr val="000000"/>
                </a:solidFill>
              </a:rPr>
              <a:t>2. Vocabulary</a:t>
            </a:r>
            <a:endParaRPr sz="2200">
              <a:solidFill>
                <a:srgbClr val="000000"/>
              </a:solidFill>
            </a:endParaRPr>
          </a:p>
          <a:p>
            <a:pPr marL="457200" lvl="0" indent="-368300" algn="l" rtl="0">
              <a:spcBef>
                <a:spcPts val="0"/>
              </a:spcBef>
              <a:spcAft>
                <a:spcPts val="0"/>
              </a:spcAft>
              <a:buClr>
                <a:srgbClr val="000000"/>
              </a:buClr>
              <a:buSzPts val="2200"/>
              <a:buChar char="●"/>
            </a:pPr>
            <a:r>
              <a:rPr lang="en" sz="2200">
                <a:solidFill>
                  <a:srgbClr val="000000"/>
                </a:solidFill>
              </a:rPr>
              <a:t>Tier 1 words - everyday, basic, high-frequency words: notebook, table, begin</a:t>
            </a:r>
            <a:endParaRPr sz="2200">
              <a:solidFill>
                <a:srgbClr val="000000"/>
              </a:solidFill>
            </a:endParaRPr>
          </a:p>
          <a:p>
            <a:pPr marL="457200" lvl="0" indent="-368300" algn="l" rtl="0">
              <a:spcBef>
                <a:spcPts val="0"/>
              </a:spcBef>
              <a:spcAft>
                <a:spcPts val="0"/>
              </a:spcAft>
              <a:buClr>
                <a:srgbClr val="000000"/>
              </a:buClr>
              <a:buSzPts val="2200"/>
              <a:buChar char="●"/>
            </a:pPr>
            <a:r>
              <a:rPr lang="en" sz="2200">
                <a:solidFill>
                  <a:srgbClr val="000000"/>
                </a:solidFill>
              </a:rPr>
              <a:t>Tier 2 words - more sophisticated: fallible, sustain, reiterate</a:t>
            </a:r>
            <a:endParaRPr sz="2200">
              <a:solidFill>
                <a:srgbClr val="000000"/>
              </a:solidFill>
            </a:endParaRPr>
          </a:p>
          <a:p>
            <a:pPr marL="457200" lvl="0" indent="-368300" algn="l" rtl="0">
              <a:spcBef>
                <a:spcPts val="0"/>
              </a:spcBef>
              <a:spcAft>
                <a:spcPts val="0"/>
              </a:spcAft>
              <a:buClr>
                <a:srgbClr val="000000"/>
              </a:buClr>
              <a:buSzPts val="2200"/>
              <a:buChar char="●"/>
            </a:pPr>
            <a:r>
              <a:rPr lang="en" sz="2200">
                <a:solidFill>
                  <a:srgbClr val="000000"/>
                </a:solidFill>
              </a:rPr>
              <a:t>Tier 3 words - used in specific disciplines: algorithm, mitosis, hyperbole</a:t>
            </a:r>
            <a:endParaRPr sz="220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4"/>
          <p:cNvSpPr txBox="1">
            <a:spLocks noGrp="1"/>
          </p:cNvSpPr>
          <p:nvPr>
            <p:ph type="subTitle" idx="1"/>
          </p:nvPr>
        </p:nvSpPr>
        <p:spPr>
          <a:xfrm>
            <a:off x="221250" y="1057025"/>
            <a:ext cx="8701500" cy="36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000000"/>
                </a:solidFill>
              </a:rPr>
              <a:t>Strategies of proficient readers</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Determining importance in reading</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Making connections while reading</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Asking questions</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Visualizing</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Synthesizing important ideas</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Monitoring understanding and using ‘fix-up’ strategies</a:t>
            </a:r>
            <a:endParaRPr sz="2400">
              <a:solidFill>
                <a:srgbClr val="000000"/>
              </a:solidFill>
            </a:endParaRPr>
          </a:p>
          <a:p>
            <a:pPr marL="0" lvl="0" indent="0" algn="ctr" rtl="0">
              <a:spcBef>
                <a:spcPts val="0"/>
              </a:spcBef>
              <a:spcAft>
                <a:spcPts val="0"/>
              </a:spcAft>
              <a:buNone/>
            </a:pP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5"/>
          <p:cNvSpPr txBox="1">
            <a:spLocks noGrp="1"/>
          </p:cNvSpPr>
          <p:nvPr>
            <p:ph type="subTitle" idx="1"/>
          </p:nvPr>
        </p:nvSpPr>
        <p:spPr>
          <a:xfrm>
            <a:off x="254825" y="519075"/>
            <a:ext cx="8654400" cy="453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Close Reading</a:t>
            </a:r>
            <a:endParaRPr>
              <a:solidFill>
                <a:srgbClr val="000000"/>
              </a:solidFill>
            </a:endParaRPr>
          </a:p>
          <a:p>
            <a:pPr marL="457200" lvl="0" indent="-406400" algn="l" rtl="0">
              <a:spcBef>
                <a:spcPts val="0"/>
              </a:spcBef>
              <a:spcAft>
                <a:spcPts val="0"/>
              </a:spcAft>
              <a:buClr>
                <a:srgbClr val="000000"/>
              </a:buClr>
              <a:buSzPts val="2800"/>
              <a:buChar char="●"/>
            </a:pPr>
            <a:r>
              <a:rPr lang="en">
                <a:solidFill>
                  <a:srgbClr val="000000"/>
                </a:solidFill>
              </a:rPr>
              <a:t>A reading approach that provides opportunities to analyze text ideas, text structures and features, vocabulary use and author’s purpose.</a:t>
            </a:r>
            <a:endParaRPr>
              <a:solidFill>
                <a:srgbClr val="000000"/>
              </a:solidFill>
            </a:endParaRPr>
          </a:p>
          <a:p>
            <a:pPr marL="457200" lvl="0" indent="-406400" algn="l" rtl="0">
              <a:spcBef>
                <a:spcPts val="0"/>
              </a:spcBef>
              <a:spcAft>
                <a:spcPts val="0"/>
              </a:spcAft>
              <a:buClr>
                <a:srgbClr val="000000"/>
              </a:buClr>
              <a:buSzPts val="2800"/>
              <a:buChar char="●"/>
            </a:pPr>
            <a:r>
              <a:rPr lang="en">
                <a:solidFill>
                  <a:srgbClr val="000000"/>
                </a:solidFill>
              </a:rPr>
              <a:t>The goal is for kids to engage in a deeper understanding of text ideas and to connect with their prior knowledge</a:t>
            </a:r>
            <a:endParaRPr>
              <a:solidFill>
                <a:srgbClr val="000000"/>
              </a:solidFill>
            </a:endParaRPr>
          </a:p>
          <a:p>
            <a:pPr marL="457200" lvl="0" indent="-406400" algn="l" rtl="0">
              <a:spcBef>
                <a:spcPts val="0"/>
              </a:spcBef>
              <a:spcAft>
                <a:spcPts val="0"/>
              </a:spcAft>
              <a:buClr>
                <a:srgbClr val="000000"/>
              </a:buClr>
              <a:buSzPts val="2800"/>
              <a:buChar char="●"/>
            </a:pPr>
            <a:r>
              <a:rPr lang="en">
                <a:solidFill>
                  <a:srgbClr val="000000"/>
                </a:solidFill>
              </a:rPr>
              <a:t>Multiple-time reading on the same text</a:t>
            </a:r>
            <a:endParaRPr>
              <a:solidFill>
                <a:srgbClr val="000000"/>
              </a:solidFill>
            </a:endParaRPr>
          </a:p>
          <a:p>
            <a:pPr marL="457200" lvl="0" indent="-406400" algn="l" rtl="0">
              <a:spcBef>
                <a:spcPts val="0"/>
              </a:spcBef>
              <a:spcAft>
                <a:spcPts val="0"/>
              </a:spcAft>
              <a:buClr>
                <a:srgbClr val="000000"/>
              </a:buClr>
              <a:buSzPts val="2800"/>
              <a:buChar char="●"/>
            </a:pPr>
            <a:r>
              <a:rPr lang="en">
                <a:solidFill>
                  <a:srgbClr val="000000"/>
                </a:solidFill>
              </a:rPr>
              <a:t>Multiple-level reading on the same topic</a:t>
            </a:r>
            <a:endParaRPr>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The End! Thank you for listening!</a:t>
            </a:r>
            <a:endParaRPr/>
          </a:p>
        </p:txBody>
      </p:sp>
      <p:sp>
        <p:nvSpPr>
          <p:cNvPr id="133" name="Google Shape;133;p2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62275"/>
            <a:ext cx="8520600" cy="95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a:t>Getting Started with Disciplinary Literacy</a:t>
            </a:r>
            <a:endParaRPr sz="3600" b="1"/>
          </a:p>
          <a:p>
            <a:pPr marL="0" lvl="0" indent="0" algn="ctr" rtl="0">
              <a:spcBef>
                <a:spcPts val="0"/>
              </a:spcBef>
              <a:spcAft>
                <a:spcPts val="0"/>
              </a:spcAft>
              <a:buNone/>
            </a:pPr>
            <a:r>
              <a:rPr lang="en" sz="3600" b="1"/>
              <a:t>Reading: Big Ideas</a:t>
            </a:r>
            <a:endParaRPr sz="3600" b="1"/>
          </a:p>
        </p:txBody>
      </p:sp>
      <p:sp>
        <p:nvSpPr>
          <p:cNvPr id="61" name="Google Shape;61;p14"/>
          <p:cNvSpPr txBox="1">
            <a:spLocks noGrp="1"/>
          </p:cNvSpPr>
          <p:nvPr>
            <p:ph type="body" idx="1"/>
          </p:nvPr>
        </p:nvSpPr>
        <p:spPr>
          <a:xfrm>
            <a:off x="311700" y="211772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000000"/>
                </a:solidFill>
              </a:rPr>
              <a:t>This unit explores the significant components of </a:t>
            </a:r>
            <a:r>
              <a:rPr lang="en" sz="2400" b="1">
                <a:solidFill>
                  <a:srgbClr val="000000"/>
                </a:solidFill>
              </a:rPr>
              <a:t>reading comprehension</a:t>
            </a:r>
            <a:r>
              <a:rPr lang="en" sz="2400">
                <a:solidFill>
                  <a:srgbClr val="000000"/>
                </a:solidFill>
              </a:rPr>
              <a:t> that relates to effective reading comprehension and </a:t>
            </a:r>
            <a:r>
              <a:rPr lang="en" sz="2400" b="1">
                <a:solidFill>
                  <a:srgbClr val="000000"/>
                </a:solidFill>
              </a:rPr>
              <a:t>learning across disciplines.</a:t>
            </a:r>
            <a:r>
              <a:rPr lang="en" sz="2400">
                <a:solidFill>
                  <a:srgbClr val="000000"/>
                </a:solidFill>
              </a:rPr>
              <a:t> </a:t>
            </a:r>
            <a:endParaRPr>
              <a:solidFill>
                <a:srgbClr val="000000"/>
              </a:solidFill>
            </a:endParaRPr>
          </a:p>
          <a:p>
            <a:pPr marL="0" lvl="0" indent="0" algn="l" rtl="0">
              <a:spcBef>
                <a:spcPts val="1600"/>
              </a:spcBef>
              <a:spcAft>
                <a:spcPts val="0"/>
              </a:spcAft>
              <a:buNone/>
            </a:pPr>
            <a:r>
              <a:rPr lang="en" sz="2400" b="1">
                <a:solidFill>
                  <a:srgbClr val="000000"/>
                </a:solidFill>
              </a:rPr>
              <a:t>Reader Factors</a:t>
            </a:r>
            <a:endParaRPr sz="2400" b="1">
              <a:solidFill>
                <a:srgbClr val="000000"/>
              </a:solidFill>
            </a:endParaRPr>
          </a:p>
          <a:p>
            <a:pPr marL="0" lvl="0" indent="0" algn="l" rtl="0">
              <a:spcBef>
                <a:spcPts val="1600"/>
              </a:spcBef>
              <a:spcAft>
                <a:spcPts val="0"/>
              </a:spcAft>
              <a:buNone/>
            </a:pPr>
            <a:r>
              <a:rPr lang="en" sz="2400" b="1">
                <a:solidFill>
                  <a:srgbClr val="000000"/>
                </a:solidFill>
              </a:rPr>
              <a:t>Text Factors</a:t>
            </a:r>
            <a:endParaRPr sz="2400" b="1">
              <a:solidFill>
                <a:srgbClr val="000000"/>
              </a:solidFill>
            </a:endParaRPr>
          </a:p>
          <a:p>
            <a:pPr marL="0" lvl="0" indent="0" algn="l" rtl="0">
              <a:spcBef>
                <a:spcPts val="1600"/>
              </a:spcBef>
              <a:spcAft>
                <a:spcPts val="16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ctrTitle"/>
          </p:nvPr>
        </p:nvSpPr>
        <p:spPr>
          <a:xfrm>
            <a:off x="311700" y="-47450"/>
            <a:ext cx="8520600" cy="1252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400"/>
              <a:t> </a:t>
            </a:r>
            <a:endParaRPr sz="2400"/>
          </a:p>
        </p:txBody>
      </p:sp>
      <p:sp>
        <p:nvSpPr>
          <p:cNvPr id="67" name="Google Shape;67;p15"/>
          <p:cNvSpPr txBox="1"/>
          <p:nvPr/>
        </p:nvSpPr>
        <p:spPr>
          <a:xfrm>
            <a:off x="204850" y="-85500"/>
            <a:ext cx="8715600" cy="514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800"/>
              </a:spcBef>
              <a:spcAft>
                <a:spcPts val="0"/>
              </a:spcAft>
              <a:buClr>
                <a:schemeClr val="dk1"/>
              </a:buClr>
              <a:buSzPts val="1100"/>
              <a:buFont typeface="Arial"/>
              <a:buNone/>
            </a:pPr>
            <a:r>
              <a:rPr lang="en" sz="2400">
                <a:solidFill>
                  <a:schemeClr val="dk1"/>
                </a:solidFill>
                <a:latin typeface="Roboto"/>
                <a:ea typeface="Roboto"/>
                <a:cs typeface="Roboto"/>
                <a:sym typeface="Roboto"/>
              </a:rPr>
              <a:t>Comprehension Strategies </a:t>
            </a:r>
            <a:endParaRPr sz="2400">
              <a:solidFill>
                <a:schemeClr val="dk1"/>
              </a:solidFill>
              <a:latin typeface="Roboto"/>
              <a:ea typeface="Roboto"/>
              <a:cs typeface="Roboto"/>
              <a:sym typeface="Roboto"/>
            </a:endParaRPr>
          </a:p>
          <a:p>
            <a:pPr marL="457200" marR="381000" lvl="0" indent="-381000" algn="l" rtl="0">
              <a:lnSpc>
                <a:spcPct val="115000"/>
              </a:lnSpc>
              <a:spcBef>
                <a:spcPts val="2000"/>
              </a:spcBef>
              <a:spcAft>
                <a:spcPts val="0"/>
              </a:spcAft>
              <a:buClr>
                <a:schemeClr val="dk1"/>
              </a:buClr>
              <a:buSzPts val="2400"/>
              <a:buFont typeface="Roboto"/>
              <a:buAutoNum type="arabicPeriod"/>
            </a:pPr>
            <a:r>
              <a:rPr lang="en" sz="2400">
                <a:solidFill>
                  <a:schemeClr val="dk1"/>
                </a:solidFill>
                <a:latin typeface="Roboto"/>
                <a:ea typeface="Roboto"/>
                <a:cs typeface="Roboto"/>
                <a:sym typeface="Roboto"/>
              </a:rPr>
              <a:t>Building disciplinary and world knowledge</a:t>
            </a:r>
            <a:endParaRPr sz="2400">
              <a:solidFill>
                <a:schemeClr val="dk1"/>
              </a:solidFill>
              <a:latin typeface="Roboto"/>
              <a:ea typeface="Roboto"/>
              <a:cs typeface="Roboto"/>
              <a:sym typeface="Roboto"/>
            </a:endParaRPr>
          </a:p>
          <a:p>
            <a:pPr marL="457200" marR="381000" lvl="0" indent="-381000" algn="l" rtl="0">
              <a:lnSpc>
                <a:spcPct val="115000"/>
              </a:lnSpc>
              <a:spcBef>
                <a:spcPts val="0"/>
              </a:spcBef>
              <a:spcAft>
                <a:spcPts val="0"/>
              </a:spcAft>
              <a:buClr>
                <a:schemeClr val="dk1"/>
              </a:buClr>
              <a:buSzPts val="2400"/>
              <a:buFont typeface="Roboto"/>
              <a:buAutoNum type="arabicPeriod"/>
            </a:pPr>
            <a:r>
              <a:rPr lang="en" sz="2400">
                <a:solidFill>
                  <a:schemeClr val="dk1"/>
                </a:solidFill>
                <a:latin typeface="Roboto"/>
                <a:ea typeface="Roboto"/>
                <a:cs typeface="Roboto"/>
                <a:sym typeface="Roboto"/>
              </a:rPr>
              <a:t>Providing exposure to a volume and range of texts</a:t>
            </a:r>
            <a:endParaRPr sz="2400">
              <a:solidFill>
                <a:schemeClr val="dk1"/>
              </a:solidFill>
              <a:latin typeface="Roboto"/>
              <a:ea typeface="Roboto"/>
              <a:cs typeface="Roboto"/>
              <a:sym typeface="Roboto"/>
            </a:endParaRPr>
          </a:p>
          <a:p>
            <a:pPr marL="457200" marR="381000" lvl="0" indent="-381000" algn="l" rtl="0">
              <a:lnSpc>
                <a:spcPct val="115000"/>
              </a:lnSpc>
              <a:spcBef>
                <a:spcPts val="0"/>
              </a:spcBef>
              <a:spcAft>
                <a:spcPts val="0"/>
              </a:spcAft>
              <a:buClr>
                <a:schemeClr val="dk1"/>
              </a:buClr>
              <a:buSzPts val="2400"/>
              <a:buFont typeface="Roboto"/>
              <a:buAutoNum type="arabicPeriod"/>
            </a:pPr>
            <a:r>
              <a:rPr lang="en" sz="2400">
                <a:solidFill>
                  <a:schemeClr val="dk1"/>
                </a:solidFill>
                <a:latin typeface="Roboto"/>
                <a:ea typeface="Roboto"/>
                <a:cs typeface="Roboto"/>
                <a:sym typeface="Roboto"/>
              </a:rPr>
              <a:t>Providing motivating texts and contexts for reading</a:t>
            </a:r>
            <a:endParaRPr sz="2400">
              <a:solidFill>
                <a:schemeClr val="dk1"/>
              </a:solidFill>
              <a:latin typeface="Roboto"/>
              <a:ea typeface="Roboto"/>
              <a:cs typeface="Roboto"/>
              <a:sym typeface="Roboto"/>
            </a:endParaRPr>
          </a:p>
          <a:p>
            <a:pPr marL="457200" marR="381000" lvl="0" indent="-381000" algn="l" rtl="0">
              <a:lnSpc>
                <a:spcPct val="115000"/>
              </a:lnSpc>
              <a:spcBef>
                <a:spcPts val="0"/>
              </a:spcBef>
              <a:spcAft>
                <a:spcPts val="0"/>
              </a:spcAft>
              <a:buClr>
                <a:schemeClr val="dk1"/>
              </a:buClr>
              <a:buSzPts val="2400"/>
              <a:buFont typeface="Roboto"/>
              <a:buAutoNum type="arabicPeriod"/>
            </a:pPr>
            <a:r>
              <a:rPr lang="en" sz="2400">
                <a:solidFill>
                  <a:schemeClr val="dk1"/>
                </a:solidFill>
                <a:latin typeface="Roboto"/>
                <a:ea typeface="Roboto"/>
                <a:cs typeface="Roboto"/>
                <a:sym typeface="Roboto"/>
              </a:rPr>
              <a:t>Teaching strategies for comprehending</a:t>
            </a:r>
            <a:endParaRPr sz="2400">
              <a:solidFill>
                <a:schemeClr val="dk1"/>
              </a:solidFill>
              <a:latin typeface="Roboto"/>
              <a:ea typeface="Roboto"/>
              <a:cs typeface="Roboto"/>
              <a:sym typeface="Roboto"/>
            </a:endParaRPr>
          </a:p>
          <a:p>
            <a:pPr marL="457200" marR="381000" lvl="0" indent="-381000" algn="l" rtl="0">
              <a:lnSpc>
                <a:spcPct val="115000"/>
              </a:lnSpc>
              <a:spcBef>
                <a:spcPts val="0"/>
              </a:spcBef>
              <a:spcAft>
                <a:spcPts val="0"/>
              </a:spcAft>
              <a:buClr>
                <a:schemeClr val="dk1"/>
              </a:buClr>
              <a:buSzPts val="2400"/>
              <a:buFont typeface="Roboto"/>
              <a:buAutoNum type="arabicPeriod"/>
            </a:pPr>
            <a:r>
              <a:rPr lang="en" sz="2400">
                <a:solidFill>
                  <a:schemeClr val="dk1"/>
                </a:solidFill>
                <a:latin typeface="Roboto"/>
                <a:ea typeface="Roboto"/>
                <a:cs typeface="Roboto"/>
                <a:sym typeface="Roboto"/>
              </a:rPr>
              <a:t>Teaching text structures</a:t>
            </a:r>
            <a:endParaRPr sz="2400">
              <a:solidFill>
                <a:schemeClr val="dk1"/>
              </a:solidFill>
              <a:latin typeface="Roboto"/>
              <a:ea typeface="Roboto"/>
              <a:cs typeface="Roboto"/>
              <a:sym typeface="Roboto"/>
            </a:endParaRPr>
          </a:p>
          <a:p>
            <a:pPr marL="457200" marR="381000" lvl="0" indent="-381000" algn="l" rtl="0">
              <a:lnSpc>
                <a:spcPct val="115000"/>
              </a:lnSpc>
              <a:spcBef>
                <a:spcPts val="0"/>
              </a:spcBef>
              <a:spcAft>
                <a:spcPts val="0"/>
              </a:spcAft>
              <a:buClr>
                <a:schemeClr val="dk1"/>
              </a:buClr>
              <a:buSzPts val="2400"/>
              <a:buFont typeface="Roboto"/>
              <a:buAutoNum type="arabicPeriod"/>
            </a:pPr>
            <a:r>
              <a:rPr lang="en" sz="2400">
                <a:solidFill>
                  <a:schemeClr val="dk1"/>
                </a:solidFill>
                <a:latin typeface="Roboto"/>
                <a:ea typeface="Roboto"/>
                <a:cs typeface="Roboto"/>
                <a:sym typeface="Roboto"/>
              </a:rPr>
              <a:t>Encouraging students in discussion</a:t>
            </a:r>
            <a:endParaRPr sz="2400">
              <a:solidFill>
                <a:schemeClr val="dk1"/>
              </a:solidFill>
              <a:latin typeface="Roboto"/>
              <a:ea typeface="Roboto"/>
              <a:cs typeface="Roboto"/>
              <a:sym typeface="Roboto"/>
            </a:endParaRPr>
          </a:p>
          <a:p>
            <a:pPr marL="457200" marR="381000" lvl="0" indent="-381000" algn="l" rtl="0">
              <a:lnSpc>
                <a:spcPct val="115000"/>
              </a:lnSpc>
              <a:spcBef>
                <a:spcPts val="0"/>
              </a:spcBef>
              <a:spcAft>
                <a:spcPts val="0"/>
              </a:spcAft>
              <a:buClr>
                <a:schemeClr val="dk1"/>
              </a:buClr>
              <a:buSzPts val="2400"/>
              <a:buFont typeface="Roboto"/>
              <a:buAutoNum type="arabicPeriod"/>
            </a:pPr>
            <a:r>
              <a:rPr lang="en" sz="2400">
                <a:solidFill>
                  <a:schemeClr val="dk1"/>
                </a:solidFill>
                <a:latin typeface="Roboto"/>
                <a:ea typeface="Roboto"/>
                <a:cs typeface="Roboto"/>
                <a:sym typeface="Roboto"/>
              </a:rPr>
              <a:t>Building vocabulary and language knowledge</a:t>
            </a:r>
            <a:endParaRPr sz="2400">
              <a:solidFill>
                <a:schemeClr val="dk1"/>
              </a:solidFill>
              <a:latin typeface="Roboto"/>
              <a:ea typeface="Roboto"/>
              <a:cs typeface="Roboto"/>
              <a:sym typeface="Roboto"/>
            </a:endParaRPr>
          </a:p>
          <a:p>
            <a:pPr marL="457200" marR="381000" lvl="0" indent="-381000" algn="l" rtl="0">
              <a:lnSpc>
                <a:spcPct val="115000"/>
              </a:lnSpc>
              <a:spcBef>
                <a:spcPts val="0"/>
              </a:spcBef>
              <a:spcAft>
                <a:spcPts val="0"/>
              </a:spcAft>
              <a:buClr>
                <a:schemeClr val="dk1"/>
              </a:buClr>
              <a:buSzPts val="2400"/>
              <a:buFont typeface="Roboto"/>
              <a:buAutoNum type="arabicPeriod"/>
            </a:pPr>
            <a:r>
              <a:rPr lang="en" sz="2400">
                <a:solidFill>
                  <a:schemeClr val="dk1"/>
                </a:solidFill>
                <a:latin typeface="Roboto"/>
                <a:ea typeface="Roboto"/>
                <a:cs typeface="Roboto"/>
                <a:sym typeface="Roboto"/>
              </a:rPr>
              <a:t>Integrating reading and writing</a:t>
            </a:r>
            <a:endParaRPr sz="2400">
              <a:solidFill>
                <a:schemeClr val="dk1"/>
              </a:solidFill>
              <a:latin typeface="Roboto"/>
              <a:ea typeface="Roboto"/>
              <a:cs typeface="Roboto"/>
              <a:sym typeface="Roboto"/>
            </a:endParaRPr>
          </a:p>
          <a:p>
            <a:pPr marL="457200" marR="381000" lvl="0" indent="-381000" algn="l" rtl="0">
              <a:lnSpc>
                <a:spcPct val="115000"/>
              </a:lnSpc>
              <a:spcBef>
                <a:spcPts val="0"/>
              </a:spcBef>
              <a:spcAft>
                <a:spcPts val="0"/>
              </a:spcAft>
              <a:buClr>
                <a:schemeClr val="dk1"/>
              </a:buClr>
              <a:buSzPts val="2400"/>
              <a:buFont typeface="Roboto"/>
              <a:buAutoNum type="arabicPeriod"/>
            </a:pPr>
            <a:r>
              <a:rPr lang="en" sz="2400">
                <a:solidFill>
                  <a:schemeClr val="dk1"/>
                </a:solidFill>
                <a:latin typeface="Roboto"/>
                <a:ea typeface="Roboto"/>
                <a:cs typeface="Roboto"/>
                <a:sym typeface="Roboto"/>
              </a:rPr>
              <a:t>Observing and assessing</a:t>
            </a:r>
            <a:endParaRPr sz="2400">
              <a:solidFill>
                <a:schemeClr val="dk1"/>
              </a:solidFill>
              <a:latin typeface="Roboto"/>
              <a:ea typeface="Roboto"/>
              <a:cs typeface="Roboto"/>
              <a:sym typeface="Roboto"/>
            </a:endParaRPr>
          </a:p>
          <a:p>
            <a:pPr marL="457200" marR="381000" lvl="0" indent="-381000" algn="l" rtl="0">
              <a:lnSpc>
                <a:spcPct val="115000"/>
              </a:lnSpc>
              <a:spcBef>
                <a:spcPts val="0"/>
              </a:spcBef>
              <a:spcAft>
                <a:spcPts val="0"/>
              </a:spcAft>
              <a:buClr>
                <a:schemeClr val="dk1"/>
              </a:buClr>
              <a:buSzPts val="2400"/>
              <a:buFont typeface="Roboto"/>
              <a:buAutoNum type="arabicPeriod"/>
            </a:pPr>
            <a:r>
              <a:rPr lang="en" sz="2400">
                <a:solidFill>
                  <a:schemeClr val="dk1"/>
                </a:solidFill>
                <a:latin typeface="Roboto"/>
                <a:ea typeface="Roboto"/>
                <a:cs typeface="Roboto"/>
                <a:sym typeface="Roboto"/>
              </a:rPr>
              <a:t>Differentiating instruction </a:t>
            </a:r>
            <a:endParaRPr sz="2400">
              <a:solidFill>
                <a:schemeClr val="dk1"/>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73" name="Google Shape;73;p1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74" name="Google Shape;74;p16"/>
          <p:cNvPicPr preferRelativeResize="0"/>
          <p:nvPr/>
        </p:nvPicPr>
        <p:blipFill rotWithShape="1">
          <a:blip r:embed="rId3">
            <a:alphaModFix/>
          </a:blip>
          <a:srcRect t="1729"/>
          <a:stretch/>
        </p:blipFill>
        <p:spPr>
          <a:xfrm>
            <a:off x="311700" y="561322"/>
            <a:ext cx="8520599" cy="390312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subTitle" idx="1"/>
          </p:nvPr>
        </p:nvSpPr>
        <p:spPr>
          <a:xfrm>
            <a:off x="-85400" y="0"/>
            <a:ext cx="7193400" cy="504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a:solidFill>
                  <a:srgbClr val="000000"/>
                </a:solidFill>
              </a:rPr>
              <a:t> </a:t>
            </a:r>
            <a:r>
              <a:rPr lang="en" sz="2400" b="1">
                <a:solidFill>
                  <a:srgbClr val="000000"/>
                </a:solidFill>
              </a:rPr>
              <a:t>How to play Hot Seat </a:t>
            </a:r>
            <a:endParaRPr sz="2400" b="1">
              <a:solidFill>
                <a:srgbClr val="000000"/>
              </a:solidFill>
            </a:endParaRPr>
          </a:p>
          <a:p>
            <a:pPr marL="457200" lvl="0" indent="-368300" algn="l" rtl="0">
              <a:lnSpc>
                <a:spcPct val="115000"/>
              </a:lnSpc>
              <a:spcBef>
                <a:spcPts val="0"/>
              </a:spcBef>
              <a:spcAft>
                <a:spcPts val="0"/>
              </a:spcAft>
              <a:buClr>
                <a:srgbClr val="000000"/>
              </a:buClr>
              <a:buSzPts val="2200"/>
              <a:buChar char="●"/>
            </a:pPr>
            <a:r>
              <a:rPr lang="en" sz="2200">
                <a:solidFill>
                  <a:srgbClr val="000000"/>
                </a:solidFill>
              </a:rPr>
              <a:t>Break into 5 groups of 5.  </a:t>
            </a:r>
            <a:endParaRPr sz="2200">
              <a:solidFill>
                <a:srgbClr val="000000"/>
              </a:solidFill>
            </a:endParaRPr>
          </a:p>
          <a:p>
            <a:pPr marL="457200" lvl="0" indent="-368300" algn="l" rtl="0">
              <a:lnSpc>
                <a:spcPct val="115000"/>
              </a:lnSpc>
              <a:spcBef>
                <a:spcPts val="0"/>
              </a:spcBef>
              <a:spcAft>
                <a:spcPts val="0"/>
              </a:spcAft>
              <a:buClr>
                <a:srgbClr val="000000"/>
              </a:buClr>
              <a:buSzPts val="2200"/>
              <a:buChar char="●"/>
            </a:pPr>
            <a:r>
              <a:rPr lang="en" sz="2200">
                <a:solidFill>
                  <a:srgbClr val="000000"/>
                </a:solidFill>
              </a:rPr>
              <a:t>One person is in the hot seat and sits</a:t>
            </a:r>
            <a:endParaRPr sz="2200">
              <a:solidFill>
                <a:srgbClr val="000000"/>
              </a:solidFill>
            </a:endParaRPr>
          </a:p>
          <a:p>
            <a:pPr marL="457200" lvl="0" indent="0" algn="l" rtl="0">
              <a:lnSpc>
                <a:spcPct val="115000"/>
              </a:lnSpc>
              <a:spcBef>
                <a:spcPts val="0"/>
              </a:spcBef>
              <a:spcAft>
                <a:spcPts val="0"/>
              </a:spcAft>
              <a:buNone/>
            </a:pPr>
            <a:r>
              <a:rPr lang="en" sz="2200">
                <a:solidFill>
                  <a:srgbClr val="000000"/>
                </a:solidFill>
              </a:rPr>
              <a:t> facing their team.</a:t>
            </a:r>
            <a:endParaRPr sz="2200">
              <a:solidFill>
                <a:srgbClr val="000000"/>
              </a:solidFill>
            </a:endParaRPr>
          </a:p>
          <a:p>
            <a:pPr marL="457200" lvl="0" indent="-368300" algn="l" rtl="0">
              <a:lnSpc>
                <a:spcPct val="115000"/>
              </a:lnSpc>
              <a:spcBef>
                <a:spcPts val="0"/>
              </a:spcBef>
              <a:spcAft>
                <a:spcPts val="0"/>
              </a:spcAft>
              <a:buClr>
                <a:srgbClr val="000000"/>
              </a:buClr>
              <a:buSzPts val="2200"/>
              <a:buChar char="●"/>
            </a:pPr>
            <a:r>
              <a:rPr lang="en" sz="2200">
                <a:solidFill>
                  <a:srgbClr val="000000"/>
                </a:solidFill>
              </a:rPr>
              <a:t>The team picks a comprehension </a:t>
            </a:r>
            <a:endParaRPr sz="2200">
              <a:solidFill>
                <a:srgbClr val="000000"/>
              </a:solidFill>
            </a:endParaRPr>
          </a:p>
          <a:p>
            <a:pPr marL="457200" lvl="0" indent="0" algn="l" rtl="0">
              <a:lnSpc>
                <a:spcPct val="115000"/>
              </a:lnSpc>
              <a:spcBef>
                <a:spcPts val="0"/>
              </a:spcBef>
              <a:spcAft>
                <a:spcPts val="0"/>
              </a:spcAft>
              <a:buNone/>
            </a:pPr>
            <a:r>
              <a:rPr lang="en" sz="2200">
                <a:solidFill>
                  <a:srgbClr val="000000"/>
                </a:solidFill>
              </a:rPr>
              <a:t>strategy from the pile. (mark hands them out)</a:t>
            </a:r>
            <a:endParaRPr sz="2200">
              <a:solidFill>
                <a:srgbClr val="000000"/>
              </a:solidFill>
            </a:endParaRPr>
          </a:p>
          <a:p>
            <a:pPr marL="457200" lvl="0" indent="-368300" algn="l" rtl="0">
              <a:lnSpc>
                <a:spcPct val="115000"/>
              </a:lnSpc>
              <a:spcBef>
                <a:spcPts val="0"/>
              </a:spcBef>
              <a:spcAft>
                <a:spcPts val="0"/>
              </a:spcAft>
              <a:buClr>
                <a:srgbClr val="000000"/>
              </a:buClr>
              <a:buSzPts val="2200"/>
              <a:buChar char="●"/>
            </a:pPr>
            <a:r>
              <a:rPr lang="en" sz="2200">
                <a:solidFill>
                  <a:srgbClr val="000000"/>
                </a:solidFill>
              </a:rPr>
              <a:t>You need to get your team member to say the phrase. </a:t>
            </a:r>
            <a:endParaRPr sz="2200">
              <a:solidFill>
                <a:srgbClr val="000000"/>
              </a:solidFill>
            </a:endParaRPr>
          </a:p>
          <a:p>
            <a:pPr marL="457200" lvl="0" indent="-368300" algn="l" rtl="0">
              <a:lnSpc>
                <a:spcPct val="115000"/>
              </a:lnSpc>
              <a:spcBef>
                <a:spcPts val="0"/>
              </a:spcBef>
              <a:spcAft>
                <a:spcPts val="0"/>
              </a:spcAft>
              <a:buClr>
                <a:srgbClr val="000000"/>
              </a:buClr>
              <a:buSzPts val="2200"/>
              <a:buChar char="●"/>
            </a:pPr>
            <a:r>
              <a:rPr lang="en" sz="2200">
                <a:solidFill>
                  <a:srgbClr val="000000"/>
                </a:solidFill>
              </a:rPr>
              <a:t>Once the team member says the whole phrase put a new player in the hot seat. </a:t>
            </a:r>
            <a:endParaRPr sz="2200">
              <a:solidFill>
                <a:srgbClr val="000000"/>
              </a:solidFill>
            </a:endParaRPr>
          </a:p>
          <a:p>
            <a:pPr marL="457200" lvl="0" indent="-368300" algn="l" rtl="0">
              <a:lnSpc>
                <a:spcPct val="115000"/>
              </a:lnSpc>
              <a:spcBef>
                <a:spcPts val="0"/>
              </a:spcBef>
              <a:spcAft>
                <a:spcPts val="0"/>
              </a:spcAft>
              <a:buClr>
                <a:srgbClr val="000000"/>
              </a:buClr>
              <a:buSzPts val="2200"/>
              <a:buChar char="●"/>
            </a:pPr>
            <a:r>
              <a:rPr lang="en" sz="2200">
                <a:solidFill>
                  <a:srgbClr val="000000"/>
                </a:solidFill>
              </a:rPr>
              <a:t>You may use verbal clues and actions. Be creative! </a:t>
            </a:r>
            <a:endParaRPr sz="2200">
              <a:solidFill>
                <a:srgbClr val="000000"/>
              </a:solidFill>
            </a:endParaRPr>
          </a:p>
          <a:p>
            <a:pPr marL="457200" lvl="0" indent="-368300" algn="l" rtl="0">
              <a:lnSpc>
                <a:spcPct val="115000"/>
              </a:lnSpc>
              <a:spcBef>
                <a:spcPts val="0"/>
              </a:spcBef>
              <a:spcAft>
                <a:spcPts val="0"/>
              </a:spcAft>
              <a:buClr>
                <a:srgbClr val="000000"/>
              </a:buClr>
              <a:buSzPts val="2200"/>
              <a:buChar char="●"/>
            </a:pPr>
            <a:r>
              <a:rPr lang="en" sz="2200">
                <a:solidFill>
                  <a:srgbClr val="000000"/>
                </a:solidFill>
              </a:rPr>
              <a:t>Keep track of how many phrases you can go through. </a:t>
            </a:r>
            <a:endParaRPr sz="2200">
              <a:solidFill>
                <a:srgbClr val="000000"/>
              </a:solidFill>
            </a:endParaRPr>
          </a:p>
          <a:p>
            <a:pPr marL="457200" lvl="0" indent="-368300" algn="l" rtl="0">
              <a:lnSpc>
                <a:spcPct val="115000"/>
              </a:lnSpc>
              <a:spcBef>
                <a:spcPts val="0"/>
              </a:spcBef>
              <a:spcAft>
                <a:spcPts val="0"/>
              </a:spcAft>
              <a:buClr>
                <a:srgbClr val="000000"/>
              </a:buClr>
              <a:buSzPts val="2200"/>
              <a:buChar char="●"/>
            </a:pPr>
            <a:r>
              <a:rPr lang="en" sz="2200">
                <a:solidFill>
                  <a:srgbClr val="000000"/>
                </a:solidFill>
              </a:rPr>
              <a:t>(we have 8 minutes) </a:t>
            </a:r>
            <a:endParaRPr sz="2200">
              <a:solidFill>
                <a:srgbClr val="000000"/>
              </a:solidFill>
            </a:endParaRPr>
          </a:p>
          <a:p>
            <a:pPr marL="0" lvl="0" indent="0" algn="l" rtl="0">
              <a:lnSpc>
                <a:spcPct val="115000"/>
              </a:lnSpc>
              <a:spcBef>
                <a:spcPts val="0"/>
              </a:spcBef>
              <a:spcAft>
                <a:spcPts val="0"/>
              </a:spcAft>
              <a:buNone/>
            </a:pPr>
            <a:endParaRPr sz="2200">
              <a:solidFill>
                <a:srgbClr val="000000"/>
              </a:solidFill>
            </a:endParaRPr>
          </a:p>
          <a:p>
            <a:pPr marL="0" lvl="0" indent="0" algn="l" rtl="0">
              <a:spcBef>
                <a:spcPts val="0"/>
              </a:spcBef>
              <a:spcAft>
                <a:spcPts val="0"/>
              </a:spcAft>
              <a:buNone/>
            </a:pPr>
            <a:endParaRPr>
              <a:solidFill>
                <a:srgbClr val="000000"/>
              </a:solidFill>
            </a:endParaRPr>
          </a:p>
          <a:p>
            <a:pPr marL="0" lvl="0" indent="0" algn="l" rtl="0">
              <a:spcBef>
                <a:spcPts val="0"/>
              </a:spcBef>
              <a:spcAft>
                <a:spcPts val="0"/>
              </a:spcAft>
              <a:buNone/>
            </a:pPr>
            <a:endParaRPr/>
          </a:p>
        </p:txBody>
      </p:sp>
      <p:pic>
        <p:nvPicPr>
          <p:cNvPr id="80" name="Google Shape;80;p17"/>
          <p:cNvPicPr preferRelativeResize="0"/>
          <p:nvPr/>
        </p:nvPicPr>
        <p:blipFill>
          <a:blip r:embed="rId3">
            <a:alphaModFix/>
          </a:blip>
          <a:stretch>
            <a:fillRect/>
          </a:stretch>
        </p:blipFill>
        <p:spPr>
          <a:xfrm>
            <a:off x="5194575" y="0"/>
            <a:ext cx="3949425" cy="184102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a:spLocks noGrp="1"/>
          </p:cNvSpPr>
          <p:nvPr>
            <p:ph type="ctrTitle"/>
          </p:nvPr>
        </p:nvSpPr>
        <p:spPr>
          <a:xfrm>
            <a:off x="0" y="-47450"/>
            <a:ext cx="9144000" cy="1044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400"/>
              <a:t> </a:t>
            </a:r>
            <a:r>
              <a:rPr lang="en" sz="2000"/>
              <a:t>Can you think of a time on your practicum where you used any of these strategies? How? What work? What didn’t? (first in your group then share with the class)</a:t>
            </a:r>
            <a:endParaRPr sz="2000"/>
          </a:p>
        </p:txBody>
      </p:sp>
      <p:sp>
        <p:nvSpPr>
          <p:cNvPr id="86" name="Google Shape;86;p18"/>
          <p:cNvSpPr txBox="1"/>
          <p:nvPr/>
        </p:nvSpPr>
        <p:spPr>
          <a:xfrm>
            <a:off x="204850" y="654800"/>
            <a:ext cx="8715600" cy="4403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800"/>
              </a:spcBef>
              <a:spcAft>
                <a:spcPts val="0"/>
              </a:spcAft>
              <a:buClr>
                <a:schemeClr val="dk1"/>
              </a:buClr>
              <a:buSzPts val="1100"/>
              <a:buFont typeface="Arial"/>
              <a:buNone/>
            </a:pPr>
            <a:r>
              <a:rPr lang="en" sz="2000">
                <a:solidFill>
                  <a:schemeClr val="dk1"/>
                </a:solidFill>
                <a:latin typeface="Roboto"/>
                <a:ea typeface="Roboto"/>
                <a:cs typeface="Roboto"/>
                <a:sym typeface="Roboto"/>
              </a:rPr>
              <a:t>Comprehension Strategies </a:t>
            </a:r>
            <a:endParaRPr sz="2000">
              <a:solidFill>
                <a:schemeClr val="dk1"/>
              </a:solidFill>
              <a:latin typeface="Roboto"/>
              <a:ea typeface="Roboto"/>
              <a:cs typeface="Roboto"/>
              <a:sym typeface="Roboto"/>
            </a:endParaRPr>
          </a:p>
          <a:p>
            <a:pPr marL="457200" marR="381000" lvl="0" indent="-355600" algn="l" rtl="0">
              <a:lnSpc>
                <a:spcPct val="115000"/>
              </a:lnSpc>
              <a:spcBef>
                <a:spcPts val="2000"/>
              </a:spcBef>
              <a:spcAft>
                <a:spcPts val="0"/>
              </a:spcAft>
              <a:buClr>
                <a:schemeClr val="dk1"/>
              </a:buClr>
              <a:buSzPts val="2000"/>
              <a:buFont typeface="Roboto"/>
              <a:buAutoNum type="arabicPeriod"/>
            </a:pPr>
            <a:r>
              <a:rPr lang="en" sz="2000">
                <a:solidFill>
                  <a:schemeClr val="dk1"/>
                </a:solidFill>
                <a:latin typeface="Roboto"/>
                <a:ea typeface="Roboto"/>
                <a:cs typeface="Roboto"/>
                <a:sym typeface="Roboto"/>
              </a:rPr>
              <a:t>Building disciplinary and world knowledge</a:t>
            </a:r>
            <a:endParaRPr sz="2000">
              <a:solidFill>
                <a:schemeClr val="dk1"/>
              </a:solidFill>
              <a:latin typeface="Roboto"/>
              <a:ea typeface="Roboto"/>
              <a:cs typeface="Roboto"/>
              <a:sym typeface="Roboto"/>
            </a:endParaRPr>
          </a:p>
          <a:p>
            <a:pPr marL="457200" marR="381000" lvl="0" indent="-355600" algn="l" rtl="0">
              <a:lnSpc>
                <a:spcPct val="115000"/>
              </a:lnSpc>
              <a:spcBef>
                <a:spcPts val="0"/>
              </a:spcBef>
              <a:spcAft>
                <a:spcPts val="0"/>
              </a:spcAft>
              <a:buClr>
                <a:schemeClr val="dk1"/>
              </a:buClr>
              <a:buSzPts val="2000"/>
              <a:buFont typeface="Roboto"/>
              <a:buAutoNum type="arabicPeriod"/>
            </a:pPr>
            <a:r>
              <a:rPr lang="en" sz="2000">
                <a:solidFill>
                  <a:schemeClr val="dk1"/>
                </a:solidFill>
                <a:latin typeface="Roboto"/>
                <a:ea typeface="Roboto"/>
                <a:cs typeface="Roboto"/>
                <a:sym typeface="Roboto"/>
              </a:rPr>
              <a:t>Providing exposure to a volume and range of texts</a:t>
            </a:r>
            <a:endParaRPr sz="2000">
              <a:solidFill>
                <a:schemeClr val="dk1"/>
              </a:solidFill>
              <a:latin typeface="Roboto"/>
              <a:ea typeface="Roboto"/>
              <a:cs typeface="Roboto"/>
              <a:sym typeface="Roboto"/>
            </a:endParaRPr>
          </a:p>
          <a:p>
            <a:pPr marL="457200" marR="381000" lvl="0" indent="-355600" algn="l" rtl="0">
              <a:lnSpc>
                <a:spcPct val="115000"/>
              </a:lnSpc>
              <a:spcBef>
                <a:spcPts val="0"/>
              </a:spcBef>
              <a:spcAft>
                <a:spcPts val="0"/>
              </a:spcAft>
              <a:buClr>
                <a:schemeClr val="dk1"/>
              </a:buClr>
              <a:buSzPts val="2000"/>
              <a:buFont typeface="Roboto"/>
              <a:buAutoNum type="arabicPeriod"/>
            </a:pPr>
            <a:r>
              <a:rPr lang="en" sz="2000">
                <a:solidFill>
                  <a:schemeClr val="dk1"/>
                </a:solidFill>
                <a:latin typeface="Roboto"/>
                <a:ea typeface="Roboto"/>
                <a:cs typeface="Roboto"/>
                <a:sym typeface="Roboto"/>
              </a:rPr>
              <a:t>Providing motivating texts and contexts for reading</a:t>
            </a:r>
            <a:endParaRPr sz="2000">
              <a:solidFill>
                <a:schemeClr val="dk1"/>
              </a:solidFill>
              <a:latin typeface="Roboto"/>
              <a:ea typeface="Roboto"/>
              <a:cs typeface="Roboto"/>
              <a:sym typeface="Roboto"/>
            </a:endParaRPr>
          </a:p>
          <a:p>
            <a:pPr marL="457200" marR="381000" lvl="0" indent="-355600" algn="l" rtl="0">
              <a:lnSpc>
                <a:spcPct val="115000"/>
              </a:lnSpc>
              <a:spcBef>
                <a:spcPts val="0"/>
              </a:spcBef>
              <a:spcAft>
                <a:spcPts val="0"/>
              </a:spcAft>
              <a:buClr>
                <a:schemeClr val="dk1"/>
              </a:buClr>
              <a:buSzPts val="2000"/>
              <a:buFont typeface="Roboto"/>
              <a:buAutoNum type="arabicPeriod"/>
            </a:pPr>
            <a:r>
              <a:rPr lang="en" sz="2000">
                <a:solidFill>
                  <a:schemeClr val="dk1"/>
                </a:solidFill>
                <a:latin typeface="Roboto"/>
                <a:ea typeface="Roboto"/>
                <a:cs typeface="Roboto"/>
                <a:sym typeface="Roboto"/>
              </a:rPr>
              <a:t>Teaching strategies for comprehending</a:t>
            </a:r>
            <a:endParaRPr sz="2000">
              <a:solidFill>
                <a:schemeClr val="dk1"/>
              </a:solidFill>
              <a:latin typeface="Roboto"/>
              <a:ea typeface="Roboto"/>
              <a:cs typeface="Roboto"/>
              <a:sym typeface="Roboto"/>
            </a:endParaRPr>
          </a:p>
          <a:p>
            <a:pPr marL="457200" marR="381000" lvl="0" indent="-355600" algn="l" rtl="0">
              <a:lnSpc>
                <a:spcPct val="115000"/>
              </a:lnSpc>
              <a:spcBef>
                <a:spcPts val="0"/>
              </a:spcBef>
              <a:spcAft>
                <a:spcPts val="0"/>
              </a:spcAft>
              <a:buClr>
                <a:schemeClr val="dk1"/>
              </a:buClr>
              <a:buSzPts val="2000"/>
              <a:buFont typeface="Roboto"/>
              <a:buAutoNum type="arabicPeriod"/>
            </a:pPr>
            <a:r>
              <a:rPr lang="en" sz="2000">
                <a:solidFill>
                  <a:schemeClr val="dk1"/>
                </a:solidFill>
                <a:latin typeface="Roboto"/>
                <a:ea typeface="Roboto"/>
                <a:cs typeface="Roboto"/>
                <a:sym typeface="Roboto"/>
              </a:rPr>
              <a:t>Teaching text structures</a:t>
            </a:r>
            <a:endParaRPr sz="2000">
              <a:solidFill>
                <a:schemeClr val="dk1"/>
              </a:solidFill>
              <a:latin typeface="Roboto"/>
              <a:ea typeface="Roboto"/>
              <a:cs typeface="Roboto"/>
              <a:sym typeface="Roboto"/>
            </a:endParaRPr>
          </a:p>
          <a:p>
            <a:pPr marL="457200" marR="381000" lvl="0" indent="-355600" algn="l" rtl="0">
              <a:lnSpc>
                <a:spcPct val="115000"/>
              </a:lnSpc>
              <a:spcBef>
                <a:spcPts val="0"/>
              </a:spcBef>
              <a:spcAft>
                <a:spcPts val="0"/>
              </a:spcAft>
              <a:buClr>
                <a:schemeClr val="dk1"/>
              </a:buClr>
              <a:buSzPts val="2000"/>
              <a:buFont typeface="Roboto"/>
              <a:buAutoNum type="arabicPeriod"/>
            </a:pPr>
            <a:r>
              <a:rPr lang="en" sz="2000">
                <a:solidFill>
                  <a:schemeClr val="dk1"/>
                </a:solidFill>
                <a:latin typeface="Roboto"/>
                <a:ea typeface="Roboto"/>
                <a:cs typeface="Roboto"/>
                <a:sym typeface="Roboto"/>
              </a:rPr>
              <a:t>Encouraging students in discussion</a:t>
            </a:r>
            <a:endParaRPr sz="2000">
              <a:solidFill>
                <a:schemeClr val="dk1"/>
              </a:solidFill>
              <a:latin typeface="Roboto"/>
              <a:ea typeface="Roboto"/>
              <a:cs typeface="Roboto"/>
              <a:sym typeface="Roboto"/>
            </a:endParaRPr>
          </a:p>
          <a:p>
            <a:pPr marL="457200" marR="381000" lvl="0" indent="-355600" algn="l" rtl="0">
              <a:lnSpc>
                <a:spcPct val="115000"/>
              </a:lnSpc>
              <a:spcBef>
                <a:spcPts val="0"/>
              </a:spcBef>
              <a:spcAft>
                <a:spcPts val="0"/>
              </a:spcAft>
              <a:buClr>
                <a:schemeClr val="dk1"/>
              </a:buClr>
              <a:buSzPts val="2000"/>
              <a:buFont typeface="Roboto"/>
              <a:buAutoNum type="arabicPeriod"/>
            </a:pPr>
            <a:r>
              <a:rPr lang="en" sz="2000">
                <a:solidFill>
                  <a:schemeClr val="dk1"/>
                </a:solidFill>
                <a:latin typeface="Roboto"/>
                <a:ea typeface="Roboto"/>
                <a:cs typeface="Roboto"/>
                <a:sym typeface="Roboto"/>
              </a:rPr>
              <a:t>Building vocabulary and language knowledge</a:t>
            </a:r>
            <a:endParaRPr sz="2000">
              <a:solidFill>
                <a:schemeClr val="dk1"/>
              </a:solidFill>
              <a:latin typeface="Roboto"/>
              <a:ea typeface="Roboto"/>
              <a:cs typeface="Roboto"/>
              <a:sym typeface="Roboto"/>
            </a:endParaRPr>
          </a:p>
          <a:p>
            <a:pPr marL="457200" marR="381000" lvl="0" indent="-355600" algn="l" rtl="0">
              <a:lnSpc>
                <a:spcPct val="115000"/>
              </a:lnSpc>
              <a:spcBef>
                <a:spcPts val="0"/>
              </a:spcBef>
              <a:spcAft>
                <a:spcPts val="0"/>
              </a:spcAft>
              <a:buClr>
                <a:schemeClr val="dk1"/>
              </a:buClr>
              <a:buSzPts val="2000"/>
              <a:buFont typeface="Roboto"/>
              <a:buAutoNum type="arabicPeriod"/>
            </a:pPr>
            <a:r>
              <a:rPr lang="en" sz="2000">
                <a:solidFill>
                  <a:schemeClr val="dk1"/>
                </a:solidFill>
                <a:latin typeface="Roboto"/>
                <a:ea typeface="Roboto"/>
                <a:cs typeface="Roboto"/>
                <a:sym typeface="Roboto"/>
              </a:rPr>
              <a:t>Integrating reading and writing</a:t>
            </a:r>
            <a:endParaRPr sz="2000">
              <a:solidFill>
                <a:schemeClr val="dk1"/>
              </a:solidFill>
              <a:latin typeface="Roboto"/>
              <a:ea typeface="Roboto"/>
              <a:cs typeface="Roboto"/>
              <a:sym typeface="Roboto"/>
            </a:endParaRPr>
          </a:p>
          <a:p>
            <a:pPr marL="457200" marR="381000" lvl="0" indent="-355600" algn="l" rtl="0">
              <a:lnSpc>
                <a:spcPct val="115000"/>
              </a:lnSpc>
              <a:spcBef>
                <a:spcPts val="0"/>
              </a:spcBef>
              <a:spcAft>
                <a:spcPts val="0"/>
              </a:spcAft>
              <a:buClr>
                <a:schemeClr val="dk1"/>
              </a:buClr>
              <a:buSzPts val="2000"/>
              <a:buFont typeface="Roboto"/>
              <a:buAutoNum type="arabicPeriod"/>
            </a:pPr>
            <a:r>
              <a:rPr lang="en" sz="2000">
                <a:solidFill>
                  <a:schemeClr val="dk1"/>
                </a:solidFill>
                <a:latin typeface="Roboto"/>
                <a:ea typeface="Roboto"/>
                <a:cs typeface="Roboto"/>
                <a:sym typeface="Roboto"/>
              </a:rPr>
              <a:t>Observing and assessing</a:t>
            </a:r>
            <a:endParaRPr sz="2000">
              <a:solidFill>
                <a:schemeClr val="dk1"/>
              </a:solidFill>
              <a:latin typeface="Roboto"/>
              <a:ea typeface="Roboto"/>
              <a:cs typeface="Roboto"/>
              <a:sym typeface="Roboto"/>
            </a:endParaRPr>
          </a:p>
          <a:p>
            <a:pPr marL="457200" marR="381000" lvl="0" indent="-355600" algn="l" rtl="0">
              <a:lnSpc>
                <a:spcPct val="115000"/>
              </a:lnSpc>
              <a:spcBef>
                <a:spcPts val="0"/>
              </a:spcBef>
              <a:spcAft>
                <a:spcPts val="0"/>
              </a:spcAft>
              <a:buClr>
                <a:schemeClr val="dk1"/>
              </a:buClr>
              <a:buSzPts val="2000"/>
              <a:buFont typeface="Roboto"/>
              <a:buAutoNum type="arabicPeriod"/>
            </a:pPr>
            <a:r>
              <a:rPr lang="en" sz="2000">
                <a:solidFill>
                  <a:schemeClr val="dk1"/>
                </a:solidFill>
                <a:latin typeface="Roboto"/>
                <a:ea typeface="Roboto"/>
                <a:cs typeface="Roboto"/>
                <a:sym typeface="Roboto"/>
              </a:rPr>
              <a:t>Differentiating instruction</a:t>
            </a:r>
            <a:r>
              <a:rPr lang="en" sz="1800">
                <a:solidFill>
                  <a:schemeClr val="dk1"/>
                </a:solidFill>
                <a:latin typeface="Roboto"/>
                <a:ea typeface="Roboto"/>
                <a:cs typeface="Roboto"/>
                <a:sym typeface="Roboto"/>
              </a:rPr>
              <a:t> </a:t>
            </a:r>
            <a:endParaRPr sz="1800">
              <a:solidFill>
                <a:schemeClr val="dk1"/>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9"/>
          <p:cNvSpPr txBox="1">
            <a:spLocks noGrp="1"/>
          </p:cNvSpPr>
          <p:nvPr>
            <p:ph type="ctrTitle"/>
          </p:nvPr>
        </p:nvSpPr>
        <p:spPr>
          <a:xfrm>
            <a:off x="0" y="0"/>
            <a:ext cx="9144000" cy="1641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a:t>Teaching content through literacy</a:t>
            </a:r>
            <a:endParaRPr sz="4800"/>
          </a:p>
        </p:txBody>
      </p:sp>
      <p:sp>
        <p:nvSpPr>
          <p:cNvPr id="92" name="Google Shape;92;p19"/>
          <p:cNvSpPr txBox="1">
            <a:spLocks noGrp="1"/>
          </p:cNvSpPr>
          <p:nvPr>
            <p:ph type="subTitle" idx="1"/>
          </p:nvPr>
        </p:nvSpPr>
        <p:spPr>
          <a:xfrm>
            <a:off x="0" y="1812550"/>
            <a:ext cx="9144000" cy="333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How do you prepare students before they read texts?</a:t>
            </a:r>
            <a:endParaRPr>
              <a:solidFill>
                <a:srgbClr val="000000"/>
              </a:solidFil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0"/>
          <p:cNvSpPr txBox="1">
            <a:spLocks noGrp="1"/>
          </p:cNvSpPr>
          <p:nvPr>
            <p:ph type="ctrTitle"/>
          </p:nvPr>
        </p:nvSpPr>
        <p:spPr>
          <a:xfrm>
            <a:off x="0" y="0"/>
            <a:ext cx="9144000" cy="1395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a:t>Teaching content through literacy</a:t>
            </a:r>
            <a:endParaRPr sz="4800"/>
          </a:p>
        </p:txBody>
      </p:sp>
      <p:sp>
        <p:nvSpPr>
          <p:cNvPr id="98" name="Google Shape;98;p20"/>
          <p:cNvSpPr txBox="1">
            <a:spLocks noGrp="1"/>
          </p:cNvSpPr>
          <p:nvPr>
            <p:ph type="subTitle" idx="1"/>
          </p:nvPr>
        </p:nvSpPr>
        <p:spPr>
          <a:xfrm>
            <a:off x="0" y="1262100"/>
            <a:ext cx="9144000" cy="388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How do you prepare students before they read texts?</a:t>
            </a:r>
            <a:endParaRPr>
              <a:solidFill>
                <a:srgbClr val="000000"/>
              </a:solidFil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99" name="Google Shape;99;p20"/>
          <p:cNvSpPr txBox="1"/>
          <p:nvPr/>
        </p:nvSpPr>
        <p:spPr>
          <a:xfrm>
            <a:off x="816925" y="3047625"/>
            <a:ext cx="3030600" cy="81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https://www.learner.org/courses/readwrite/video-detail/teaching-content-through-literacy.html</a:t>
            </a:r>
            <a:endParaRPr/>
          </a:p>
        </p:txBody>
      </p:sp>
      <p:pic>
        <p:nvPicPr>
          <p:cNvPr id="100" name="Google Shape;100;p20"/>
          <p:cNvPicPr preferRelativeResize="0"/>
          <p:nvPr/>
        </p:nvPicPr>
        <p:blipFill>
          <a:blip r:embed="rId3">
            <a:alphaModFix/>
          </a:blip>
          <a:stretch>
            <a:fillRect/>
          </a:stretch>
        </p:blipFill>
        <p:spPr>
          <a:xfrm>
            <a:off x="4481505" y="2321800"/>
            <a:ext cx="4662501" cy="28217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a:spLocks noGrp="1"/>
          </p:cNvSpPr>
          <p:nvPr>
            <p:ph type="ctrTitle"/>
          </p:nvPr>
        </p:nvSpPr>
        <p:spPr>
          <a:xfrm>
            <a:off x="0" y="0"/>
            <a:ext cx="9144000" cy="1518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a:t>Teaching content through literacy</a:t>
            </a:r>
            <a:endParaRPr sz="4800"/>
          </a:p>
        </p:txBody>
      </p:sp>
      <p:sp>
        <p:nvSpPr>
          <p:cNvPr id="106" name="Google Shape;106;p21"/>
          <p:cNvSpPr txBox="1">
            <a:spLocks noGrp="1"/>
          </p:cNvSpPr>
          <p:nvPr>
            <p:ph type="subTitle" idx="1"/>
          </p:nvPr>
        </p:nvSpPr>
        <p:spPr>
          <a:xfrm>
            <a:off x="0" y="1413900"/>
            <a:ext cx="9144000" cy="372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What strategies did you see the teacher use?</a:t>
            </a:r>
            <a:endParaRPr>
              <a:solidFill>
                <a:srgbClr val="000000"/>
              </a:solidFill>
            </a:endParaRPr>
          </a:p>
          <a:p>
            <a:pPr marL="0" lvl="0" indent="0" algn="l" rtl="0">
              <a:spcBef>
                <a:spcPts val="0"/>
              </a:spcBef>
              <a:spcAft>
                <a:spcPts val="0"/>
              </a:spcAft>
              <a:buNone/>
            </a:pPr>
            <a:endParaRPr>
              <a:solidFill>
                <a:srgbClr val="000000"/>
              </a:solidFill>
            </a:endParaRPr>
          </a:p>
          <a:p>
            <a:pPr marL="0" lvl="0" indent="0" algn="l" rtl="0">
              <a:spcBef>
                <a:spcPts val="0"/>
              </a:spcBef>
              <a:spcAft>
                <a:spcPts val="0"/>
              </a:spcAft>
              <a:buNone/>
            </a:pPr>
            <a:r>
              <a:rPr lang="en">
                <a:solidFill>
                  <a:srgbClr val="000000"/>
                </a:solidFill>
              </a:rPr>
              <a:t>Was there anything that you think could be improved?</a:t>
            </a:r>
            <a:endParaRPr>
              <a:solidFill>
                <a:srgbClr val="000000"/>
              </a:solidFil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1068</Words>
  <Application>Microsoft Macintosh PowerPoint</Application>
  <PresentationFormat>On-screen Show (16:9)</PresentationFormat>
  <Paragraphs>103</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Roboto</vt:lpstr>
      <vt:lpstr>Calibri</vt:lpstr>
      <vt:lpstr>Arial</vt:lpstr>
      <vt:lpstr>Simple Light</vt:lpstr>
      <vt:lpstr>Group 2A </vt:lpstr>
      <vt:lpstr>Getting Started with Disciplinary Literacy Reading: Big Ideas</vt:lpstr>
      <vt:lpstr> </vt:lpstr>
      <vt:lpstr>PowerPoint Presentation</vt:lpstr>
      <vt:lpstr>PowerPoint Presentation</vt:lpstr>
      <vt:lpstr> Can you think of a time on your practicum where you used any of these strategies? How? What work? What didn’t? (first in your group then share with the class)</vt:lpstr>
      <vt:lpstr>Teaching content through literacy</vt:lpstr>
      <vt:lpstr>Teaching content through literacy</vt:lpstr>
      <vt:lpstr>Teaching content through literacy</vt:lpstr>
      <vt:lpstr>Summary </vt:lpstr>
      <vt:lpstr>PowerPoint Presentation</vt:lpstr>
      <vt:lpstr>PowerPoint Presentation</vt:lpstr>
      <vt:lpstr>PowerPoint Presentation</vt:lpstr>
      <vt:lpstr>The End! Thank you for listening!</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 2A </dc:title>
  <cp:lastModifiedBy>Joanne Robertson</cp:lastModifiedBy>
  <cp:revision>1</cp:revision>
  <dcterms:modified xsi:type="dcterms:W3CDTF">2019-05-28T14:56:38Z</dcterms:modified>
</cp:coreProperties>
</file>