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ato" panose="020F0502020204030203" pitchFamily="34" charset="77"/>
      <p:regular r:id="rId20"/>
      <p:bold r:id="rId21"/>
      <p:italic r:id="rId22"/>
      <p:boldItalic r:id="rId23"/>
    </p:embeddedFont>
    <p:embeddedFont>
      <p:font typeface="Raleway" panose="020B0503030101060003" pitchFamily="34"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1"/>
  </p:normalViewPr>
  <p:slideViewPr>
    <p:cSldViewPr snapToGrid="0">
      <p:cViewPr varScale="1">
        <p:scale>
          <a:sx n="143" d="100"/>
          <a:sy n="143" d="100"/>
        </p:scale>
        <p:origin x="22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Introduction: Luke/Priya/Chloe</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ad0fa720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ad0fa72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Chloe</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ad0fa720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ad0fa720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Chloe</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ab3c3cee5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ab3c3cee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Sean</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ab3c3d24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ab3c3d24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Sean</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ab3c3d24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ab3c3d2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Sean</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ab3c3d24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ab3c3d2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Sean</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ab3c3d24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ab3c3d24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Sean</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ab3c3cee5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ab3c3cee5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Sean</a:t>
            </a:r>
            <a:endParaRPr b="1"/>
          </a:p>
          <a:p>
            <a:pPr marL="0" lvl="0" indent="0" algn="l" rtl="0">
              <a:lnSpc>
                <a:spcPct val="115000"/>
              </a:lnSpc>
              <a:spcBef>
                <a:spcPts val="1600"/>
              </a:spcBef>
              <a:spcAft>
                <a:spcPts val="0"/>
              </a:spcAft>
              <a:buNone/>
            </a:pPr>
            <a:r>
              <a:rPr lang="en" sz="1000" b="1">
                <a:latin typeface="Lato"/>
                <a:ea typeface="Lato"/>
                <a:cs typeface="Lato"/>
                <a:sym typeface="Lato"/>
              </a:rPr>
              <a:t>Critique (Priya)</a:t>
            </a:r>
            <a:endParaRPr sz="1000" b="1">
              <a:latin typeface="Lato"/>
              <a:ea typeface="Lato"/>
              <a:cs typeface="Lato"/>
              <a:sym typeface="Lato"/>
            </a:endParaRPr>
          </a:p>
          <a:p>
            <a:pPr marL="457200" lvl="0" indent="-292100" algn="l" rtl="0">
              <a:lnSpc>
                <a:spcPct val="115000"/>
              </a:lnSpc>
              <a:spcBef>
                <a:spcPts val="1600"/>
              </a:spcBef>
              <a:spcAft>
                <a:spcPts val="0"/>
              </a:spcAft>
              <a:buClr>
                <a:srgbClr val="000000"/>
              </a:buClr>
              <a:buSzPts val="1000"/>
              <a:buFont typeface="Lato"/>
              <a:buChar char="-"/>
            </a:pPr>
            <a:r>
              <a:rPr lang="en" sz="1000">
                <a:latin typeface="Lato"/>
                <a:ea typeface="Lato"/>
                <a:cs typeface="Lato"/>
                <a:sym typeface="Lato"/>
              </a:rPr>
              <a:t>The article didn’t state how successful the students were at acquiring the vocabulary through write alouds, rather it suggested it was a useful method in the perspective of one teacher and her classroom. </a:t>
            </a:r>
            <a:endParaRPr sz="1000">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ab3c3cee5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ab3c3cee5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Priya</a:t>
            </a:r>
            <a:endParaRPr b="1"/>
          </a:p>
          <a:p>
            <a:pPr marL="0" lvl="0" indent="0" algn="l" rtl="0">
              <a:spcBef>
                <a:spcPts val="0"/>
              </a:spcBef>
              <a:spcAft>
                <a:spcPts val="0"/>
              </a:spcAft>
              <a:buNone/>
            </a:pPr>
            <a:r>
              <a:rPr lang="en" b="1"/>
              <a:t>Code switching-</a:t>
            </a:r>
            <a:r>
              <a:rPr lang="en"/>
              <a:t> natural response to the introduction of a new language (including vocabulary); Facilitates participation and help build students’ confidence and comfort; important first step in creating a classroom community. </a:t>
            </a:r>
            <a:endParaRPr/>
          </a:p>
          <a:p>
            <a:pPr marL="0" lvl="0" indent="0" algn="l" rtl="0">
              <a:spcBef>
                <a:spcPts val="0"/>
              </a:spcBef>
              <a:spcAft>
                <a:spcPts val="0"/>
              </a:spcAft>
              <a:buNone/>
            </a:pPr>
            <a:endParaRPr/>
          </a:p>
          <a:p>
            <a:pPr marL="0" lvl="0" indent="0" algn="l" rtl="0">
              <a:spcBef>
                <a:spcPts val="0"/>
              </a:spcBef>
              <a:spcAft>
                <a:spcPts val="0"/>
              </a:spcAft>
              <a:buNone/>
            </a:pPr>
            <a:r>
              <a:rPr lang="en"/>
              <a:t>Research gathered in a multilingual 9th grade social studies class taught by Ms. Rosewall. Caucasian, monolingual English speaker with over 15 years teaching experience. Spent previous 8 years working with refugees (reason why the author worked with this teacher)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ab3c3cee5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ab3c3cee5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Luke</a:t>
            </a:r>
            <a:endParaRPr b="1"/>
          </a:p>
          <a:p>
            <a:pPr marL="457200" lvl="0" indent="-298450" algn="l" rtl="0">
              <a:lnSpc>
                <a:spcPct val="115000"/>
              </a:lnSpc>
              <a:spcBef>
                <a:spcPts val="0"/>
              </a:spcBef>
              <a:spcAft>
                <a:spcPts val="0"/>
              </a:spcAft>
              <a:buSzPts val="1100"/>
              <a:buChar char="-"/>
            </a:pPr>
            <a:r>
              <a:rPr lang="en"/>
              <a:t>Tied into dialogue journaling, used to scaffold learning and build in self-confidence </a:t>
            </a:r>
            <a:endParaRPr/>
          </a:p>
          <a:p>
            <a:pPr marL="457200" lvl="0" indent="-298450" algn="l" rtl="0">
              <a:lnSpc>
                <a:spcPct val="115000"/>
              </a:lnSpc>
              <a:spcBef>
                <a:spcPts val="0"/>
              </a:spcBef>
              <a:spcAft>
                <a:spcPts val="0"/>
              </a:spcAft>
              <a:buSzPts val="1100"/>
              <a:buChar char="-"/>
            </a:pPr>
            <a:r>
              <a:rPr lang="en"/>
              <a:t>Write alouds helped with specific sentence structures using content vocabulary</a:t>
            </a:r>
            <a:endParaRPr/>
          </a:p>
          <a:p>
            <a:pPr marL="457200" lvl="0" indent="-298450" algn="l" rtl="0">
              <a:lnSpc>
                <a:spcPct val="115000"/>
              </a:lnSpc>
              <a:spcBef>
                <a:spcPts val="0"/>
              </a:spcBef>
              <a:spcAft>
                <a:spcPts val="0"/>
              </a:spcAft>
              <a:buSzPts val="1100"/>
              <a:buChar char="-"/>
            </a:pPr>
            <a:r>
              <a:rPr lang="en"/>
              <a:t>Confidence building for students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ab3c3cee5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ab3c3cee5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Luke </a:t>
            </a:r>
            <a:endParaRPr b="1"/>
          </a:p>
          <a:p>
            <a:pPr marL="0" lvl="0" indent="0" algn="l" rtl="0">
              <a:spcBef>
                <a:spcPts val="0"/>
              </a:spcBef>
              <a:spcAft>
                <a:spcPts val="0"/>
              </a:spcAft>
              <a:buNone/>
            </a:pPr>
            <a:endParaRPr b="1"/>
          </a:p>
          <a:p>
            <a:pPr marL="0" lvl="0" indent="0" algn="l" rtl="0">
              <a:spcBef>
                <a:spcPts val="0"/>
              </a:spcBef>
              <a:spcAft>
                <a:spcPts val="0"/>
              </a:spcAft>
              <a:buNone/>
            </a:pPr>
            <a:r>
              <a:rPr lang="en"/>
              <a:t>Ms. Rosewall’s class</a:t>
            </a:r>
            <a:endParaRPr/>
          </a:p>
          <a:p>
            <a:pPr marL="457200" lvl="0" indent="-298450" algn="l" rtl="0">
              <a:lnSpc>
                <a:spcPct val="115000"/>
              </a:lnSpc>
              <a:spcBef>
                <a:spcPts val="0"/>
              </a:spcBef>
              <a:spcAft>
                <a:spcPts val="0"/>
              </a:spcAft>
              <a:buSzPts val="1100"/>
              <a:buChar char="-"/>
            </a:pPr>
            <a:r>
              <a:rPr lang="en"/>
              <a:t>Teacher modeled the process of writing by verbalizing her thinking and demonstrating the behaviours and strategies of an effective writer.</a:t>
            </a:r>
            <a:endParaRPr/>
          </a:p>
          <a:p>
            <a:pPr marL="457200" lvl="0" indent="-298450" algn="l" rtl="0">
              <a:lnSpc>
                <a:spcPct val="115000"/>
              </a:lnSpc>
              <a:spcBef>
                <a:spcPts val="0"/>
              </a:spcBef>
              <a:spcAft>
                <a:spcPts val="0"/>
              </a:spcAft>
              <a:buSzPts val="1100"/>
              <a:buChar char="-"/>
            </a:pPr>
            <a:r>
              <a:rPr lang="en"/>
              <a:t>Planning process questions (What would I like to see this week? What can I model for my SS? )</a:t>
            </a: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ab3c3cee5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ab3c3cee5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Priya</a:t>
            </a:r>
            <a:endParaRPr b="1"/>
          </a:p>
          <a:p>
            <a:pPr marL="0" lvl="0" indent="0" algn="l" rtl="0">
              <a:lnSpc>
                <a:spcPct val="115000"/>
              </a:lnSpc>
              <a:spcBef>
                <a:spcPts val="0"/>
              </a:spcBef>
              <a:spcAft>
                <a:spcPts val="0"/>
              </a:spcAft>
              <a:buNone/>
            </a:pPr>
            <a:r>
              <a:rPr lang="en"/>
              <a:t>Elias’s entries about how he responds to the write aloud and expresses himself in his journal writing. </a:t>
            </a: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ac89086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ac89086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Priya</a:t>
            </a:r>
            <a:endParaRPr b="1"/>
          </a:p>
          <a:p>
            <a:pPr marL="0" lvl="0" indent="0" algn="l" rtl="0">
              <a:spcBef>
                <a:spcPts val="0"/>
              </a:spcBef>
              <a:spcAft>
                <a:spcPts val="0"/>
              </a:spcAft>
              <a:buNone/>
            </a:pPr>
            <a:r>
              <a:rPr lang="en"/>
              <a:t>Teacher’s response to Elias’s journal entry. Example of the relationship aspect of writing that is beneficial when you allow students to freely express themselves. (Even though Elias’s english isn’t that strong or he is writing in his Native tongue and illustrating his response)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ad0fa72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ad0fa72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Sean</a:t>
            </a:r>
            <a:endParaRPr b="1"/>
          </a:p>
          <a:p>
            <a:pPr marL="0" lvl="0" indent="0" algn="l" rtl="0">
              <a:spcBef>
                <a:spcPts val="0"/>
              </a:spcBef>
              <a:spcAft>
                <a:spcPts val="0"/>
              </a:spcAft>
              <a:buNone/>
            </a:pPr>
            <a:endParaRPr/>
          </a:p>
          <a:p>
            <a:pPr marL="0" lvl="0" indent="0" algn="l" rtl="0">
              <a:spcBef>
                <a:spcPts val="0"/>
              </a:spcBef>
              <a:spcAft>
                <a:spcPts val="0"/>
              </a:spcAft>
              <a:buNone/>
            </a:pPr>
            <a:r>
              <a:rPr lang="en"/>
              <a:t>Dialogue - learning as collaborative effort, learn from each other </a:t>
            </a:r>
            <a:endParaRPr/>
          </a:p>
          <a:p>
            <a:pPr marL="0" lvl="0" indent="0" algn="l" rtl="0">
              <a:spcBef>
                <a:spcPts val="0"/>
              </a:spcBef>
              <a:spcAft>
                <a:spcPts val="0"/>
              </a:spcAft>
              <a:buNone/>
            </a:pPr>
            <a:r>
              <a:rPr lang="en"/>
              <a:t>Ethic of care - “open-ended common search for understanding, empathy and understanding of where student is coming from” - responsive to student needs so they feel comfortable in the learning environment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ab3c3cee5_0_4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ab3c3cee5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Chloe</a:t>
            </a:r>
            <a:endParaRPr b="1"/>
          </a:p>
          <a:p>
            <a:pPr marL="0" lvl="0" indent="0" algn="l" rtl="0">
              <a:spcBef>
                <a:spcPts val="0"/>
              </a:spcBef>
              <a:spcAft>
                <a:spcPts val="0"/>
              </a:spcAft>
              <a:buNone/>
            </a:pPr>
            <a:r>
              <a:rPr lang="en"/>
              <a:t>Dialogue Journals = Written communication between a student and the teacher</a:t>
            </a:r>
            <a:endParaRPr/>
          </a:p>
          <a:p>
            <a:pPr marL="0" lvl="0" indent="0" algn="l" rtl="0">
              <a:spcBef>
                <a:spcPts val="0"/>
              </a:spcBef>
              <a:spcAft>
                <a:spcPts val="0"/>
              </a:spcAft>
              <a:buNone/>
            </a:pPr>
            <a:r>
              <a:rPr lang="en"/>
              <a:t>Perspective of Ms. Rosewall’s class </a:t>
            </a:r>
            <a:endParaRPr/>
          </a:p>
          <a:p>
            <a:pPr marL="457200" lvl="0" indent="-304800" algn="l" rtl="0">
              <a:lnSpc>
                <a:spcPct val="115000"/>
              </a:lnSpc>
              <a:spcBef>
                <a:spcPts val="0"/>
              </a:spcBef>
              <a:spcAft>
                <a:spcPts val="0"/>
              </a:spcAft>
              <a:buClr>
                <a:srgbClr val="000000"/>
              </a:buClr>
              <a:buSzPts val="1200"/>
              <a:buFont typeface="Lato"/>
              <a:buChar char="-"/>
            </a:pPr>
            <a:r>
              <a:rPr lang="en" sz="1200">
                <a:latin typeface="Lato"/>
                <a:ea typeface="Lato"/>
                <a:cs typeface="Lato"/>
                <a:sym typeface="Lato"/>
              </a:rPr>
              <a:t>Notebook provided to students </a:t>
            </a:r>
            <a:endParaRPr sz="1200">
              <a:latin typeface="Lato"/>
              <a:ea typeface="Lato"/>
              <a:cs typeface="Lato"/>
              <a:sym typeface="Lato"/>
            </a:endParaRPr>
          </a:p>
          <a:p>
            <a:pPr marL="457200" lvl="0" indent="-304800" algn="l" rtl="0">
              <a:lnSpc>
                <a:spcPct val="115000"/>
              </a:lnSpc>
              <a:spcBef>
                <a:spcPts val="0"/>
              </a:spcBef>
              <a:spcAft>
                <a:spcPts val="0"/>
              </a:spcAft>
              <a:buClr>
                <a:srgbClr val="000000"/>
              </a:buClr>
              <a:buSzPts val="1200"/>
              <a:buFont typeface="Lato"/>
              <a:buChar char="-"/>
            </a:pPr>
            <a:r>
              <a:rPr lang="en" sz="1200">
                <a:latin typeface="Lato"/>
                <a:ea typeface="Lato"/>
                <a:cs typeface="Lato"/>
                <a:sym typeface="Lato"/>
              </a:rPr>
              <a:t>Teacher provides prompts for writing</a:t>
            </a:r>
            <a:endParaRPr sz="1200">
              <a:latin typeface="Lato"/>
              <a:ea typeface="Lato"/>
              <a:cs typeface="Lato"/>
              <a:sym typeface="Lato"/>
            </a:endParaRPr>
          </a:p>
          <a:p>
            <a:pPr marL="457200" lvl="0" indent="-304800" algn="l" rtl="0">
              <a:lnSpc>
                <a:spcPct val="115000"/>
              </a:lnSpc>
              <a:spcBef>
                <a:spcPts val="0"/>
              </a:spcBef>
              <a:spcAft>
                <a:spcPts val="0"/>
              </a:spcAft>
              <a:buClr>
                <a:srgbClr val="000000"/>
              </a:buClr>
              <a:buSzPts val="1200"/>
              <a:buFont typeface="Lato"/>
              <a:buChar char="-"/>
            </a:pPr>
            <a:r>
              <a:rPr lang="en" sz="1200">
                <a:latin typeface="Lato"/>
                <a:ea typeface="Lato"/>
                <a:cs typeface="Lato"/>
                <a:sym typeface="Lato"/>
              </a:rPr>
              <a:t>Teacher collects the journals throughout the year</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ad0fa720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ad0fa720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Chloe</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zquotes.com/quote/53532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azquotes.com/quote/54928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Meaningful Writing Opportunities: </a:t>
            </a:r>
            <a:r>
              <a:rPr lang="en" sz="3000" b="0" i="1">
                <a:solidFill>
                  <a:srgbClr val="000000"/>
                </a:solidFill>
                <a:latin typeface="Lato"/>
                <a:ea typeface="Lato"/>
                <a:cs typeface="Lato"/>
                <a:sym typeface="Lato"/>
              </a:rPr>
              <a:t>Write-Alouds and Dialogue Journaling with Newcomer and English Learner High Schoolers</a:t>
            </a:r>
            <a:endParaRPr sz="3000"/>
          </a:p>
        </p:txBody>
      </p:sp>
      <p:sp>
        <p:nvSpPr>
          <p:cNvPr id="87" name="Google Shape;87;p13"/>
          <p:cNvSpPr txBox="1">
            <a:spLocks noGrp="1"/>
          </p:cNvSpPr>
          <p:nvPr>
            <p:ph type="subTitle" idx="1"/>
          </p:nvPr>
        </p:nvSpPr>
        <p:spPr>
          <a:xfrm>
            <a:off x="661350" y="2928500"/>
            <a:ext cx="8382300" cy="1982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sz="1800" i="1">
                <a:solidFill>
                  <a:srgbClr val="000000"/>
                </a:solidFill>
              </a:rPr>
              <a:t>Rebecca E. Linares</a:t>
            </a:r>
            <a:endParaRPr sz="1800" i="1">
              <a:solidFill>
                <a:srgbClr val="000000"/>
              </a:solidFill>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solidFill>
                <a:srgbClr val="000000"/>
              </a:solidFill>
            </a:endParaRPr>
          </a:p>
          <a:p>
            <a:pPr marL="0" lvl="0" indent="0" algn="l" rtl="0">
              <a:spcBef>
                <a:spcPts val="0"/>
              </a:spcBef>
              <a:spcAft>
                <a:spcPts val="0"/>
              </a:spcAft>
              <a:buNone/>
            </a:pPr>
            <a:r>
              <a:rPr lang="en" b="1">
                <a:solidFill>
                  <a:srgbClr val="000000"/>
                </a:solidFill>
              </a:rPr>
              <a:t>Group 3B</a:t>
            </a:r>
            <a:r>
              <a:rPr lang="en">
                <a:solidFill>
                  <a:srgbClr val="000000"/>
                </a:solidFill>
              </a:rPr>
              <a:t>- Sean C. , Chloe R. , Priya S., Luke V. </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 Identity Centered Writing</a:t>
            </a:r>
            <a:endParaRPr/>
          </a:p>
        </p:txBody>
      </p:sp>
      <p:sp>
        <p:nvSpPr>
          <p:cNvPr id="144" name="Google Shape;144;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rPr>
              <a:t>Part II</a:t>
            </a:r>
            <a:endParaRPr sz="1400">
              <a:solidFill>
                <a:srgbClr val="000000"/>
              </a:solidFill>
            </a:endParaRPr>
          </a:p>
          <a:p>
            <a:pPr marL="457200" lvl="0" indent="0" algn="l" rtl="0">
              <a:spcBef>
                <a:spcPts val="1600"/>
              </a:spcBef>
              <a:spcAft>
                <a:spcPts val="0"/>
              </a:spcAft>
              <a:buNone/>
            </a:pPr>
            <a:r>
              <a:rPr lang="en" sz="1400">
                <a:solidFill>
                  <a:srgbClr val="000000"/>
                </a:solidFill>
              </a:rPr>
              <a:t>Trade your journal with a person at your table. </a:t>
            </a:r>
            <a:endParaRPr sz="1400">
              <a:solidFill>
                <a:srgbClr val="000000"/>
              </a:solidFill>
            </a:endParaRPr>
          </a:p>
          <a:p>
            <a:pPr marL="457200" lvl="0" indent="0" algn="l" rtl="0">
              <a:spcBef>
                <a:spcPts val="1600"/>
              </a:spcBef>
              <a:spcAft>
                <a:spcPts val="0"/>
              </a:spcAft>
              <a:buNone/>
            </a:pPr>
            <a:r>
              <a:rPr lang="en" sz="1400">
                <a:solidFill>
                  <a:srgbClr val="000000"/>
                </a:solidFill>
              </a:rPr>
              <a:t>Respond to the dialogue journal in writing as if you are the teacher. </a:t>
            </a:r>
            <a:endParaRPr sz="14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 Identity Centered Writing</a:t>
            </a:r>
            <a:endParaRPr/>
          </a:p>
        </p:txBody>
      </p:sp>
      <p:sp>
        <p:nvSpPr>
          <p:cNvPr id="150" name="Google Shape;150;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400" b="1">
                <a:solidFill>
                  <a:srgbClr val="000000"/>
                </a:solidFill>
              </a:rPr>
              <a:t>Feedback:</a:t>
            </a:r>
            <a:endParaRPr sz="1400" b="1">
              <a:solidFill>
                <a:srgbClr val="000000"/>
              </a:solidFill>
            </a:endParaRPr>
          </a:p>
          <a:p>
            <a:pPr marL="457200" lvl="0" indent="0" algn="l" rtl="0">
              <a:spcBef>
                <a:spcPts val="1600"/>
              </a:spcBef>
              <a:spcAft>
                <a:spcPts val="0"/>
              </a:spcAft>
              <a:buNone/>
            </a:pPr>
            <a:r>
              <a:rPr lang="en" sz="1400" b="1">
                <a:solidFill>
                  <a:srgbClr val="000000"/>
                </a:solidFill>
              </a:rPr>
              <a:t>Can you imagine using this activity in your future teaching practice?</a:t>
            </a:r>
            <a:endParaRPr sz="1400" b="1">
              <a:solidFill>
                <a:srgbClr val="000000"/>
              </a:solidFill>
            </a:endParaRPr>
          </a:p>
          <a:p>
            <a:pPr marL="457200" lvl="0" indent="0" algn="l" rtl="0">
              <a:spcBef>
                <a:spcPts val="1600"/>
              </a:spcBef>
              <a:spcAft>
                <a:spcPts val="0"/>
              </a:spcAft>
              <a:buNone/>
            </a:pPr>
            <a:r>
              <a:rPr lang="en" sz="1400" b="1">
                <a:solidFill>
                  <a:srgbClr val="000000"/>
                </a:solidFill>
              </a:rPr>
              <a:t>Is there anything you found challenging about this activity?</a:t>
            </a:r>
            <a:endParaRPr sz="1400" b="1">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729450" y="12322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Confidence and Community</a:t>
            </a:r>
            <a:endParaRPr/>
          </a:p>
          <a:p>
            <a:pPr marL="0" lvl="0" indent="0" algn="l" rtl="0">
              <a:spcBef>
                <a:spcPts val="0"/>
              </a:spcBef>
              <a:spcAft>
                <a:spcPts val="0"/>
              </a:spcAft>
              <a:buNone/>
            </a:pPr>
            <a:endParaRPr/>
          </a:p>
        </p:txBody>
      </p:sp>
      <p:sp>
        <p:nvSpPr>
          <p:cNvPr id="156" name="Google Shape;156;p24"/>
          <p:cNvSpPr txBox="1">
            <a:spLocks noGrp="1"/>
          </p:cNvSpPr>
          <p:nvPr>
            <p:ph type="body" idx="1"/>
          </p:nvPr>
        </p:nvSpPr>
        <p:spPr>
          <a:xfrm>
            <a:off x="729450" y="2243325"/>
            <a:ext cx="7688700" cy="302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rPr>
              <a:t>Meaningful writing opportunities that prompt students to write about contexts and experiences with which they are familiar also promote engagement and participation in both a writing community and the classroom community (Stewart &amp; Patterson, 2016).</a:t>
            </a:r>
            <a:endParaRPr sz="2200">
              <a:solidFill>
                <a:srgbClr val="000000"/>
              </a:solidFill>
            </a:endParaRPr>
          </a:p>
        </p:txBody>
      </p:sp>
      <p:pic>
        <p:nvPicPr>
          <p:cNvPr id="157" name="Google Shape;157;p24"/>
          <p:cNvPicPr preferRelativeResize="0"/>
          <p:nvPr/>
        </p:nvPicPr>
        <p:blipFill>
          <a:blip r:embed="rId3">
            <a:alphaModFix/>
          </a:blip>
          <a:stretch>
            <a:fillRect/>
          </a:stretch>
        </p:blipFill>
        <p:spPr>
          <a:xfrm>
            <a:off x="7527678" y="100925"/>
            <a:ext cx="1616325" cy="204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729450" y="13042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Exquisite Corpse</a:t>
            </a:r>
            <a:endParaRPr/>
          </a:p>
        </p:txBody>
      </p:sp>
      <p:sp>
        <p:nvSpPr>
          <p:cNvPr id="163" name="Google Shape;163;p25"/>
          <p:cNvSpPr txBox="1">
            <a:spLocks noGrp="1"/>
          </p:cNvSpPr>
          <p:nvPr>
            <p:ph type="body" idx="1"/>
          </p:nvPr>
        </p:nvSpPr>
        <p:spPr>
          <a:xfrm>
            <a:off x="729450" y="1767000"/>
            <a:ext cx="7688700" cy="3376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Groups of 4 or 5</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Each group will receive a lined piece of paper.</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Each person will fill in  two lines and without saying anything aloud or letting anyone see, they will fold the paper to cover the first line only.</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The next person in the circle will see only the second line and will contribute two lines in response to the last line.</a:t>
            </a:r>
            <a:endParaRPr sz="2000">
              <a:solidFill>
                <a:srgbClr val="000000"/>
              </a:solidFill>
            </a:endParaRPr>
          </a:p>
          <a:p>
            <a:pPr marL="457200" lvl="0" indent="0" algn="l" rtl="0">
              <a:spcBef>
                <a:spcPts val="1600"/>
              </a:spcBef>
              <a:spcAft>
                <a:spcPts val="1600"/>
              </a:spcAft>
              <a:buNone/>
            </a:pPr>
            <a:endParaRPr/>
          </a:p>
        </p:txBody>
      </p:sp>
      <p:pic>
        <p:nvPicPr>
          <p:cNvPr id="164" name="Google Shape;164;p25"/>
          <p:cNvPicPr preferRelativeResize="0"/>
          <p:nvPr/>
        </p:nvPicPr>
        <p:blipFill>
          <a:blip r:embed="rId3">
            <a:alphaModFix/>
          </a:blip>
          <a:stretch>
            <a:fillRect/>
          </a:stretch>
        </p:blipFill>
        <p:spPr>
          <a:xfrm>
            <a:off x="7325978" y="201775"/>
            <a:ext cx="1616325" cy="2043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Exquisite Corpse</a:t>
            </a:r>
            <a:endParaRPr/>
          </a:p>
        </p:txBody>
      </p:sp>
      <p:sp>
        <p:nvSpPr>
          <p:cNvPr id="170" name="Google Shape;170;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a:solidFill>
                  <a:srgbClr val="000000"/>
                </a:solidFill>
              </a:rPr>
              <a:t>You can stop your line mid-sentence and force the next participant to complete it.</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 If anyone in your group speaks another language they can write their lines in that language and force the other group members to figure out how to respond.</a:t>
            </a:r>
            <a:endParaRPr sz="2200">
              <a:solidFill>
                <a:srgbClr val="000000"/>
              </a:solidFill>
            </a:endParaRPr>
          </a:p>
          <a:p>
            <a:pPr marL="0" lvl="0" indent="0" algn="l" rtl="0">
              <a:spcBef>
                <a:spcPts val="1600"/>
              </a:spcBef>
              <a:spcAft>
                <a:spcPts val="1600"/>
              </a:spcAft>
              <a:buNone/>
            </a:pPr>
            <a:endParaRPr/>
          </a:p>
        </p:txBody>
      </p:sp>
      <p:pic>
        <p:nvPicPr>
          <p:cNvPr id="171" name="Google Shape;171;p26"/>
          <p:cNvPicPr preferRelativeResize="0"/>
          <p:nvPr/>
        </p:nvPicPr>
        <p:blipFill>
          <a:blip r:embed="rId3">
            <a:alphaModFix/>
          </a:blip>
          <a:stretch>
            <a:fillRect/>
          </a:stretch>
        </p:blipFill>
        <p:spPr>
          <a:xfrm>
            <a:off x="7527678" y="100925"/>
            <a:ext cx="1616325" cy="204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body" idx="1"/>
          </p:nvPr>
        </p:nvSpPr>
        <p:spPr>
          <a:xfrm>
            <a:off x="345300" y="731550"/>
            <a:ext cx="8453400" cy="44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When I (a daily activity that helps you relax)</a:t>
            </a:r>
            <a:endParaRPr sz="1800">
              <a:solidFill>
                <a:srgbClr val="000000"/>
              </a:solidFill>
            </a:endParaRPr>
          </a:p>
          <a:p>
            <a:pPr marL="0" lvl="0" indent="0" algn="l" rtl="0">
              <a:spcBef>
                <a:spcPts val="1600"/>
              </a:spcBef>
              <a:spcAft>
                <a:spcPts val="0"/>
              </a:spcAft>
              <a:buNone/>
            </a:pPr>
            <a:r>
              <a:rPr lang="en" sz="1800">
                <a:solidFill>
                  <a:srgbClr val="000000"/>
                </a:solidFill>
              </a:rPr>
              <a:t>I feel (positive emotions)</a:t>
            </a:r>
            <a:endParaRPr sz="1800">
              <a:solidFill>
                <a:srgbClr val="000000"/>
              </a:solidFill>
            </a:endParaRPr>
          </a:p>
          <a:p>
            <a:pPr marL="0" lvl="0" indent="0" algn="l" rtl="0">
              <a:spcBef>
                <a:spcPts val="1600"/>
              </a:spcBef>
              <a:spcAft>
                <a:spcPts val="0"/>
              </a:spcAft>
              <a:buNone/>
            </a:pPr>
            <a:r>
              <a:rPr lang="en" sz="1800">
                <a:solidFill>
                  <a:srgbClr val="000000"/>
                </a:solidFill>
              </a:rPr>
              <a:t>When I was young (a childhood experience that brought about a negative emotional experience)</a:t>
            </a:r>
            <a:endParaRPr sz="1800">
              <a:solidFill>
                <a:srgbClr val="000000"/>
              </a:solidFill>
            </a:endParaRPr>
          </a:p>
          <a:p>
            <a:pPr marL="0" lvl="0" indent="0" algn="l" rtl="0">
              <a:spcBef>
                <a:spcPts val="1600"/>
              </a:spcBef>
              <a:spcAft>
                <a:spcPts val="0"/>
              </a:spcAft>
              <a:buNone/>
            </a:pPr>
            <a:r>
              <a:rPr lang="en" sz="1800">
                <a:solidFill>
                  <a:srgbClr val="000000"/>
                </a:solidFill>
              </a:rPr>
              <a:t>(Onomatopoeia)</a:t>
            </a:r>
            <a:endParaRPr sz="1800">
              <a:solidFill>
                <a:srgbClr val="000000"/>
              </a:solidFill>
            </a:endParaRPr>
          </a:p>
          <a:p>
            <a:pPr marL="0" lvl="0" indent="0" algn="l" rtl="0">
              <a:spcBef>
                <a:spcPts val="1600"/>
              </a:spcBef>
              <a:spcAft>
                <a:spcPts val="0"/>
              </a:spcAft>
              <a:buNone/>
            </a:pPr>
            <a:r>
              <a:rPr lang="en" sz="1800">
                <a:solidFill>
                  <a:srgbClr val="000000"/>
                </a:solidFill>
              </a:rPr>
              <a:t>(An accident or catastrophic incident)</a:t>
            </a:r>
            <a:endParaRPr sz="1800">
              <a:solidFill>
                <a:srgbClr val="000000"/>
              </a:solidFill>
            </a:endParaRPr>
          </a:p>
          <a:p>
            <a:pPr marL="0" lvl="0" indent="0" algn="l" rtl="0">
              <a:spcBef>
                <a:spcPts val="1600"/>
              </a:spcBef>
              <a:spcAft>
                <a:spcPts val="0"/>
              </a:spcAft>
              <a:buNone/>
            </a:pPr>
            <a:r>
              <a:rPr lang="en" sz="1800">
                <a:solidFill>
                  <a:srgbClr val="000000"/>
                </a:solidFill>
              </a:rPr>
              <a:t>I felt like (a natural disaster or some kind of environmental catastrophe)</a:t>
            </a:r>
            <a:endParaRPr sz="1800">
              <a:solidFill>
                <a:srgbClr val="000000"/>
              </a:solidFill>
            </a:endParaRPr>
          </a:p>
          <a:p>
            <a:pPr marL="0" lvl="0" indent="0" algn="l" rtl="0">
              <a:spcBef>
                <a:spcPts val="1600"/>
              </a:spcBef>
              <a:spcAft>
                <a:spcPts val="0"/>
              </a:spcAft>
              <a:buNone/>
            </a:pPr>
            <a:r>
              <a:rPr lang="en" sz="1800">
                <a:solidFill>
                  <a:srgbClr val="000000"/>
                </a:solidFill>
              </a:rPr>
              <a:t>So I (something that calms you down when you are nervous)</a:t>
            </a:r>
            <a:endParaRPr sz="1800">
              <a:solidFill>
                <a:srgbClr val="000000"/>
              </a:solidFill>
            </a:endParaRPr>
          </a:p>
          <a:p>
            <a:pPr marL="0" lvl="0" indent="0" algn="l" rtl="0">
              <a:spcBef>
                <a:spcPts val="1600"/>
              </a:spcBef>
              <a:spcAft>
                <a:spcPts val="0"/>
              </a:spcAft>
              <a:buNone/>
            </a:pPr>
            <a:r>
              <a:rPr lang="en" sz="1800">
                <a:solidFill>
                  <a:srgbClr val="000000"/>
                </a:solidFill>
              </a:rPr>
              <a:t>Life is like (a common expression or cultural mantra)</a:t>
            </a:r>
            <a:endParaRPr sz="1800">
              <a:solidFill>
                <a:srgbClr val="000000"/>
              </a:solidFill>
            </a:endParaRPr>
          </a:p>
          <a:p>
            <a:pPr marL="0" lvl="0" indent="0" algn="l" rtl="0">
              <a:spcBef>
                <a:spcPts val="1600"/>
              </a:spcBef>
              <a:spcAft>
                <a:spcPts val="1600"/>
              </a:spcAft>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a:t>
            </a:r>
            <a:endParaRPr/>
          </a:p>
        </p:txBody>
      </p:sp>
      <p:sp>
        <p:nvSpPr>
          <p:cNvPr id="182" name="Google Shape;182;p28"/>
          <p:cNvSpPr txBox="1">
            <a:spLocks noGrp="1"/>
          </p:cNvSpPr>
          <p:nvPr>
            <p:ph type="body" idx="1"/>
          </p:nvPr>
        </p:nvSpPr>
        <p:spPr>
          <a:xfrm>
            <a:off x="727650" y="1853850"/>
            <a:ext cx="7688700" cy="31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When your paper is full,  open it up and see what you have created together.</a:t>
            </a:r>
            <a:endParaRPr sz="1800">
              <a:solidFill>
                <a:srgbClr val="000000"/>
              </a:solidFill>
            </a:endParaRPr>
          </a:p>
          <a:p>
            <a:pPr marL="0" lvl="0" indent="0" algn="l" rtl="0">
              <a:spcBef>
                <a:spcPts val="1600"/>
              </a:spcBef>
              <a:spcAft>
                <a:spcPts val="0"/>
              </a:spcAft>
              <a:buNone/>
            </a:pPr>
            <a:r>
              <a:rPr lang="en" sz="1800">
                <a:solidFill>
                  <a:srgbClr val="000000"/>
                </a:solidFill>
              </a:rPr>
              <a:t>Pick a reader and a second reader to read the final product to your group. </a:t>
            </a:r>
            <a:endParaRPr sz="1800">
              <a:solidFill>
                <a:srgbClr val="000000"/>
              </a:solidFill>
            </a:endParaRPr>
          </a:p>
          <a:p>
            <a:pPr marL="0" lvl="0" indent="0" algn="l" rtl="0">
              <a:spcBef>
                <a:spcPts val="1600"/>
              </a:spcBef>
              <a:spcAft>
                <a:spcPts val="0"/>
              </a:spcAft>
              <a:buNone/>
            </a:pPr>
            <a:r>
              <a:rPr lang="en" sz="1800">
                <a:solidFill>
                  <a:srgbClr val="000000"/>
                </a:solidFill>
              </a:rPr>
              <a:t>First reading, figure out the handwriting</a:t>
            </a:r>
            <a:endParaRPr sz="1800">
              <a:solidFill>
                <a:srgbClr val="000000"/>
              </a:solidFill>
            </a:endParaRPr>
          </a:p>
          <a:p>
            <a:pPr marL="0" lvl="0" indent="0" algn="l" rtl="0">
              <a:spcBef>
                <a:spcPts val="1600"/>
              </a:spcBef>
              <a:spcAft>
                <a:spcPts val="0"/>
              </a:spcAft>
              <a:buNone/>
            </a:pPr>
            <a:r>
              <a:rPr lang="en" sz="1800">
                <a:solidFill>
                  <a:srgbClr val="000000"/>
                </a:solidFill>
              </a:rPr>
              <a:t>Second reading </a:t>
            </a:r>
            <a:endParaRPr sz="1800">
              <a:solidFill>
                <a:srgbClr val="000000"/>
              </a:solidFill>
            </a:endParaRPr>
          </a:p>
          <a:p>
            <a:pPr marL="0" lvl="0" indent="0" algn="l" rtl="0">
              <a:spcBef>
                <a:spcPts val="1600"/>
              </a:spcBef>
              <a:spcAft>
                <a:spcPts val="1600"/>
              </a:spcAft>
              <a:buNone/>
            </a:pPr>
            <a:r>
              <a:rPr lang="en" sz="1800">
                <a:solidFill>
                  <a:srgbClr val="000000"/>
                </a:solidFill>
              </a:rPr>
              <a:t>On the back pick a title and write everyones name on the back and as a group pick a title. </a:t>
            </a:r>
            <a:endParaRPr sz="1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a:t>
            </a:r>
            <a:endParaRPr/>
          </a:p>
        </p:txBody>
      </p:sp>
      <p:sp>
        <p:nvSpPr>
          <p:cNvPr id="188" name="Google Shape;188;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Write- alouds and identity- centered writing are </a:t>
            </a:r>
            <a:r>
              <a:rPr lang="en" sz="1800" b="1">
                <a:solidFill>
                  <a:srgbClr val="000000"/>
                </a:solidFill>
              </a:rPr>
              <a:t>useful</a:t>
            </a:r>
            <a:r>
              <a:rPr lang="en" sz="1800">
                <a:solidFill>
                  <a:srgbClr val="000000"/>
                </a:solidFill>
              </a:rPr>
              <a:t> methods for connecting with students to ensure their </a:t>
            </a:r>
            <a:r>
              <a:rPr lang="en" sz="1800" b="1">
                <a:solidFill>
                  <a:srgbClr val="000000"/>
                </a:solidFill>
              </a:rPr>
              <a:t>ideas </a:t>
            </a:r>
            <a:r>
              <a:rPr lang="en" sz="1800">
                <a:solidFill>
                  <a:srgbClr val="000000"/>
                </a:solidFill>
              </a:rPr>
              <a:t>and </a:t>
            </a:r>
            <a:r>
              <a:rPr lang="en" sz="1800" b="1">
                <a:solidFill>
                  <a:srgbClr val="000000"/>
                </a:solidFill>
              </a:rPr>
              <a:t>feelings </a:t>
            </a:r>
            <a:r>
              <a:rPr lang="en" sz="1800">
                <a:solidFill>
                  <a:srgbClr val="000000"/>
                </a:solidFill>
              </a:rPr>
              <a:t>are heard.</a:t>
            </a:r>
            <a:endParaRPr sz="1800">
              <a:solidFill>
                <a:srgbClr val="000000"/>
              </a:solidFill>
            </a:endParaRPr>
          </a:p>
          <a:p>
            <a:pPr marL="457200" lvl="0" indent="-342900" algn="l" rtl="0">
              <a:spcBef>
                <a:spcPts val="1600"/>
              </a:spcBef>
              <a:spcAft>
                <a:spcPts val="0"/>
              </a:spcAft>
              <a:buClr>
                <a:srgbClr val="000000"/>
              </a:buClr>
              <a:buSzPts val="1800"/>
              <a:buChar char="-"/>
            </a:pPr>
            <a:r>
              <a:rPr lang="en" sz="1800">
                <a:solidFill>
                  <a:srgbClr val="000000"/>
                </a:solidFill>
              </a:rPr>
              <a:t>Scaffolds challenging vocabulary/terms/concepts/ideas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Takes into account the perspective of the Students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Enhances student interest </a:t>
            </a:r>
            <a:r>
              <a:rPr lang="en" sz="1800" i="1">
                <a:solidFill>
                  <a:srgbClr val="000000"/>
                </a:solidFill>
              </a:rPr>
              <a:t>(Use of Native language)</a:t>
            </a:r>
            <a:endParaRPr sz="1800" i="1">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Encourages teacher-student relationships</a:t>
            </a:r>
            <a:r>
              <a:rPr lang="en" sz="1800" i="1">
                <a:solidFill>
                  <a:srgbClr val="000000"/>
                </a:solidFill>
              </a:rPr>
              <a:t> (Reflection)</a:t>
            </a:r>
            <a:endParaRPr sz="1800" i="1">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Identity Centered Writing Instruction</a:t>
            </a:r>
            <a:endParaRPr/>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000000"/>
                </a:solidFill>
              </a:rPr>
              <a:t>Monolingual Approaches to Literacy</a:t>
            </a:r>
            <a:endParaRPr sz="1600">
              <a:solidFill>
                <a:srgbClr val="000000"/>
              </a:solidFill>
            </a:endParaRPr>
          </a:p>
          <a:p>
            <a:pPr marL="457200" lvl="0" indent="-330200" algn="l" rtl="0">
              <a:spcBef>
                <a:spcPts val="1600"/>
              </a:spcBef>
              <a:spcAft>
                <a:spcPts val="0"/>
              </a:spcAft>
              <a:buClr>
                <a:srgbClr val="000000"/>
              </a:buClr>
              <a:buSzPts val="1600"/>
              <a:buChar char="-"/>
            </a:pPr>
            <a:r>
              <a:rPr lang="en" sz="1600">
                <a:solidFill>
                  <a:srgbClr val="000000"/>
                </a:solidFill>
              </a:rPr>
              <a:t>Code switching or mixing of languages (ELLs)</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Native language and personal experience  to facilitate students writing</a:t>
            </a:r>
            <a:endParaRPr sz="1600">
              <a:solidFill>
                <a:srgbClr val="000000"/>
              </a:solidFill>
            </a:endParaRPr>
          </a:p>
          <a:p>
            <a:pPr marL="457200" lvl="0" indent="-330200" algn="l" rtl="0">
              <a:spcBef>
                <a:spcPts val="0"/>
              </a:spcBef>
              <a:spcAft>
                <a:spcPts val="0"/>
              </a:spcAft>
              <a:buClr>
                <a:srgbClr val="000000"/>
              </a:buClr>
              <a:buSzPts val="1600"/>
              <a:buFont typeface="Arial"/>
              <a:buChar char="-"/>
            </a:pPr>
            <a:r>
              <a:rPr lang="en" sz="1600" b="1">
                <a:solidFill>
                  <a:srgbClr val="000000"/>
                </a:solidFill>
              </a:rPr>
              <a:t>Literacy? </a:t>
            </a:r>
            <a:r>
              <a:rPr lang="en" sz="1600">
                <a:solidFill>
                  <a:srgbClr val="000000"/>
                </a:solidFill>
              </a:rPr>
              <a:t>linking personal experiences to writing </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Promoted phonological awareness</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Second language acquisition</a:t>
            </a:r>
            <a:endParaRPr sz="16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Promote development of metalinguistic awareness</a:t>
            </a:r>
            <a:endParaRPr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Write-Aloud’s</a:t>
            </a:r>
            <a:endParaRPr/>
          </a:p>
        </p:txBody>
      </p:sp>
      <p:sp>
        <p:nvSpPr>
          <p:cNvPr id="99" name="Google Shape;99;p15"/>
          <p:cNvSpPr txBox="1">
            <a:spLocks noGrp="1"/>
          </p:cNvSpPr>
          <p:nvPr>
            <p:ph type="body" idx="1"/>
          </p:nvPr>
        </p:nvSpPr>
        <p:spPr>
          <a:xfrm>
            <a:off x="727650" y="16506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a:p>
            <a:pPr marL="457200" lvl="0" indent="0" algn="l" rtl="0">
              <a:spcBef>
                <a:spcPts val="0"/>
              </a:spcBef>
              <a:spcAft>
                <a:spcPts val="0"/>
              </a:spcAft>
              <a:buNone/>
            </a:pPr>
            <a:r>
              <a:rPr lang="en" sz="2000">
                <a:solidFill>
                  <a:srgbClr val="000000"/>
                </a:solidFill>
              </a:rPr>
              <a:t>1. ) Provide a writing prompt, usually a question. </a:t>
            </a:r>
            <a:endParaRPr sz="2000">
              <a:solidFill>
                <a:srgbClr val="000000"/>
              </a:solidFill>
            </a:endParaRPr>
          </a:p>
          <a:p>
            <a:pPr marL="457200" lvl="0" indent="0" algn="l" rtl="0">
              <a:spcBef>
                <a:spcPts val="0"/>
              </a:spcBef>
              <a:spcAft>
                <a:spcPts val="0"/>
              </a:spcAft>
              <a:buNone/>
            </a:pPr>
            <a:r>
              <a:rPr lang="en" sz="2000">
                <a:solidFill>
                  <a:srgbClr val="000000"/>
                </a:solidFill>
              </a:rPr>
              <a:t>E.g., How do you  talk to people in your home country? </a:t>
            </a:r>
            <a:endParaRPr sz="2000">
              <a:solidFill>
                <a:srgbClr val="000000"/>
              </a:solidFill>
            </a:endParaRPr>
          </a:p>
          <a:p>
            <a:pPr marL="457200" lvl="0" indent="0" algn="l" rtl="0">
              <a:spcBef>
                <a:spcPts val="0"/>
              </a:spcBef>
              <a:spcAft>
                <a:spcPts val="0"/>
              </a:spcAft>
              <a:buNone/>
            </a:pPr>
            <a:r>
              <a:rPr lang="en" sz="2000">
                <a:solidFill>
                  <a:srgbClr val="000000"/>
                </a:solidFill>
              </a:rPr>
              <a:t>2.) Brainstorm relevant vocabulary. </a:t>
            </a:r>
            <a:endParaRPr sz="2000">
              <a:solidFill>
                <a:srgbClr val="000000"/>
              </a:solidFill>
            </a:endParaRPr>
          </a:p>
          <a:p>
            <a:pPr marL="457200" lvl="0" indent="0" algn="l" rtl="0">
              <a:spcBef>
                <a:spcPts val="0"/>
              </a:spcBef>
              <a:spcAft>
                <a:spcPts val="0"/>
              </a:spcAft>
              <a:buNone/>
            </a:pPr>
            <a:r>
              <a:rPr lang="en" sz="2000">
                <a:solidFill>
                  <a:srgbClr val="000000"/>
                </a:solidFill>
              </a:rPr>
              <a:t>3.)  Vocab and ideas are documented on the whiteboard so students can access during independent writing.</a:t>
            </a:r>
            <a:endParaRPr sz="2000">
              <a:solidFill>
                <a:srgbClr val="000000"/>
              </a:solidFill>
            </a:endParaRPr>
          </a:p>
          <a:p>
            <a:pPr marL="457200" lvl="0" indent="0" algn="l" rtl="0">
              <a:spcBef>
                <a:spcPts val="0"/>
              </a:spcBef>
              <a:spcAft>
                <a:spcPts val="0"/>
              </a:spcAft>
              <a:buNone/>
            </a:pPr>
            <a:r>
              <a:rPr lang="en" sz="2000">
                <a:solidFill>
                  <a:srgbClr val="000000"/>
                </a:solidFill>
              </a:rPr>
              <a:t>4. ) Teacher models how to turn prompt  into a sentence.</a:t>
            </a:r>
            <a:endParaRPr sz="2000">
              <a:solidFill>
                <a:srgbClr val="000000"/>
              </a:solidFill>
            </a:endParaRPr>
          </a:p>
          <a:p>
            <a:pPr marL="457200" lvl="0" indent="0" algn="l" rtl="0">
              <a:spcBef>
                <a:spcPts val="0"/>
              </a:spcBef>
              <a:spcAft>
                <a:spcPts val="0"/>
              </a:spcAft>
              <a:buNone/>
            </a:pPr>
            <a:r>
              <a:rPr lang="en" sz="2000">
                <a:solidFill>
                  <a:srgbClr val="000000"/>
                </a:solidFill>
              </a:rPr>
              <a:t>5.) Students write their response</a:t>
            </a:r>
            <a:endParaRPr sz="2000">
              <a:solidFill>
                <a:srgbClr val="000000"/>
              </a:solidFill>
            </a:endParaRPr>
          </a:p>
          <a:p>
            <a:pPr marL="45720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727650" y="4172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Write Aloud’s</a:t>
            </a:r>
            <a:endParaRPr/>
          </a:p>
        </p:txBody>
      </p:sp>
      <p:pic>
        <p:nvPicPr>
          <p:cNvPr id="105" name="Google Shape;105;p16"/>
          <p:cNvPicPr preferRelativeResize="0"/>
          <p:nvPr/>
        </p:nvPicPr>
        <p:blipFill>
          <a:blip r:embed="rId3">
            <a:alphaModFix/>
          </a:blip>
          <a:stretch>
            <a:fillRect/>
          </a:stretch>
        </p:blipFill>
        <p:spPr>
          <a:xfrm>
            <a:off x="727650" y="1040800"/>
            <a:ext cx="7087776" cy="3360350"/>
          </a:xfrm>
          <a:prstGeom prst="rect">
            <a:avLst/>
          </a:prstGeom>
          <a:noFill/>
          <a:ln>
            <a:noFill/>
          </a:ln>
        </p:spPr>
      </p:pic>
      <p:sp>
        <p:nvSpPr>
          <p:cNvPr id="106" name="Google Shape;106;p16"/>
          <p:cNvSpPr txBox="1"/>
          <p:nvPr/>
        </p:nvSpPr>
        <p:spPr>
          <a:xfrm>
            <a:off x="648138" y="4489550"/>
            <a:ext cx="7246800" cy="2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Linares, R. E. (2019). Meaningful Writing Opportunities: Write-Alouds and Dialogue Journaling With Newcomer and English Learner High Schoolers. </a:t>
            </a:r>
            <a:r>
              <a:rPr lang="en" sz="800" i="1"/>
              <a:t>Journal of Adolescent &amp; Adult Literacy , 62</a:t>
            </a:r>
            <a:r>
              <a:rPr lang="en" sz="800"/>
              <a:t>, 521-530.</a:t>
            </a:r>
            <a:endParaRPr sz="800"/>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586600" y="6043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Identity Centered Writing</a:t>
            </a:r>
            <a:endParaRPr/>
          </a:p>
          <a:p>
            <a:pPr marL="0" lvl="0" indent="0" algn="l" rtl="0">
              <a:spcBef>
                <a:spcPts val="0"/>
              </a:spcBef>
              <a:spcAft>
                <a:spcPts val="0"/>
              </a:spcAft>
              <a:buNone/>
            </a:pPr>
            <a:endParaRPr/>
          </a:p>
        </p:txBody>
      </p:sp>
      <p:pic>
        <p:nvPicPr>
          <p:cNvPr id="112" name="Google Shape;112;p17"/>
          <p:cNvPicPr preferRelativeResize="0"/>
          <p:nvPr/>
        </p:nvPicPr>
        <p:blipFill>
          <a:blip r:embed="rId3">
            <a:alphaModFix/>
          </a:blip>
          <a:stretch>
            <a:fillRect/>
          </a:stretch>
        </p:blipFill>
        <p:spPr>
          <a:xfrm>
            <a:off x="586600" y="1342200"/>
            <a:ext cx="3943350" cy="762000"/>
          </a:xfrm>
          <a:prstGeom prst="rect">
            <a:avLst/>
          </a:prstGeom>
          <a:noFill/>
          <a:ln>
            <a:noFill/>
          </a:ln>
        </p:spPr>
      </p:pic>
      <p:pic>
        <p:nvPicPr>
          <p:cNvPr id="113" name="Google Shape;113;p17"/>
          <p:cNvPicPr preferRelativeResize="0"/>
          <p:nvPr/>
        </p:nvPicPr>
        <p:blipFill>
          <a:blip r:embed="rId4">
            <a:alphaModFix/>
          </a:blip>
          <a:stretch>
            <a:fillRect/>
          </a:stretch>
        </p:blipFill>
        <p:spPr>
          <a:xfrm>
            <a:off x="4715875" y="1559975"/>
            <a:ext cx="3867150" cy="2943225"/>
          </a:xfrm>
          <a:prstGeom prst="rect">
            <a:avLst/>
          </a:prstGeom>
          <a:noFill/>
          <a:ln>
            <a:noFill/>
          </a:ln>
        </p:spPr>
      </p:pic>
      <p:pic>
        <p:nvPicPr>
          <p:cNvPr id="114" name="Google Shape;114;p17"/>
          <p:cNvPicPr preferRelativeResize="0"/>
          <p:nvPr/>
        </p:nvPicPr>
        <p:blipFill>
          <a:blip r:embed="rId5">
            <a:alphaModFix/>
          </a:blip>
          <a:stretch>
            <a:fillRect/>
          </a:stretch>
        </p:blipFill>
        <p:spPr>
          <a:xfrm>
            <a:off x="994050" y="2189575"/>
            <a:ext cx="3128454" cy="273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response</a:t>
            </a:r>
            <a:endParaRPr/>
          </a:p>
        </p:txBody>
      </p:sp>
      <p:pic>
        <p:nvPicPr>
          <p:cNvPr id="120" name="Google Shape;120;p18"/>
          <p:cNvPicPr preferRelativeResize="0"/>
          <p:nvPr/>
        </p:nvPicPr>
        <p:blipFill>
          <a:blip r:embed="rId3">
            <a:alphaModFix/>
          </a:blip>
          <a:stretch>
            <a:fillRect/>
          </a:stretch>
        </p:blipFill>
        <p:spPr>
          <a:xfrm>
            <a:off x="2395850" y="2156550"/>
            <a:ext cx="3867150" cy="2457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Theoretical Underpinnings </a:t>
            </a:r>
            <a:endParaRPr/>
          </a:p>
        </p:txBody>
      </p:sp>
      <p:sp>
        <p:nvSpPr>
          <p:cNvPr id="126" name="Google Shape;126;p19"/>
          <p:cNvSpPr txBox="1">
            <a:spLocks noGrp="1"/>
          </p:cNvSpPr>
          <p:nvPr>
            <p:ph type="body" idx="1"/>
          </p:nvPr>
        </p:nvSpPr>
        <p:spPr>
          <a:xfrm>
            <a:off x="785675" y="2092950"/>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highlight>
                  <a:srgbClr val="FFFFFF"/>
                </a:highlight>
                <a:uFill>
                  <a:noFill/>
                </a:uFill>
                <a:hlinkClick r:id="rId3"/>
              </a:rPr>
              <a:t>The teacher is no longer merely the-one-who-teaches, but one who is him/herself taught in dialogue with the students, who in turn while being taught also teach. They become jointly responsible for a process in which all grow</a:t>
            </a:r>
            <a:r>
              <a:rPr lang="en" sz="1800">
                <a:solidFill>
                  <a:srgbClr val="000000"/>
                </a:solidFill>
              </a:rPr>
              <a:t> - Paulo Freire</a:t>
            </a:r>
            <a:endParaRPr sz="1800">
              <a:solidFill>
                <a:srgbClr val="000000"/>
              </a:solidFill>
            </a:endParaRPr>
          </a:p>
          <a:p>
            <a:pPr marL="0" lvl="0" indent="0" algn="l" rtl="0">
              <a:spcBef>
                <a:spcPts val="1600"/>
              </a:spcBef>
              <a:spcAft>
                <a:spcPts val="1600"/>
              </a:spcAft>
              <a:buNone/>
            </a:pPr>
            <a:r>
              <a:rPr lang="en" sz="1800">
                <a:solidFill>
                  <a:srgbClr val="000000"/>
                </a:solidFill>
                <a:highlight>
                  <a:srgbClr val="FFFFFF"/>
                </a:highlight>
                <a:uFill>
                  <a:noFill/>
                </a:uFill>
                <a:hlinkClick r:id="rId4"/>
              </a:rPr>
              <a:t>The student is infinitely more important than the subject matter.</a:t>
            </a:r>
            <a:r>
              <a:rPr lang="en" sz="1800">
                <a:solidFill>
                  <a:srgbClr val="000000"/>
                </a:solidFill>
              </a:rPr>
              <a:t> - Nel Noddings</a:t>
            </a:r>
            <a:endParaRPr sz="1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Dialogue Journaling in Writing Instruction </a:t>
            </a:r>
            <a:endParaRPr/>
          </a:p>
        </p:txBody>
      </p:sp>
      <p:sp>
        <p:nvSpPr>
          <p:cNvPr id="132" name="Google Shape;132;p20"/>
          <p:cNvSpPr txBox="1">
            <a:spLocks noGrp="1"/>
          </p:cNvSpPr>
          <p:nvPr>
            <p:ph type="body" idx="1"/>
          </p:nvPr>
        </p:nvSpPr>
        <p:spPr>
          <a:xfrm>
            <a:off x="729450" y="19299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Useful for connecting with students to ensure their ideas and feelings are heard</a:t>
            </a:r>
            <a:endParaRPr sz="1800">
              <a:solidFill>
                <a:srgbClr val="000000"/>
              </a:solidFill>
            </a:endParaRPr>
          </a:p>
          <a:p>
            <a:pPr marL="457200" lvl="0" indent="-342900" algn="l" rtl="0">
              <a:spcBef>
                <a:spcPts val="0"/>
              </a:spcBef>
              <a:spcAft>
                <a:spcPts val="0"/>
              </a:spcAft>
              <a:buClr>
                <a:srgbClr val="000000"/>
              </a:buClr>
              <a:buSzPts val="1800"/>
              <a:buFont typeface="Arial"/>
              <a:buChar char="-"/>
            </a:pPr>
            <a:r>
              <a:rPr lang="en" sz="1800" b="1">
                <a:solidFill>
                  <a:srgbClr val="000000"/>
                </a:solidFill>
              </a:rPr>
              <a:t>Reflection for learning </a:t>
            </a:r>
            <a:r>
              <a:rPr lang="en" sz="1800">
                <a:solidFill>
                  <a:srgbClr val="000000"/>
                </a:solidFill>
              </a:rPr>
              <a:t>(connect personally to their learning)</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From a teacher’s perspective, dialogue journals provide an opportunity to learn more about individual student’s abilities and everyday lives. Useful for lesson planning and individualized instruction. </a:t>
            </a:r>
            <a:endParaRPr sz="1800">
              <a:solidFill>
                <a:srgbClr val="000000"/>
              </a:solidFill>
            </a:endParaRPr>
          </a:p>
          <a:p>
            <a:pPr marL="0" lvl="0" indent="0" algn="l" rtl="0">
              <a:spcBef>
                <a:spcPts val="0"/>
              </a:spcBef>
              <a:spcAft>
                <a:spcPts val="0"/>
              </a:spcAft>
              <a:buNone/>
            </a:pPr>
            <a:endParaRPr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 Identity Centered Writing</a:t>
            </a:r>
            <a:endParaRPr/>
          </a:p>
        </p:txBody>
      </p:sp>
      <p:sp>
        <p:nvSpPr>
          <p:cNvPr id="138" name="Google Shape;138;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rPr>
              <a:t>Part I: Dialogue journal writing activity </a:t>
            </a:r>
            <a:endParaRPr sz="1400">
              <a:solidFill>
                <a:srgbClr val="000000"/>
              </a:solidFill>
            </a:endParaRPr>
          </a:p>
          <a:p>
            <a:pPr marL="457200" lvl="0" indent="-317500" algn="l" rtl="0">
              <a:spcBef>
                <a:spcPts val="1600"/>
              </a:spcBef>
              <a:spcAft>
                <a:spcPts val="0"/>
              </a:spcAft>
              <a:buClr>
                <a:srgbClr val="000000"/>
              </a:buClr>
              <a:buSzPts val="1400"/>
              <a:buAutoNum type="arabicPeriod"/>
            </a:pPr>
            <a:r>
              <a:rPr lang="en" sz="1400">
                <a:solidFill>
                  <a:srgbClr val="000000"/>
                </a:solidFill>
              </a:rPr>
              <a:t>My family....</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My home before coming to Canada....</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The place I feel most at home is...</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A story about last time you visited your home country...</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How do you talk to people in your home country?</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en" sz="1400">
                <a:solidFill>
                  <a:srgbClr val="000000"/>
                </a:solidFill>
              </a:rPr>
              <a:t>Topic of your choice</a:t>
            </a:r>
            <a:endParaRPr sz="1400">
              <a:solidFill>
                <a:srgbClr val="000000"/>
              </a:solidFill>
            </a:endParaRPr>
          </a:p>
          <a:p>
            <a:pPr marL="0" lvl="0" indent="0" algn="l" rtl="0">
              <a:spcBef>
                <a:spcPts val="1600"/>
              </a:spcBef>
              <a:spcAft>
                <a:spcPts val="1600"/>
              </a:spcAft>
              <a:buNone/>
            </a:pPr>
            <a:endParaRPr sz="1800">
              <a:solidFill>
                <a:srgbClr val="0000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1150</Words>
  <Application>Microsoft Macintosh PowerPoint</Application>
  <PresentationFormat>On-screen Show (16:9)</PresentationFormat>
  <Paragraphs>120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Raleway</vt:lpstr>
      <vt:lpstr>Arial</vt:lpstr>
      <vt:lpstr>Lato</vt:lpstr>
      <vt:lpstr>Streamline</vt:lpstr>
      <vt:lpstr>Meaningful Writing Opportunities: Write-Alouds and Dialogue Journaling with Newcomer and English Learner High Schoolers</vt:lpstr>
      <vt:lpstr>Identity Centered Writing Instruction</vt:lpstr>
      <vt:lpstr>Write-Aloud’s</vt:lpstr>
      <vt:lpstr> Write Aloud’s</vt:lpstr>
      <vt:lpstr>Identity Centered Writing </vt:lpstr>
      <vt:lpstr>Teachers response</vt:lpstr>
      <vt:lpstr>Theoretical Underpinnings </vt:lpstr>
      <vt:lpstr>Dialogue Journaling in Writing Instruction </vt:lpstr>
      <vt:lpstr>Activity 1 - Identity Centered Writing</vt:lpstr>
      <vt:lpstr>Activity 1 - Identity Centered Writing</vt:lpstr>
      <vt:lpstr>Activity 1 - Identity Centered Writing</vt:lpstr>
      <vt:lpstr>Building Confidence and Community </vt:lpstr>
      <vt:lpstr>Exquisite Corpse</vt:lpstr>
      <vt:lpstr>Exquisite Corpse</vt:lpstr>
      <vt:lpstr>PowerPoint Presentation</vt:lpstr>
      <vt:lpstr>Sharing</vt:lpstr>
      <vt:lpstr>Conclusion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Meaningful Writing Opportunities: Write-Alouds and Dialogue Journaling with Newcomer and English Learner High Schoolers</dc:title>
  <cp:lastModifiedBy>Joanne Robertson</cp:lastModifiedBy>
  <cp:revision>1</cp:revision>
  <dcterms:modified xsi:type="dcterms:W3CDTF">2019-05-29T21:41:54Z</dcterms:modified>
</cp:coreProperties>
</file>