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2"/>
  </p:notesMasterIdLst>
  <p:sldIdLst>
    <p:sldId id="256" r:id="rId2"/>
    <p:sldId id="316" r:id="rId3"/>
    <p:sldId id="339" r:id="rId4"/>
    <p:sldId id="350" r:id="rId5"/>
    <p:sldId id="351" r:id="rId6"/>
    <p:sldId id="331" r:id="rId7"/>
    <p:sldId id="340" r:id="rId8"/>
    <p:sldId id="334"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7947" autoAdjust="0"/>
  </p:normalViewPr>
  <p:slideViewPr>
    <p:cSldViewPr snapToGrid="0">
      <p:cViewPr>
        <p:scale>
          <a:sx n="43" d="100"/>
          <a:sy n="43" d="100"/>
        </p:scale>
        <p:origin x="15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8BF01-3746-440D-8F8F-A4C57F46403E}"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A3223-FE91-4D63-9EBB-1D91EE984F72}" type="slidenum">
              <a:rPr lang="en-US" smtClean="0"/>
              <a:t>‹#›</a:t>
            </a:fld>
            <a:endParaRPr lang="en-US"/>
          </a:p>
        </p:txBody>
      </p:sp>
    </p:spTree>
    <p:extLst>
      <p:ext uri="{BB962C8B-B14F-4D97-AF65-F5344CB8AC3E}">
        <p14:creationId xmlns:p14="http://schemas.microsoft.com/office/powerpoint/2010/main" val="316724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It can strike without warning, at any moment.</a:t>
            </a:r>
          </a:p>
          <a:p>
            <a:r>
              <a:rPr lang="en-US" sz="1200" kern="1200" dirty="0">
                <a:solidFill>
                  <a:schemeClr val="tx1"/>
                </a:solidFill>
                <a:effectLst/>
                <a:latin typeface="+mn-lt"/>
                <a:ea typeface="+mn-ea"/>
                <a:cs typeface="+mn-cs"/>
              </a:rPr>
              <a:t>You may be walking across a soft carpet and reaching for the door knob, when suddenly...zap!</a:t>
            </a:r>
          </a:p>
          <a:p>
            <a:endParaRPr lang="en-CA" dirty="0"/>
          </a:p>
          <a:p>
            <a:r>
              <a:rPr lang="en-US" sz="1200" kern="1200" dirty="0">
                <a:solidFill>
                  <a:schemeClr val="tx1"/>
                </a:solidFill>
                <a:effectLst/>
                <a:latin typeface="+mn-lt"/>
                <a:ea typeface="+mn-ea"/>
                <a:cs typeface="+mn-cs"/>
              </a:rPr>
              <a:t>To understand static electricity, we first need to know a bit about the nature of matter.</a:t>
            </a:r>
          </a:p>
          <a:p>
            <a:endParaRPr lang="en-CA" dirty="0"/>
          </a:p>
        </p:txBody>
      </p:sp>
      <p:sp>
        <p:nvSpPr>
          <p:cNvPr id="4" name="Slide Number Placeholder 3"/>
          <p:cNvSpPr>
            <a:spLocks noGrp="1"/>
          </p:cNvSpPr>
          <p:nvPr>
            <p:ph type="sldNum" sz="quarter" idx="10"/>
          </p:nvPr>
        </p:nvSpPr>
        <p:spPr/>
        <p:txBody>
          <a:bodyPr/>
          <a:lstStyle/>
          <a:p>
            <a:pPr>
              <a:defRPr/>
            </a:pPr>
            <a:fld id="{C5D9E222-23ED-437C-AB60-D481B0409995}" type="slidenum">
              <a:rPr lang="en-CA" smtClean="0"/>
              <a:pPr>
                <a:defRPr/>
              </a:pPr>
              <a:t>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matter is made up of atoms that consist of three types of smaller particles:</a:t>
            </a:r>
          </a:p>
          <a:p>
            <a:r>
              <a:rPr lang="en-US" sz="1200" kern="1200" dirty="0">
                <a:solidFill>
                  <a:schemeClr val="tx1"/>
                </a:solidFill>
                <a:effectLst/>
                <a:latin typeface="+mn-lt"/>
                <a:ea typeface="+mn-ea"/>
                <a:cs typeface="+mn-cs"/>
              </a:rPr>
              <a:t> negatively charged electrons,</a:t>
            </a:r>
          </a:p>
          <a:p>
            <a:r>
              <a:rPr lang="en-US" sz="1200" kern="1200" dirty="0">
                <a:solidFill>
                  <a:schemeClr val="tx1"/>
                </a:solidFill>
                <a:effectLst/>
                <a:latin typeface="+mn-lt"/>
                <a:ea typeface="+mn-ea"/>
                <a:cs typeface="+mn-cs"/>
              </a:rPr>
              <a:t> positively charged protons,</a:t>
            </a:r>
          </a:p>
          <a:p>
            <a:r>
              <a:rPr lang="en-US" sz="1200" kern="1200" dirty="0">
                <a:solidFill>
                  <a:schemeClr val="tx1"/>
                </a:solidFill>
                <a:effectLst/>
                <a:latin typeface="+mn-lt"/>
                <a:ea typeface="+mn-ea"/>
                <a:cs typeface="+mn-cs"/>
              </a:rPr>
              <a:t> and neutral neutrons.</a:t>
            </a:r>
          </a:p>
          <a:p>
            <a:endParaRPr lang="en-US" dirty="0"/>
          </a:p>
        </p:txBody>
      </p:sp>
      <p:sp>
        <p:nvSpPr>
          <p:cNvPr id="4" name="Slide Number Placeholder 3"/>
          <p:cNvSpPr>
            <a:spLocks noGrp="1"/>
          </p:cNvSpPr>
          <p:nvPr>
            <p:ph type="sldNum" sz="quarter" idx="5"/>
          </p:nvPr>
        </p:nvSpPr>
        <p:spPr/>
        <p:txBody>
          <a:bodyPr/>
          <a:lstStyle/>
          <a:p>
            <a:fld id="{3C5A3223-FE91-4D63-9EBB-1D91EE984F72}" type="slidenum">
              <a:rPr lang="en-US" smtClean="0"/>
              <a:t>5</a:t>
            </a:fld>
            <a:endParaRPr lang="en-US"/>
          </a:p>
        </p:txBody>
      </p:sp>
    </p:spTree>
    <p:extLst>
      <p:ext uri="{BB962C8B-B14F-4D97-AF65-F5344CB8AC3E}">
        <p14:creationId xmlns:p14="http://schemas.microsoft.com/office/powerpoint/2010/main" val="103062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Normally, the electrons and protons in an atom balance out, which is why most matter you come across is electrically neutral.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electrons are tiny and almost insignificant in mass, and rubbing or friction can give loosely bound electrons enough energy to leave their atoms and attach to others, migrating between different surfaces.</a:t>
            </a:r>
          </a:p>
          <a:p>
            <a:r>
              <a:rPr lang="en-US" sz="1200" kern="1200" dirty="0">
                <a:solidFill>
                  <a:schemeClr val="tx1"/>
                </a:solidFill>
                <a:effectLst/>
                <a:latin typeface="+mn-lt"/>
                <a:ea typeface="+mn-ea"/>
                <a:cs typeface="+mn-cs"/>
              </a:rPr>
              <a:t>When this happens, the charge on the particle will change.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C5D9E222-23ED-437C-AB60-D481B0409995}" type="slidenum">
              <a:rPr lang="en-CA" smtClean="0"/>
              <a:pPr>
                <a:defRPr/>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30BDE69D-0F7B-455F-9ED0-579D7AB4F655}" type="slidenum">
              <a:rPr lang="en-CA" smtClean="0"/>
              <a:pPr>
                <a:defRPr/>
              </a:pPr>
              <a:t>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30BDE69D-0F7B-455F-9ED0-579D7AB4F655}"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4ABDD09-DC8D-4054-8FEC-BEF599CBC7D5}" type="datetimeFigureOut">
              <a:rPr lang="en-US" smtClean="0"/>
              <a:t>5/27/2019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FF810CE-E842-4B96-ADD9-25DDEA5368B7}"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836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DD09-DC8D-4054-8FEC-BEF599CBC7D5}"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310696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DD09-DC8D-4054-8FEC-BEF599CBC7D5}"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49627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7F865-1037-47CB-89C9-4995C871AD23}" type="slidenum">
              <a:rPr lang="en-US"/>
              <a:pPr>
                <a:defRPr/>
              </a:pPr>
              <a:t>‹#›</a:t>
            </a:fld>
            <a:endParaRPr lang="en-US"/>
          </a:p>
        </p:txBody>
      </p:sp>
    </p:spTree>
    <p:extLst>
      <p:ext uri="{BB962C8B-B14F-4D97-AF65-F5344CB8AC3E}">
        <p14:creationId xmlns:p14="http://schemas.microsoft.com/office/powerpoint/2010/main" val="212866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DD09-DC8D-4054-8FEC-BEF599CBC7D5}"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34784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4ABDD09-DC8D-4054-8FEC-BEF599CBC7D5}" type="datetimeFigureOut">
              <a:rPr lang="en-US" smtClean="0"/>
              <a:t>5/27/2019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FF810CE-E842-4B96-ADD9-25DDEA5368B7}"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494266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BDD09-DC8D-4054-8FEC-BEF599CBC7D5}"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15196215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BDD09-DC8D-4054-8FEC-BEF599CBC7D5}"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324288724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BDD09-DC8D-4054-8FEC-BEF599CBC7D5}"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150564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BDD09-DC8D-4054-8FEC-BEF599CBC7D5}"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397751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4ABDD09-DC8D-4054-8FEC-BEF599CBC7D5}" type="datetimeFigureOut">
              <a:rPr lang="en-US" smtClean="0"/>
              <a:t>5/27/2019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1FF810CE-E842-4B96-ADD9-25DDEA5368B7}"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4581788"/>
      </p:ext>
    </p:extLst>
  </p:cSld>
  <p:clrMapOvr>
    <a:masterClrMapping/>
  </p:clrMapOvr>
  <p:extLst mod="1">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4ABDD09-DC8D-4054-8FEC-BEF599CBC7D5}" type="datetimeFigureOut">
              <a:rPr lang="en-US" smtClean="0"/>
              <a:t>5/27/2019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1FF810CE-E842-4B96-ADD9-25DDEA5368B7}" type="slidenum">
              <a:rPr lang="en-US" smtClean="0"/>
              <a:t>‹#›</a:t>
            </a:fld>
            <a:endParaRPr lang="en-US"/>
          </a:p>
        </p:txBody>
      </p:sp>
    </p:spTree>
    <p:extLst>
      <p:ext uri="{BB962C8B-B14F-4D97-AF65-F5344CB8AC3E}">
        <p14:creationId xmlns:p14="http://schemas.microsoft.com/office/powerpoint/2010/main" val="113967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4ABDD09-DC8D-4054-8FEC-BEF599CBC7D5}" type="datetimeFigureOut">
              <a:rPr lang="en-US" smtClean="0"/>
              <a:t>5/27/2019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FF810CE-E842-4B96-ADD9-25DDEA5368B7}"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0793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1056" userDrawn="1">
          <p15:clr>
            <a:srgbClr val="F26B43"/>
          </p15:clr>
        </p15:guide>
        <p15:guide id="8" pos="9600" userDrawn="1">
          <p15:clr>
            <a:srgbClr val="F26B43"/>
          </p15:clr>
        </p15:guide>
        <p15:guide id="9" pos="792" userDrawn="1">
          <p15:clr>
            <a:srgbClr val="F26B43"/>
          </p15:clr>
        </p15:guide>
        <p15:guide id="10" pos="7200" userDrawn="1">
          <p15:clr>
            <a:srgbClr val="F26B43"/>
          </p15:clr>
        </p15:guide>
        <p15:guide id="11" orient="horz" pos="4008" userDrawn="1">
          <p15:clr>
            <a:srgbClr val="F26B43"/>
          </p15:clr>
        </p15:guide>
        <p15:guide id="12" orient="horz" pos="1440" userDrawn="1">
          <p15:clr>
            <a:srgbClr val="F26B43"/>
          </p15:clr>
        </p15:guide>
        <p15:guide id="13" orient="horz" pos="3720" userDrawn="1">
          <p15:clr>
            <a:srgbClr val="F26B43"/>
          </p15:clr>
        </p15:guide>
        <p15:guide id="14"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08AB-3F31-4C38-B9BB-CA7A22EF1550}"/>
              </a:ext>
            </a:extLst>
          </p:cNvPr>
          <p:cNvSpPr>
            <a:spLocks noGrp="1"/>
          </p:cNvSpPr>
          <p:nvPr>
            <p:ph type="ctrTitle"/>
          </p:nvPr>
        </p:nvSpPr>
        <p:spPr>
          <a:xfrm>
            <a:off x="2709194" y="1505933"/>
            <a:ext cx="6773613" cy="2600462"/>
          </a:xfrm>
        </p:spPr>
        <p:txBody>
          <a:bodyPr anchor="b">
            <a:normAutofit/>
          </a:bodyPr>
          <a:lstStyle/>
          <a:p>
            <a:r>
              <a:rPr lang="en-US" sz="5400" dirty="0"/>
              <a:t>Static charge</a:t>
            </a:r>
          </a:p>
        </p:txBody>
      </p:sp>
      <p:sp>
        <p:nvSpPr>
          <p:cNvPr id="6" name="Rectangle 3">
            <a:extLst>
              <a:ext uri="{FF2B5EF4-FFF2-40B4-BE49-F238E27FC236}">
                <a16:creationId xmlns:a16="http://schemas.microsoft.com/office/drawing/2014/main" id="{C44A968C-E7D2-412B-98AC-EEFE02EFCDE7}"/>
              </a:ext>
            </a:extLst>
          </p:cNvPr>
          <p:cNvSpPr txBox="1">
            <a:spLocks noChangeArrowheads="1"/>
          </p:cNvSpPr>
          <p:nvPr/>
        </p:nvSpPr>
        <p:spPr>
          <a:xfrm>
            <a:off x="2964181" y="5116831"/>
            <a:ext cx="6255134" cy="781526"/>
          </a:xfrm>
          <a:prstGeom prst="rect">
            <a:avLst/>
          </a:prstGeom>
        </p:spPr>
        <p:txBody>
          <a:bodyPr vert="horz" lIns="68580" tIns="34290" rIns="68580" bIns="3429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n-US" sz="2100" dirty="0"/>
              <a:t>Science 9</a:t>
            </a:r>
          </a:p>
          <a:p>
            <a:r>
              <a:rPr lang="en-US" sz="2100" cap="none" dirty="0"/>
              <a:t>Physics-Electricity</a:t>
            </a:r>
          </a:p>
        </p:txBody>
      </p:sp>
    </p:spTree>
    <p:extLst>
      <p:ext uri="{BB962C8B-B14F-4D97-AF65-F5344CB8AC3E}">
        <p14:creationId xmlns:p14="http://schemas.microsoft.com/office/powerpoint/2010/main" val="298876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18298" y="542951"/>
            <a:ext cx="6996683" cy="885016"/>
          </a:xfrm>
        </p:spPr>
        <p:txBody>
          <a:bodyPr>
            <a:noAutofit/>
          </a:bodyPr>
          <a:lstStyle/>
          <a:p>
            <a:pPr algn="ctr">
              <a:spcBef>
                <a:spcPts val="0"/>
              </a:spcBef>
            </a:pPr>
            <a:r>
              <a:rPr lang="en-US" sz="2400" cap="none" dirty="0"/>
              <a:t>Charged V.S. Uncharged Atom</a:t>
            </a:r>
            <a:endParaRPr lang="en-US" sz="2400" cap="none" dirty="0">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2B10573B-8F96-4DBD-8D33-D3D108568BEB}"/>
              </a:ext>
            </a:extLst>
          </p:cNvPr>
          <p:cNvGraphicFramePr>
            <a:graphicFrameLocks noGrp="1"/>
          </p:cNvGraphicFramePr>
          <p:nvPr>
            <p:extLst>
              <p:ext uri="{D42A27DB-BD31-4B8C-83A1-F6EECF244321}">
                <p14:modId xmlns:p14="http://schemas.microsoft.com/office/powerpoint/2010/main" val="2576955867"/>
              </p:ext>
            </p:extLst>
          </p:nvPr>
        </p:nvGraphicFramePr>
        <p:xfrm>
          <a:off x="2250511" y="1728592"/>
          <a:ext cx="8154442" cy="2420305"/>
        </p:xfrm>
        <a:graphic>
          <a:graphicData uri="http://schemas.openxmlformats.org/drawingml/2006/table">
            <a:tbl>
              <a:tblPr firstRow="1" firstCol="1" bandRow="1">
                <a:tableStyleId>{69CF1AB2-1976-4502-BF36-3FF5EA218861}</a:tableStyleId>
              </a:tblPr>
              <a:tblGrid>
                <a:gridCol w="2718147">
                  <a:extLst>
                    <a:ext uri="{9D8B030D-6E8A-4147-A177-3AD203B41FA5}">
                      <a16:colId xmlns:a16="http://schemas.microsoft.com/office/drawing/2014/main" val="1621707278"/>
                    </a:ext>
                  </a:extLst>
                </a:gridCol>
                <a:gridCol w="2718148">
                  <a:extLst>
                    <a:ext uri="{9D8B030D-6E8A-4147-A177-3AD203B41FA5}">
                      <a16:colId xmlns:a16="http://schemas.microsoft.com/office/drawing/2014/main" val="4016535879"/>
                    </a:ext>
                  </a:extLst>
                </a:gridCol>
                <a:gridCol w="2718147">
                  <a:extLst>
                    <a:ext uri="{9D8B030D-6E8A-4147-A177-3AD203B41FA5}">
                      <a16:colId xmlns:a16="http://schemas.microsoft.com/office/drawing/2014/main" val="3582257708"/>
                    </a:ext>
                  </a:extLst>
                </a:gridCol>
              </a:tblGrid>
              <a:tr h="538619">
                <a:tc gridSpan="2">
                  <a:txBody>
                    <a:bodyPr/>
                    <a:lstStyle/>
                    <a:p>
                      <a:pPr marL="0" marR="0" algn="ctr">
                        <a:spcBef>
                          <a:spcPts val="0"/>
                        </a:spcBef>
                        <a:spcAft>
                          <a:spcPts val="0"/>
                        </a:spcAft>
                      </a:pPr>
                      <a:r>
                        <a:rPr lang="en-US" sz="2000" dirty="0">
                          <a:effectLst/>
                        </a:rPr>
                        <a:t>Charged Atoms</a:t>
                      </a:r>
                      <a:endParaRPr lang="en-US" sz="2000" b="0" dirty="0">
                        <a:effectLst/>
                        <a:latin typeface="+mn-lt"/>
                        <a:ea typeface="Times New Roman" panose="02020603050405020304" pitchFamily="18" charset="0"/>
                      </a:endParaRPr>
                    </a:p>
                  </a:txBody>
                  <a:tcPr marL="0" marR="0" marT="0" marB="0" anchor="ctr"/>
                </a:tc>
                <a:tc hMerge="1">
                  <a:txBody>
                    <a:bodyPr/>
                    <a:lstStyle/>
                    <a:p>
                      <a:endParaRPr lang="en-US"/>
                    </a:p>
                  </a:txBody>
                  <a:tcPr/>
                </a:tc>
                <a:tc>
                  <a:txBody>
                    <a:bodyPr/>
                    <a:lstStyle/>
                    <a:p>
                      <a:r>
                        <a:rPr lang="en-US" sz="2000" dirty="0">
                          <a:effectLst/>
                        </a:rPr>
                        <a:t> Uncharged Atoms</a:t>
                      </a:r>
                      <a:endParaRPr lang="en-US" sz="1800" dirty="0">
                        <a:latin typeface="+mn-lt"/>
                      </a:endParaRPr>
                    </a:p>
                  </a:txBody>
                  <a:tcPr marL="0" marR="0" marT="0" marB="0" anchor="ctr"/>
                </a:tc>
                <a:extLst>
                  <a:ext uri="{0D108BD9-81ED-4DB2-BD59-A6C34878D82A}">
                    <a16:rowId xmlns:a16="http://schemas.microsoft.com/office/drawing/2014/main" val="173541600"/>
                  </a:ext>
                </a:extLst>
              </a:tr>
              <a:tr h="768727">
                <a:tc>
                  <a:txBody>
                    <a:bodyPr/>
                    <a:lstStyle/>
                    <a:p>
                      <a:pPr marL="0" marR="0" algn="ctr">
                        <a:spcBef>
                          <a:spcPts val="0"/>
                        </a:spcBef>
                        <a:spcAft>
                          <a:spcPts val="0"/>
                        </a:spcAft>
                      </a:pPr>
                      <a:r>
                        <a:rPr lang="en-US" sz="1800" dirty="0">
                          <a:effectLst/>
                        </a:rPr>
                        <a:t>Positively Charged</a:t>
                      </a:r>
                      <a:endParaRPr lang="en-US" sz="1800" b="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Negatively Charged</a:t>
                      </a:r>
                      <a:endParaRPr lang="en-US" sz="1800" b="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Uncharged</a:t>
                      </a:r>
                      <a:endParaRPr lang="en-US" sz="1800" b="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51421664"/>
                  </a:ext>
                </a:extLst>
              </a:tr>
              <a:tr h="1112959">
                <a:tc>
                  <a:txBody>
                    <a:bodyPr/>
                    <a:lstStyle/>
                    <a:p>
                      <a:endParaRPr lang="en-US" sz="1200" b="0" dirty="0">
                        <a:effectLst/>
                        <a:latin typeface="Times New Roman" panose="02020603050405020304" pitchFamily="18" charset="0"/>
                      </a:endParaRPr>
                    </a:p>
                  </a:txBody>
                  <a:tcPr marL="0" marR="0" marT="0" marB="0" anchor="ctr"/>
                </a:tc>
                <a:tc>
                  <a:txBody>
                    <a:bodyPr/>
                    <a:lstStyle/>
                    <a:p>
                      <a:pPr marL="0" marR="0">
                        <a:spcBef>
                          <a:spcPts val="0"/>
                        </a:spcBef>
                        <a:spcAft>
                          <a:spcPts val="0"/>
                        </a:spcAft>
                      </a:pPr>
                      <a:r>
                        <a:rPr lang="en-US" sz="1800" dirty="0">
                          <a:effectLst/>
                        </a:rPr>
                        <a:t> </a:t>
                      </a:r>
                      <a:endParaRPr lang="en-US" sz="1800" b="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spcBef>
                          <a:spcPts val="0"/>
                        </a:spcBef>
                        <a:spcAft>
                          <a:spcPts val="0"/>
                        </a:spcAft>
                      </a:pPr>
                      <a:r>
                        <a:rPr lang="en-US" sz="1800" dirty="0">
                          <a:effectLst/>
                        </a:rPr>
                        <a:t> </a:t>
                      </a:r>
                      <a:endParaRPr lang="en-US" sz="1800" b="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264210933"/>
                  </a:ext>
                </a:extLst>
              </a:tr>
            </a:tbl>
          </a:graphicData>
        </a:graphic>
      </p:graphicFrame>
      <p:sp>
        <p:nvSpPr>
          <p:cNvPr id="9" name="TextBox 8">
            <a:extLst>
              <a:ext uri="{FF2B5EF4-FFF2-40B4-BE49-F238E27FC236}">
                <a16:creationId xmlns:a16="http://schemas.microsoft.com/office/drawing/2014/main" id="{B06C487E-3A1E-46DC-99AC-8A2A70572CD3}"/>
              </a:ext>
            </a:extLst>
          </p:cNvPr>
          <p:cNvSpPr txBox="1"/>
          <p:nvPr/>
        </p:nvSpPr>
        <p:spPr>
          <a:xfrm>
            <a:off x="2250512" y="3244240"/>
            <a:ext cx="2480153" cy="738664"/>
          </a:xfrm>
          <a:prstGeom prst="rect">
            <a:avLst/>
          </a:prstGeom>
          <a:noFill/>
        </p:spPr>
        <p:txBody>
          <a:bodyPr wrap="square" rtlCol="0">
            <a:spAutoFit/>
          </a:bodyPr>
          <a:lstStyle/>
          <a:p>
            <a:r>
              <a:rPr lang="en-US" sz="2100" dirty="0"/>
              <a:t>number of electrons &lt; number of protons</a:t>
            </a:r>
          </a:p>
        </p:txBody>
      </p:sp>
      <p:sp>
        <p:nvSpPr>
          <p:cNvPr id="10" name="TextBox 9">
            <a:extLst>
              <a:ext uri="{FF2B5EF4-FFF2-40B4-BE49-F238E27FC236}">
                <a16:creationId xmlns:a16="http://schemas.microsoft.com/office/drawing/2014/main" id="{30916499-7A50-4376-B1E7-BFBECB14660F}"/>
              </a:ext>
            </a:extLst>
          </p:cNvPr>
          <p:cNvSpPr txBox="1"/>
          <p:nvPr/>
        </p:nvSpPr>
        <p:spPr>
          <a:xfrm>
            <a:off x="5029649" y="3246775"/>
            <a:ext cx="2569476" cy="738664"/>
          </a:xfrm>
          <a:prstGeom prst="rect">
            <a:avLst/>
          </a:prstGeom>
          <a:noFill/>
        </p:spPr>
        <p:txBody>
          <a:bodyPr wrap="square" rtlCol="0">
            <a:spAutoFit/>
          </a:bodyPr>
          <a:lstStyle/>
          <a:p>
            <a:r>
              <a:rPr lang="en-US" sz="2100" dirty="0"/>
              <a:t>number of electrons &gt; number of protons</a:t>
            </a:r>
          </a:p>
        </p:txBody>
      </p:sp>
      <p:sp>
        <p:nvSpPr>
          <p:cNvPr id="11" name="TextBox 10">
            <a:extLst>
              <a:ext uri="{FF2B5EF4-FFF2-40B4-BE49-F238E27FC236}">
                <a16:creationId xmlns:a16="http://schemas.microsoft.com/office/drawing/2014/main" id="{0C75AA34-01A1-4A0F-8669-CE0AFAA70621}"/>
              </a:ext>
            </a:extLst>
          </p:cNvPr>
          <p:cNvSpPr txBox="1"/>
          <p:nvPr/>
        </p:nvSpPr>
        <p:spPr>
          <a:xfrm>
            <a:off x="7733333" y="3268545"/>
            <a:ext cx="2483732" cy="738664"/>
          </a:xfrm>
          <a:prstGeom prst="rect">
            <a:avLst/>
          </a:prstGeom>
          <a:noFill/>
        </p:spPr>
        <p:txBody>
          <a:bodyPr wrap="square" rtlCol="0">
            <a:spAutoFit/>
          </a:bodyPr>
          <a:lstStyle/>
          <a:p>
            <a:r>
              <a:rPr lang="en-US" sz="2100" dirty="0"/>
              <a:t>number of electrons = number of protons</a:t>
            </a:r>
          </a:p>
        </p:txBody>
      </p:sp>
      <p:pic>
        <p:nvPicPr>
          <p:cNvPr id="5" name="Picture 4">
            <a:extLst>
              <a:ext uri="{FF2B5EF4-FFF2-40B4-BE49-F238E27FC236}">
                <a16:creationId xmlns:a16="http://schemas.microsoft.com/office/drawing/2014/main" id="{F2B99881-225E-44E5-BA95-62AB8EDB96DA}"/>
              </a:ext>
            </a:extLst>
          </p:cNvPr>
          <p:cNvPicPr>
            <a:picLocks noChangeAspect="1"/>
          </p:cNvPicPr>
          <p:nvPr/>
        </p:nvPicPr>
        <p:blipFill>
          <a:blip r:embed="rId3"/>
          <a:stretch>
            <a:fillRect/>
          </a:stretch>
        </p:blipFill>
        <p:spPr>
          <a:xfrm>
            <a:off x="8264289" y="4252956"/>
            <a:ext cx="1238790" cy="1466988"/>
          </a:xfrm>
          <a:prstGeom prst="rect">
            <a:avLst/>
          </a:prstGeom>
        </p:spPr>
      </p:pic>
      <p:pic>
        <p:nvPicPr>
          <p:cNvPr id="6" name="Picture 5">
            <a:extLst>
              <a:ext uri="{FF2B5EF4-FFF2-40B4-BE49-F238E27FC236}">
                <a16:creationId xmlns:a16="http://schemas.microsoft.com/office/drawing/2014/main" id="{EB8B6CB7-EB9C-467B-A6F8-F21E1F81C4E7}"/>
              </a:ext>
            </a:extLst>
          </p:cNvPr>
          <p:cNvPicPr>
            <a:picLocks noChangeAspect="1"/>
          </p:cNvPicPr>
          <p:nvPr/>
        </p:nvPicPr>
        <p:blipFill>
          <a:blip r:embed="rId4"/>
          <a:stretch>
            <a:fillRect/>
          </a:stretch>
        </p:blipFill>
        <p:spPr>
          <a:xfrm>
            <a:off x="2599350" y="4227904"/>
            <a:ext cx="1567642" cy="1840274"/>
          </a:xfrm>
          <a:prstGeom prst="rect">
            <a:avLst/>
          </a:prstGeom>
        </p:spPr>
      </p:pic>
      <p:pic>
        <p:nvPicPr>
          <p:cNvPr id="7" name="Picture 6">
            <a:extLst>
              <a:ext uri="{FF2B5EF4-FFF2-40B4-BE49-F238E27FC236}">
                <a16:creationId xmlns:a16="http://schemas.microsoft.com/office/drawing/2014/main" id="{3E259688-56DB-4899-A1B1-2B2D44D23F27}"/>
              </a:ext>
            </a:extLst>
          </p:cNvPr>
          <p:cNvPicPr>
            <a:picLocks noChangeAspect="1"/>
          </p:cNvPicPr>
          <p:nvPr/>
        </p:nvPicPr>
        <p:blipFill>
          <a:blip r:embed="rId5"/>
          <a:stretch>
            <a:fillRect/>
          </a:stretch>
        </p:blipFill>
        <p:spPr>
          <a:xfrm>
            <a:off x="5683752" y="4209203"/>
            <a:ext cx="1602221" cy="1805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462758" y="1144040"/>
            <a:ext cx="6048782" cy="1503911"/>
          </a:xfrm>
        </p:spPr>
        <p:txBody>
          <a:bodyPr>
            <a:normAutofit/>
          </a:bodyPr>
          <a:lstStyle/>
          <a:p>
            <a:pPr>
              <a:defRPr/>
            </a:pPr>
            <a:r>
              <a:rPr lang="en-US" sz="5400" dirty="0">
                <a:solidFill>
                  <a:schemeClr val="tx1"/>
                </a:solidFill>
                <a:cs typeface="Times New Roman" pitchFamily="18" charset="0"/>
              </a:rPr>
              <a:t>Zap!!!</a:t>
            </a:r>
          </a:p>
        </p:txBody>
      </p:sp>
      <p:pic>
        <p:nvPicPr>
          <p:cNvPr id="3" name="Content Placeholder 2" descr="A close up of a sign&#10;&#10;Description generated with high confidence">
            <a:extLst>
              <a:ext uri="{FF2B5EF4-FFF2-40B4-BE49-F238E27FC236}">
                <a16:creationId xmlns:a16="http://schemas.microsoft.com/office/drawing/2014/main" id="{1149229B-491B-40FE-A454-B78F601687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0565" y="2545135"/>
            <a:ext cx="5949671" cy="342106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A2B7C-9AFA-4CF9-8E38-B55DE759DE09}"/>
              </a:ext>
            </a:extLst>
          </p:cNvPr>
          <p:cNvSpPr>
            <a:spLocks noGrp="1"/>
          </p:cNvSpPr>
          <p:nvPr>
            <p:ph type="title"/>
          </p:nvPr>
        </p:nvSpPr>
        <p:spPr>
          <a:xfrm>
            <a:off x="4074608" y="899138"/>
            <a:ext cx="4608963" cy="3296241"/>
          </a:xfrm>
        </p:spPr>
        <p:txBody>
          <a:bodyPr vert="horz" lIns="68580" tIns="34290" rIns="68580" bIns="34290" rtlCol="0" anchor="ctr">
            <a:normAutofit/>
          </a:bodyPr>
          <a:lstStyle/>
          <a:p>
            <a:pPr algn="r"/>
            <a:r>
              <a:rPr lang="en-US" sz="3600" dirty="0"/>
              <a:t>Preloading</a:t>
            </a:r>
          </a:p>
        </p:txBody>
      </p:sp>
      <p:sp>
        <p:nvSpPr>
          <p:cNvPr id="2" name="Text Placeholder 1">
            <a:extLst>
              <a:ext uri="{FF2B5EF4-FFF2-40B4-BE49-F238E27FC236}">
                <a16:creationId xmlns:a16="http://schemas.microsoft.com/office/drawing/2014/main" id="{DCC3E341-D47F-4B2C-8AC2-7F150CD89A85}"/>
              </a:ext>
            </a:extLst>
          </p:cNvPr>
          <p:cNvSpPr>
            <a:spLocks noGrp="1"/>
          </p:cNvSpPr>
          <p:nvPr>
            <p:ph type="body" idx="1"/>
          </p:nvPr>
        </p:nvSpPr>
        <p:spPr>
          <a:xfrm>
            <a:off x="5573487" y="2960914"/>
            <a:ext cx="3401787" cy="2706461"/>
          </a:xfrm>
        </p:spPr>
        <p:txBody>
          <a:bodyPr vert="horz" lIns="68580" tIns="34290" rIns="68580" bIns="34290" rtlCol="0" anchor="ctr">
            <a:normAutofit/>
          </a:bodyPr>
          <a:lstStyle/>
          <a:p>
            <a:r>
              <a:rPr lang="en-US" sz="2800" cap="none" dirty="0"/>
              <a:t>The Nature of Matter</a:t>
            </a:r>
          </a:p>
        </p:txBody>
      </p:sp>
    </p:spTree>
    <p:extLst>
      <p:ext uri="{BB962C8B-B14F-4D97-AF65-F5344CB8AC3E}">
        <p14:creationId xmlns:p14="http://schemas.microsoft.com/office/powerpoint/2010/main" val="306742034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12BB-2762-4DCB-B805-F38A40D5CBA8}"/>
              </a:ext>
            </a:extLst>
          </p:cNvPr>
          <p:cNvSpPr>
            <a:spLocks noGrp="1"/>
          </p:cNvSpPr>
          <p:nvPr>
            <p:ph type="title"/>
          </p:nvPr>
        </p:nvSpPr>
        <p:spPr/>
        <p:txBody>
          <a:bodyPr/>
          <a:lstStyle/>
          <a:p>
            <a:r>
              <a:rPr lang="en-US" cap="none" dirty="0"/>
              <a:t>What Is The Nature Of Matter?</a:t>
            </a:r>
          </a:p>
        </p:txBody>
      </p:sp>
      <p:pic>
        <p:nvPicPr>
          <p:cNvPr id="4" name="Content Placeholder 3">
            <a:extLst>
              <a:ext uri="{FF2B5EF4-FFF2-40B4-BE49-F238E27FC236}">
                <a16:creationId xmlns:a16="http://schemas.microsoft.com/office/drawing/2014/main" id="{C53946DF-21E9-49BE-9049-50CE815D6C3B}"/>
              </a:ext>
            </a:extLst>
          </p:cNvPr>
          <p:cNvPicPr>
            <a:picLocks noGrp="1" noChangeAspect="1"/>
          </p:cNvPicPr>
          <p:nvPr>
            <p:ph idx="1"/>
          </p:nvPr>
        </p:nvPicPr>
        <p:blipFill>
          <a:blip r:embed="rId2"/>
          <a:stretch>
            <a:fillRect/>
          </a:stretch>
        </p:blipFill>
        <p:spPr>
          <a:xfrm>
            <a:off x="3894866" y="2286000"/>
            <a:ext cx="4891218" cy="3594100"/>
          </a:xfrm>
          <a:prstGeom prst="rect">
            <a:avLst/>
          </a:prstGeom>
        </p:spPr>
      </p:pic>
      <p:sp>
        <p:nvSpPr>
          <p:cNvPr id="5" name="TextBox 4">
            <a:extLst>
              <a:ext uri="{FF2B5EF4-FFF2-40B4-BE49-F238E27FC236}">
                <a16:creationId xmlns:a16="http://schemas.microsoft.com/office/drawing/2014/main" id="{65964387-8FFC-4D7F-BCB4-50E31A4251E4}"/>
              </a:ext>
            </a:extLst>
          </p:cNvPr>
          <p:cNvSpPr txBox="1"/>
          <p:nvPr/>
        </p:nvSpPr>
        <p:spPr>
          <a:xfrm flipH="1">
            <a:off x="3028404" y="2144486"/>
            <a:ext cx="6921139" cy="461665"/>
          </a:xfrm>
          <a:prstGeom prst="rect">
            <a:avLst/>
          </a:prstGeom>
          <a:noFill/>
        </p:spPr>
        <p:txBody>
          <a:bodyPr wrap="square" rtlCol="0">
            <a:spAutoFit/>
          </a:bodyPr>
          <a:lstStyle/>
          <a:p>
            <a:r>
              <a:rPr lang="en-US" sz="2400" dirty="0">
                <a:solidFill>
                  <a:schemeClr val="accent4">
                    <a:lumMod val="75000"/>
                  </a:schemeClr>
                </a:solidFill>
                <a:latin typeface="Comic Sans MS" panose="030F0702030302020204" pitchFamily="66" charset="0"/>
              </a:rPr>
              <a:t>Everything in the world is made up of atoms.</a:t>
            </a:r>
          </a:p>
        </p:txBody>
      </p:sp>
    </p:spTree>
    <p:extLst>
      <p:ext uri="{BB962C8B-B14F-4D97-AF65-F5344CB8AC3E}">
        <p14:creationId xmlns:p14="http://schemas.microsoft.com/office/powerpoint/2010/main" val="394404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12BB-2762-4DCB-B805-F38A40D5CBA8}"/>
              </a:ext>
            </a:extLst>
          </p:cNvPr>
          <p:cNvSpPr>
            <a:spLocks noGrp="1"/>
          </p:cNvSpPr>
          <p:nvPr>
            <p:ph type="title"/>
          </p:nvPr>
        </p:nvSpPr>
        <p:spPr/>
        <p:txBody>
          <a:bodyPr/>
          <a:lstStyle/>
          <a:p>
            <a:r>
              <a:rPr lang="en-US" cap="none" dirty="0"/>
              <a:t>What Is The Nature Of Matter?</a:t>
            </a:r>
          </a:p>
        </p:txBody>
      </p:sp>
      <p:pic>
        <p:nvPicPr>
          <p:cNvPr id="4" name="Content Placeholder 3">
            <a:extLst>
              <a:ext uri="{FF2B5EF4-FFF2-40B4-BE49-F238E27FC236}">
                <a16:creationId xmlns:a16="http://schemas.microsoft.com/office/drawing/2014/main" id="{C53946DF-21E9-49BE-9049-50CE815D6C3B}"/>
              </a:ext>
            </a:extLst>
          </p:cNvPr>
          <p:cNvPicPr>
            <a:picLocks noGrp="1" noChangeAspect="1"/>
          </p:cNvPicPr>
          <p:nvPr>
            <p:ph idx="1"/>
          </p:nvPr>
        </p:nvPicPr>
        <p:blipFill>
          <a:blip r:embed="rId3"/>
          <a:stretch>
            <a:fillRect/>
          </a:stretch>
        </p:blipFill>
        <p:spPr>
          <a:xfrm>
            <a:off x="2298862" y="2797630"/>
            <a:ext cx="3644339" cy="2677885"/>
          </a:xfrm>
          <a:prstGeom prst="rect">
            <a:avLst/>
          </a:prstGeom>
        </p:spPr>
      </p:pic>
      <p:grpSp>
        <p:nvGrpSpPr>
          <p:cNvPr id="27" name="Group 26">
            <a:extLst>
              <a:ext uri="{FF2B5EF4-FFF2-40B4-BE49-F238E27FC236}">
                <a16:creationId xmlns:a16="http://schemas.microsoft.com/office/drawing/2014/main" id="{F038B13C-0765-4B36-8458-E099D9A5E30D}"/>
              </a:ext>
            </a:extLst>
          </p:cNvPr>
          <p:cNvGrpSpPr/>
          <p:nvPr/>
        </p:nvGrpSpPr>
        <p:grpSpPr>
          <a:xfrm>
            <a:off x="5964971" y="1504901"/>
            <a:ext cx="1719302" cy="2718756"/>
            <a:chOff x="4419200" y="1192503"/>
            <a:chExt cx="2241317" cy="2944069"/>
          </a:xfrm>
        </p:grpSpPr>
        <p:pic>
          <p:nvPicPr>
            <p:cNvPr id="7" name="Picture 6">
              <a:extLst>
                <a:ext uri="{FF2B5EF4-FFF2-40B4-BE49-F238E27FC236}">
                  <a16:creationId xmlns:a16="http://schemas.microsoft.com/office/drawing/2014/main" id="{428F703B-391E-4284-ABCB-E53F234C511E}"/>
                </a:ext>
              </a:extLst>
            </p:cNvPr>
            <p:cNvPicPr>
              <a:picLocks noChangeAspect="1"/>
            </p:cNvPicPr>
            <p:nvPr/>
          </p:nvPicPr>
          <p:blipFill>
            <a:blip r:embed="rId4"/>
            <a:stretch>
              <a:fillRect/>
            </a:stretch>
          </p:blipFill>
          <p:spPr>
            <a:xfrm>
              <a:off x="5262655" y="1192503"/>
              <a:ext cx="1397862" cy="1213239"/>
            </a:xfrm>
            <a:prstGeom prst="rect">
              <a:avLst/>
            </a:prstGeom>
          </p:spPr>
        </p:pic>
        <p:cxnSp>
          <p:nvCxnSpPr>
            <p:cNvPr id="11" name="Straight Arrow Connector 10">
              <a:extLst>
                <a:ext uri="{FF2B5EF4-FFF2-40B4-BE49-F238E27FC236}">
                  <a16:creationId xmlns:a16="http://schemas.microsoft.com/office/drawing/2014/main" id="{8B45FB27-17E5-407B-B78D-D62A69150174}"/>
                </a:ext>
              </a:extLst>
            </p:cNvPr>
            <p:cNvCxnSpPr>
              <a:cxnSpLocks/>
              <a:stCxn id="4" idx="3"/>
              <a:endCxn id="7" idx="1"/>
            </p:cNvCxnSpPr>
            <p:nvPr/>
          </p:nvCxnSpPr>
          <p:spPr>
            <a:xfrm flipV="1">
              <a:off x="4419200" y="1799123"/>
              <a:ext cx="843455" cy="233744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7A80130-C60F-4615-94C0-D8E9E4FF056F}"/>
              </a:ext>
            </a:extLst>
          </p:cNvPr>
          <p:cNvGrpSpPr/>
          <p:nvPr/>
        </p:nvGrpSpPr>
        <p:grpSpPr>
          <a:xfrm>
            <a:off x="5964971" y="2771217"/>
            <a:ext cx="1778936" cy="1782953"/>
            <a:chOff x="4419200" y="2662767"/>
            <a:chExt cx="2351712" cy="1804317"/>
          </a:xfrm>
        </p:grpSpPr>
        <p:pic>
          <p:nvPicPr>
            <p:cNvPr id="8" name="Picture 7">
              <a:extLst>
                <a:ext uri="{FF2B5EF4-FFF2-40B4-BE49-F238E27FC236}">
                  <a16:creationId xmlns:a16="http://schemas.microsoft.com/office/drawing/2014/main" id="{D70FF9C5-2923-4661-853A-8C907AB6E888}"/>
                </a:ext>
              </a:extLst>
            </p:cNvPr>
            <p:cNvPicPr>
              <a:picLocks noChangeAspect="1"/>
            </p:cNvPicPr>
            <p:nvPr/>
          </p:nvPicPr>
          <p:blipFill>
            <a:blip r:embed="rId5"/>
            <a:stretch>
              <a:fillRect/>
            </a:stretch>
          </p:blipFill>
          <p:spPr>
            <a:xfrm>
              <a:off x="5248941" y="2662767"/>
              <a:ext cx="1521971" cy="1804317"/>
            </a:xfrm>
            <a:prstGeom prst="rect">
              <a:avLst/>
            </a:prstGeom>
          </p:spPr>
        </p:pic>
        <p:cxnSp>
          <p:nvCxnSpPr>
            <p:cNvPr id="12" name="Straight Arrow Connector 11">
              <a:extLst>
                <a:ext uri="{FF2B5EF4-FFF2-40B4-BE49-F238E27FC236}">
                  <a16:creationId xmlns:a16="http://schemas.microsoft.com/office/drawing/2014/main" id="{A388E016-BA6C-48BE-8B74-F2FF64139AF9}"/>
                </a:ext>
              </a:extLst>
            </p:cNvPr>
            <p:cNvCxnSpPr>
              <a:cxnSpLocks/>
              <a:stCxn id="4" idx="3"/>
              <a:endCxn id="8" idx="1"/>
            </p:cNvCxnSpPr>
            <p:nvPr/>
          </p:nvCxnSpPr>
          <p:spPr>
            <a:xfrm flipV="1">
              <a:off x="4419200" y="3564926"/>
              <a:ext cx="829741" cy="5716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6D90F05-29CB-49D2-BC3E-F7B3C51B577A}"/>
              </a:ext>
            </a:extLst>
          </p:cNvPr>
          <p:cNvGrpSpPr/>
          <p:nvPr/>
        </p:nvGrpSpPr>
        <p:grpSpPr>
          <a:xfrm>
            <a:off x="5932714" y="4310743"/>
            <a:ext cx="1839687" cy="1970314"/>
            <a:chOff x="4419200" y="4136572"/>
            <a:chExt cx="2365996" cy="2329543"/>
          </a:xfrm>
        </p:grpSpPr>
        <p:pic>
          <p:nvPicPr>
            <p:cNvPr id="9" name="Picture 8">
              <a:extLst>
                <a:ext uri="{FF2B5EF4-FFF2-40B4-BE49-F238E27FC236}">
                  <a16:creationId xmlns:a16="http://schemas.microsoft.com/office/drawing/2014/main" id="{41C2D392-EE95-4F28-A9D6-8BCC0A91D40B}"/>
                </a:ext>
              </a:extLst>
            </p:cNvPr>
            <p:cNvPicPr>
              <a:picLocks noChangeAspect="1"/>
            </p:cNvPicPr>
            <p:nvPr/>
          </p:nvPicPr>
          <p:blipFill>
            <a:blip r:embed="rId6"/>
            <a:stretch>
              <a:fillRect/>
            </a:stretch>
          </p:blipFill>
          <p:spPr>
            <a:xfrm>
              <a:off x="5250053" y="4678385"/>
              <a:ext cx="1535143" cy="1787730"/>
            </a:xfrm>
            <a:prstGeom prst="rect">
              <a:avLst/>
            </a:prstGeom>
          </p:spPr>
        </p:pic>
        <p:cxnSp>
          <p:nvCxnSpPr>
            <p:cNvPr id="15" name="Straight Arrow Connector 14">
              <a:extLst>
                <a:ext uri="{FF2B5EF4-FFF2-40B4-BE49-F238E27FC236}">
                  <a16:creationId xmlns:a16="http://schemas.microsoft.com/office/drawing/2014/main" id="{1EA31255-329C-4AF1-988E-571A03AAF13D}"/>
                </a:ext>
              </a:extLst>
            </p:cNvPr>
            <p:cNvCxnSpPr>
              <a:cxnSpLocks/>
              <a:stCxn id="4" idx="3"/>
              <a:endCxn id="9" idx="1"/>
            </p:cNvCxnSpPr>
            <p:nvPr/>
          </p:nvCxnSpPr>
          <p:spPr>
            <a:xfrm>
              <a:off x="4419200" y="4136572"/>
              <a:ext cx="830853" cy="14356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A9E785A0-1B1E-4637-B219-4ABD8B96B760}"/>
              </a:ext>
            </a:extLst>
          </p:cNvPr>
          <p:cNvSpPr txBox="1"/>
          <p:nvPr/>
        </p:nvSpPr>
        <p:spPr>
          <a:xfrm flipH="1">
            <a:off x="7796348" y="1600204"/>
            <a:ext cx="2588623" cy="707886"/>
          </a:xfrm>
          <a:prstGeom prst="rect">
            <a:avLst/>
          </a:prstGeom>
          <a:noFill/>
        </p:spPr>
        <p:txBody>
          <a:bodyPr wrap="square" rtlCol="0">
            <a:spAutoFit/>
          </a:bodyPr>
          <a:lstStyle/>
          <a:p>
            <a:r>
              <a:rPr lang="en-US" sz="2000" dirty="0">
                <a:latin typeface="Comic Sans MS" panose="030F0702030302020204" pitchFamily="66" charset="0"/>
              </a:rPr>
              <a:t>Negatively charged Electrons</a:t>
            </a:r>
          </a:p>
        </p:txBody>
      </p:sp>
      <p:sp>
        <p:nvSpPr>
          <p:cNvPr id="31" name="TextBox 30">
            <a:extLst>
              <a:ext uri="{FF2B5EF4-FFF2-40B4-BE49-F238E27FC236}">
                <a16:creationId xmlns:a16="http://schemas.microsoft.com/office/drawing/2014/main" id="{50F1A216-0DBB-48FA-A30C-D1B51C55F9B8}"/>
              </a:ext>
            </a:extLst>
          </p:cNvPr>
          <p:cNvSpPr txBox="1"/>
          <p:nvPr/>
        </p:nvSpPr>
        <p:spPr>
          <a:xfrm flipH="1">
            <a:off x="7861662" y="3429003"/>
            <a:ext cx="2588623" cy="707886"/>
          </a:xfrm>
          <a:prstGeom prst="rect">
            <a:avLst/>
          </a:prstGeom>
          <a:noFill/>
        </p:spPr>
        <p:txBody>
          <a:bodyPr wrap="square" rtlCol="0">
            <a:spAutoFit/>
          </a:bodyPr>
          <a:lstStyle/>
          <a:p>
            <a:r>
              <a:rPr lang="en-US" sz="2000" dirty="0">
                <a:latin typeface="Comic Sans MS" panose="030F0702030302020204" pitchFamily="66" charset="0"/>
              </a:rPr>
              <a:t>Positively charged Protons</a:t>
            </a:r>
          </a:p>
        </p:txBody>
      </p:sp>
      <p:sp>
        <p:nvSpPr>
          <p:cNvPr id="32" name="TextBox 31">
            <a:extLst>
              <a:ext uri="{FF2B5EF4-FFF2-40B4-BE49-F238E27FC236}">
                <a16:creationId xmlns:a16="http://schemas.microsoft.com/office/drawing/2014/main" id="{4770FF6C-E4C9-4B8E-8B77-8442E36C4561}"/>
              </a:ext>
            </a:extLst>
          </p:cNvPr>
          <p:cNvSpPr txBox="1"/>
          <p:nvPr/>
        </p:nvSpPr>
        <p:spPr>
          <a:xfrm flipH="1">
            <a:off x="7937862" y="5366659"/>
            <a:ext cx="2588623" cy="707886"/>
          </a:xfrm>
          <a:prstGeom prst="rect">
            <a:avLst/>
          </a:prstGeom>
          <a:noFill/>
        </p:spPr>
        <p:txBody>
          <a:bodyPr wrap="square" rtlCol="0">
            <a:spAutoFit/>
          </a:bodyPr>
          <a:lstStyle/>
          <a:p>
            <a:r>
              <a:rPr lang="en-US" sz="2000" dirty="0">
                <a:latin typeface="Comic Sans MS" panose="030F0702030302020204" pitchFamily="66" charset="0"/>
              </a:rPr>
              <a:t>Neutral</a:t>
            </a:r>
          </a:p>
          <a:p>
            <a:r>
              <a:rPr lang="en-US" sz="2000" dirty="0">
                <a:latin typeface="Comic Sans MS" panose="030F0702030302020204" pitchFamily="66" charset="0"/>
              </a:rPr>
              <a:t>Neutrons</a:t>
            </a:r>
          </a:p>
        </p:txBody>
      </p:sp>
    </p:spTree>
    <p:extLst>
      <p:ext uri="{BB962C8B-B14F-4D97-AF65-F5344CB8AC3E}">
        <p14:creationId xmlns:p14="http://schemas.microsoft.com/office/powerpoint/2010/main" val="31561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3FD9BC21-D3CF-4E10-987F-6DC33EB3965C}"/>
              </a:ext>
            </a:extLst>
          </p:cNvPr>
          <p:cNvSpPr/>
          <p:nvPr/>
        </p:nvSpPr>
        <p:spPr>
          <a:xfrm>
            <a:off x="4976650" y="3584685"/>
            <a:ext cx="1615965" cy="740979"/>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Oval 31">
            <a:extLst>
              <a:ext uri="{FF2B5EF4-FFF2-40B4-BE49-F238E27FC236}">
                <a16:creationId xmlns:a16="http://schemas.microsoft.com/office/drawing/2014/main" id="{04F4F27C-EB6C-43C3-B350-F6718AD8D966}"/>
              </a:ext>
            </a:extLst>
          </p:cNvPr>
          <p:cNvSpPr/>
          <p:nvPr/>
        </p:nvSpPr>
        <p:spPr>
          <a:xfrm>
            <a:off x="4373619" y="2800350"/>
            <a:ext cx="1615965" cy="74097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D4F5DD9A-136F-4C22-8EF1-5594BF061DF5}"/>
              </a:ext>
            </a:extLst>
          </p:cNvPr>
          <p:cNvSpPr/>
          <p:nvPr/>
        </p:nvSpPr>
        <p:spPr>
          <a:xfrm>
            <a:off x="4101664" y="2055430"/>
            <a:ext cx="1615965" cy="740979"/>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866" name="Rectangle 2"/>
          <p:cNvSpPr>
            <a:spLocks noGrp="1" noChangeArrowheads="1"/>
          </p:cNvSpPr>
          <p:nvPr>
            <p:ph type="title"/>
          </p:nvPr>
        </p:nvSpPr>
        <p:spPr>
          <a:xfrm>
            <a:off x="3169920" y="1115982"/>
            <a:ext cx="6172200" cy="857250"/>
          </a:xfrm>
        </p:spPr>
        <p:txBody>
          <a:bodyPr/>
          <a:lstStyle/>
          <a:p>
            <a:pPr marL="41148" algn="ctr">
              <a:defRPr/>
            </a:pPr>
            <a:r>
              <a:rPr lang="en-US" dirty="0">
                <a:solidFill>
                  <a:schemeClr val="tx1"/>
                </a:solidFill>
                <a:effectLst/>
              </a:rPr>
              <a:t>The Atom</a:t>
            </a:r>
          </a:p>
        </p:txBody>
      </p:sp>
      <p:sp>
        <p:nvSpPr>
          <p:cNvPr id="16387" name="Rectangle 3"/>
          <p:cNvSpPr>
            <a:spLocks noGrp="1" noChangeArrowheads="1"/>
          </p:cNvSpPr>
          <p:nvPr>
            <p:ph idx="1"/>
          </p:nvPr>
        </p:nvSpPr>
        <p:spPr>
          <a:xfrm>
            <a:off x="6251464" y="1851088"/>
            <a:ext cx="4228645" cy="729274"/>
          </a:xfrm>
        </p:spPr>
        <p:txBody>
          <a:bodyPr>
            <a:normAutofit fontScale="92500" lnSpcReduction="20000"/>
          </a:bodyPr>
          <a:lstStyle/>
          <a:p>
            <a:pPr marL="0" indent="0">
              <a:buNone/>
            </a:pPr>
            <a:r>
              <a:rPr lang="en-US" sz="2400" dirty="0">
                <a:solidFill>
                  <a:schemeClr val="accent4"/>
                </a:solidFill>
                <a:latin typeface="Times New Roman" pitchFamily="18" charset="0"/>
                <a:cs typeface="Times New Roman" pitchFamily="18" charset="0"/>
              </a:rPr>
              <a:t>Protons are located inside of nucleus</a:t>
            </a:r>
          </a:p>
        </p:txBody>
      </p:sp>
      <p:grpSp>
        <p:nvGrpSpPr>
          <p:cNvPr id="2" name="Group 2">
            <a:extLst>
              <a:ext uri="{FF2B5EF4-FFF2-40B4-BE49-F238E27FC236}">
                <a16:creationId xmlns:a16="http://schemas.microsoft.com/office/drawing/2014/main" id="{F6914573-DC67-4CE7-84F6-9F7E8ED8EF2E}"/>
              </a:ext>
            </a:extLst>
          </p:cNvPr>
          <p:cNvGrpSpPr>
            <a:grpSpLocks/>
          </p:cNvGrpSpPr>
          <p:nvPr/>
        </p:nvGrpSpPr>
        <p:grpSpPr bwMode="auto">
          <a:xfrm>
            <a:off x="2233450" y="2197319"/>
            <a:ext cx="5998779" cy="2246586"/>
            <a:chOff x="2385" y="4395"/>
            <a:chExt cx="8265" cy="2730"/>
          </a:xfrm>
        </p:grpSpPr>
        <p:grpSp>
          <p:nvGrpSpPr>
            <p:cNvPr id="3" name="Group 14">
              <a:extLst>
                <a:ext uri="{FF2B5EF4-FFF2-40B4-BE49-F238E27FC236}">
                  <a16:creationId xmlns:a16="http://schemas.microsoft.com/office/drawing/2014/main" id="{107D213C-F8D6-4CBC-BA21-3F7F302243EF}"/>
                </a:ext>
              </a:extLst>
            </p:cNvPr>
            <p:cNvGrpSpPr>
              <a:grpSpLocks/>
            </p:cNvGrpSpPr>
            <p:nvPr/>
          </p:nvGrpSpPr>
          <p:grpSpPr bwMode="auto">
            <a:xfrm>
              <a:off x="2385" y="5010"/>
              <a:ext cx="2115" cy="2115"/>
              <a:chOff x="2385" y="5010"/>
              <a:chExt cx="2115" cy="2115"/>
            </a:xfrm>
          </p:grpSpPr>
          <p:grpSp>
            <p:nvGrpSpPr>
              <p:cNvPr id="15" name="Group 17">
                <a:extLst>
                  <a:ext uri="{FF2B5EF4-FFF2-40B4-BE49-F238E27FC236}">
                    <a16:creationId xmlns:a16="http://schemas.microsoft.com/office/drawing/2014/main" id="{6015B59F-2631-4410-8257-AD59700C087D}"/>
                  </a:ext>
                </a:extLst>
              </p:cNvPr>
              <p:cNvGrpSpPr>
                <a:grpSpLocks/>
              </p:cNvGrpSpPr>
              <p:nvPr/>
            </p:nvGrpSpPr>
            <p:grpSpPr bwMode="auto">
              <a:xfrm>
                <a:off x="3045" y="5610"/>
                <a:ext cx="885" cy="789"/>
                <a:chOff x="3045" y="5610"/>
                <a:chExt cx="885" cy="789"/>
              </a:xfrm>
            </p:grpSpPr>
            <p:grpSp>
              <p:nvGrpSpPr>
                <p:cNvPr id="18" name="Group 21">
                  <a:extLst>
                    <a:ext uri="{FF2B5EF4-FFF2-40B4-BE49-F238E27FC236}">
                      <a16:creationId xmlns:a16="http://schemas.microsoft.com/office/drawing/2014/main" id="{CC77C50B-A1BB-42CA-A67D-33A4D98F8D15}"/>
                    </a:ext>
                  </a:extLst>
                </p:cNvPr>
                <p:cNvGrpSpPr>
                  <a:grpSpLocks/>
                </p:cNvGrpSpPr>
                <p:nvPr/>
              </p:nvGrpSpPr>
              <p:grpSpPr bwMode="auto">
                <a:xfrm>
                  <a:off x="3045" y="5610"/>
                  <a:ext cx="510" cy="480"/>
                  <a:chOff x="2925" y="5430"/>
                  <a:chExt cx="510" cy="480"/>
                </a:xfrm>
              </p:grpSpPr>
              <p:sp>
                <p:nvSpPr>
                  <p:cNvPr id="22" name="Oval 23">
                    <a:extLst>
                      <a:ext uri="{FF2B5EF4-FFF2-40B4-BE49-F238E27FC236}">
                        <a16:creationId xmlns:a16="http://schemas.microsoft.com/office/drawing/2014/main" id="{8D97C393-D5C5-4D12-915F-DCAE41238637}"/>
                      </a:ext>
                    </a:extLst>
                  </p:cNvPr>
                  <p:cNvSpPr>
                    <a:spLocks noChangeArrowheads="1"/>
                  </p:cNvSpPr>
                  <p:nvPr/>
                </p:nvSpPr>
                <p:spPr bwMode="auto">
                  <a:xfrm>
                    <a:off x="2925" y="5430"/>
                    <a:ext cx="480" cy="4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3" name="Text Box 22">
                    <a:extLst>
                      <a:ext uri="{FF2B5EF4-FFF2-40B4-BE49-F238E27FC236}">
                        <a16:creationId xmlns:a16="http://schemas.microsoft.com/office/drawing/2014/main" id="{B5B0AF4A-46A0-43C4-9BF7-079AEDA2DB13}"/>
                      </a:ext>
                    </a:extLst>
                  </p:cNvPr>
                  <p:cNvSpPr txBox="1">
                    <a:spLocks noChangeArrowheads="1"/>
                  </p:cNvSpPr>
                  <p:nvPr/>
                </p:nvSpPr>
                <p:spPr bwMode="auto">
                  <a:xfrm>
                    <a:off x="2925" y="5445"/>
                    <a:ext cx="51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a:latin typeface="Arial" panose="020B0604020202020204" pitchFamily="34" charset="0"/>
                        <a:ea typeface="Times New Roman" panose="02020603050405020304" pitchFamily="18" charset="0"/>
                      </a:rPr>
                      <a:t>N</a:t>
                    </a:r>
                    <a:endParaRPr lang="en-US" altLang="en-US" sz="1350">
                      <a:latin typeface="Arial" panose="020B0604020202020204" pitchFamily="34" charset="0"/>
                    </a:endParaRPr>
                  </a:p>
                </p:txBody>
              </p:sp>
            </p:grpSp>
            <p:grpSp>
              <p:nvGrpSpPr>
                <p:cNvPr id="19" name="Group 18">
                  <a:extLst>
                    <a:ext uri="{FF2B5EF4-FFF2-40B4-BE49-F238E27FC236}">
                      <a16:creationId xmlns:a16="http://schemas.microsoft.com/office/drawing/2014/main" id="{D0E191F5-4914-4054-9FF0-797CA99EF682}"/>
                    </a:ext>
                  </a:extLst>
                </p:cNvPr>
                <p:cNvGrpSpPr>
                  <a:grpSpLocks/>
                </p:cNvGrpSpPr>
                <p:nvPr/>
              </p:nvGrpSpPr>
              <p:grpSpPr bwMode="auto">
                <a:xfrm>
                  <a:off x="3405" y="5910"/>
                  <a:ext cx="525" cy="489"/>
                  <a:chOff x="3405" y="5910"/>
                  <a:chExt cx="525" cy="489"/>
                </a:xfrm>
              </p:grpSpPr>
              <p:sp>
                <p:nvSpPr>
                  <p:cNvPr id="20" name="Oval 20">
                    <a:extLst>
                      <a:ext uri="{FF2B5EF4-FFF2-40B4-BE49-F238E27FC236}">
                        <a16:creationId xmlns:a16="http://schemas.microsoft.com/office/drawing/2014/main" id="{96B63B07-4F4F-479F-BCCA-409C59546E83}"/>
                      </a:ext>
                    </a:extLst>
                  </p:cNvPr>
                  <p:cNvSpPr>
                    <a:spLocks noChangeArrowheads="1"/>
                  </p:cNvSpPr>
                  <p:nvPr/>
                </p:nvSpPr>
                <p:spPr bwMode="auto">
                  <a:xfrm>
                    <a:off x="3405" y="5910"/>
                    <a:ext cx="480" cy="4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1" name="Text Box 19">
                    <a:extLst>
                      <a:ext uri="{FF2B5EF4-FFF2-40B4-BE49-F238E27FC236}">
                        <a16:creationId xmlns:a16="http://schemas.microsoft.com/office/drawing/2014/main" id="{6C52AFCE-1032-4683-A0ED-643C18770275}"/>
                      </a:ext>
                    </a:extLst>
                  </p:cNvPr>
                  <p:cNvSpPr txBox="1">
                    <a:spLocks noChangeArrowheads="1"/>
                  </p:cNvSpPr>
                  <p:nvPr/>
                </p:nvSpPr>
                <p:spPr bwMode="auto">
                  <a:xfrm>
                    <a:off x="3420" y="5937"/>
                    <a:ext cx="51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900">
                        <a:latin typeface="Arial" panose="020B0604020202020204" pitchFamily="34" charset="0"/>
                        <a:ea typeface="Times New Roman" panose="02020603050405020304" pitchFamily="18" charset="0"/>
                      </a:rPr>
                      <a:t>P</a:t>
                    </a:r>
                    <a:endParaRPr lang="en-US" altLang="en-US" sz="1350">
                      <a:latin typeface="Arial" panose="020B0604020202020204" pitchFamily="34" charset="0"/>
                    </a:endParaRPr>
                  </a:p>
                </p:txBody>
              </p:sp>
            </p:grpSp>
          </p:grpSp>
          <p:sp>
            <p:nvSpPr>
              <p:cNvPr id="16" name="Oval 16">
                <a:extLst>
                  <a:ext uri="{FF2B5EF4-FFF2-40B4-BE49-F238E27FC236}">
                    <a16:creationId xmlns:a16="http://schemas.microsoft.com/office/drawing/2014/main" id="{93A9712F-E7B4-4E10-B4E3-BCD6DF5170C9}"/>
                  </a:ext>
                </a:extLst>
              </p:cNvPr>
              <p:cNvSpPr>
                <a:spLocks noChangeArrowheads="1"/>
              </p:cNvSpPr>
              <p:nvPr/>
            </p:nvSpPr>
            <p:spPr bwMode="auto">
              <a:xfrm>
                <a:off x="2385" y="5010"/>
                <a:ext cx="2115" cy="2115"/>
              </a:xfrm>
              <a:prstGeom prst="ellipse">
                <a:avLst/>
              </a:prstGeom>
              <a:noFill/>
              <a:ln w="9525">
                <a:solidFill>
                  <a:srgbClr val="000000"/>
                </a:solidFill>
                <a:prstDash val="dashDot"/>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Oval 15">
                <a:extLst>
                  <a:ext uri="{FF2B5EF4-FFF2-40B4-BE49-F238E27FC236}">
                    <a16:creationId xmlns:a16="http://schemas.microsoft.com/office/drawing/2014/main" id="{20B10D54-5440-482D-92DC-04F64CC3B113}"/>
                  </a:ext>
                </a:extLst>
              </p:cNvPr>
              <p:cNvSpPr>
                <a:spLocks noChangeArrowheads="1"/>
              </p:cNvSpPr>
              <p:nvPr/>
            </p:nvSpPr>
            <p:spPr bwMode="auto">
              <a:xfrm>
                <a:off x="4222" y="6630"/>
                <a:ext cx="143" cy="143"/>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4" name="AutoShape 13">
              <a:extLst>
                <a:ext uri="{FF2B5EF4-FFF2-40B4-BE49-F238E27FC236}">
                  <a16:creationId xmlns:a16="http://schemas.microsoft.com/office/drawing/2014/main" id="{AE36C7AD-3658-46C7-B53F-45E99326FAE5}"/>
                </a:ext>
              </a:extLst>
            </p:cNvPr>
            <p:cNvSpPr>
              <a:spLocks noChangeShapeType="1"/>
            </p:cNvSpPr>
            <p:nvPr/>
          </p:nvSpPr>
          <p:spPr bwMode="auto">
            <a:xfrm flipV="1">
              <a:off x="3495" y="4845"/>
              <a:ext cx="1440" cy="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12">
              <a:extLst>
                <a:ext uri="{FF2B5EF4-FFF2-40B4-BE49-F238E27FC236}">
                  <a16:creationId xmlns:a16="http://schemas.microsoft.com/office/drawing/2014/main" id="{2C03A59C-4FCF-4596-9FD1-8A4BC37443FF}"/>
                </a:ext>
              </a:extLst>
            </p:cNvPr>
            <p:cNvSpPr>
              <a:spLocks noChangeShapeType="1"/>
            </p:cNvSpPr>
            <p:nvPr/>
          </p:nvSpPr>
          <p:spPr bwMode="auto">
            <a:xfrm flipV="1">
              <a:off x="3930" y="5610"/>
              <a:ext cx="1575" cy="5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11">
              <a:extLst>
                <a:ext uri="{FF2B5EF4-FFF2-40B4-BE49-F238E27FC236}">
                  <a16:creationId xmlns:a16="http://schemas.microsoft.com/office/drawing/2014/main" id="{6B983A45-BE59-4040-BCE2-1740A4696300}"/>
                </a:ext>
              </a:extLst>
            </p:cNvPr>
            <p:cNvSpPr>
              <a:spLocks noChangeShapeType="1"/>
            </p:cNvSpPr>
            <p:nvPr/>
          </p:nvSpPr>
          <p:spPr bwMode="auto">
            <a:xfrm flipV="1">
              <a:off x="4425" y="6570"/>
              <a:ext cx="1665" cy="14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Text Box 10">
              <a:extLst>
                <a:ext uri="{FF2B5EF4-FFF2-40B4-BE49-F238E27FC236}">
                  <a16:creationId xmlns:a16="http://schemas.microsoft.com/office/drawing/2014/main" id="{771A9B6A-8C2E-4D95-BB57-E3EA7F6283C2}"/>
                </a:ext>
              </a:extLst>
            </p:cNvPr>
            <p:cNvSpPr txBox="1">
              <a:spLocks noChangeArrowheads="1"/>
            </p:cNvSpPr>
            <p:nvPr/>
          </p:nvSpPr>
          <p:spPr bwMode="auto">
            <a:xfrm>
              <a:off x="4961" y="4509"/>
              <a:ext cx="2580" cy="4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500" b="1" dirty="0">
                  <a:ea typeface="Times New Roman" panose="02020603050405020304" pitchFamily="18" charset="0"/>
                </a:rPr>
                <a:t>Neutron </a:t>
              </a:r>
              <a:r>
                <a:rPr lang="en-US" altLang="en-US" sz="1500" dirty="0">
                  <a:ea typeface="Times New Roman" panose="02020603050405020304" pitchFamily="18" charset="0"/>
                </a:rPr>
                <a:t>(neutral)</a:t>
              </a:r>
              <a:endParaRPr lang="en-US" altLang="en-US" sz="1500" dirty="0"/>
            </a:p>
          </p:txBody>
        </p:sp>
        <p:sp>
          <p:nvSpPr>
            <p:cNvPr id="8" name="Text Box 9">
              <a:extLst>
                <a:ext uri="{FF2B5EF4-FFF2-40B4-BE49-F238E27FC236}">
                  <a16:creationId xmlns:a16="http://schemas.microsoft.com/office/drawing/2014/main" id="{8F28679E-BF13-4849-B155-A84BBE944106}"/>
                </a:ext>
              </a:extLst>
            </p:cNvPr>
            <p:cNvSpPr txBox="1">
              <a:spLocks noChangeArrowheads="1"/>
            </p:cNvSpPr>
            <p:nvPr/>
          </p:nvSpPr>
          <p:spPr bwMode="auto">
            <a:xfrm>
              <a:off x="5291" y="5304"/>
              <a:ext cx="2580" cy="4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500" b="1" dirty="0">
                  <a:ea typeface="Times New Roman" panose="02020603050405020304" pitchFamily="18" charset="0"/>
                </a:rPr>
                <a:t>Proton</a:t>
              </a:r>
              <a:r>
                <a:rPr lang="en-US" altLang="en-US" sz="1500" dirty="0">
                  <a:ea typeface="Times New Roman" panose="02020603050405020304" pitchFamily="18" charset="0"/>
                </a:rPr>
                <a:t> (positive)</a:t>
              </a:r>
              <a:endParaRPr lang="en-US" altLang="en-US" sz="1500" dirty="0"/>
            </a:p>
          </p:txBody>
        </p:sp>
        <p:sp>
          <p:nvSpPr>
            <p:cNvPr id="10" name="Text Box 7">
              <a:extLst>
                <a:ext uri="{FF2B5EF4-FFF2-40B4-BE49-F238E27FC236}">
                  <a16:creationId xmlns:a16="http://schemas.microsoft.com/office/drawing/2014/main" id="{B16924E2-CA30-480E-A12D-17661CF0784B}"/>
                </a:ext>
              </a:extLst>
            </p:cNvPr>
            <p:cNvSpPr txBox="1">
              <a:spLocks noChangeArrowheads="1"/>
            </p:cNvSpPr>
            <p:nvPr/>
          </p:nvSpPr>
          <p:spPr bwMode="auto">
            <a:xfrm>
              <a:off x="6105" y="6293"/>
              <a:ext cx="2580" cy="4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500" b="1" dirty="0">
                  <a:ea typeface="Times New Roman" panose="02020603050405020304" pitchFamily="18" charset="0"/>
                </a:rPr>
                <a:t>Electron</a:t>
              </a:r>
              <a:r>
                <a:rPr lang="en-US" altLang="en-US" sz="1500" dirty="0">
                  <a:ea typeface="Times New Roman" panose="02020603050405020304" pitchFamily="18" charset="0"/>
                </a:rPr>
                <a:t> (negative)</a:t>
              </a:r>
              <a:endParaRPr lang="en-US" altLang="en-US" sz="1500" dirty="0"/>
            </a:p>
          </p:txBody>
        </p:sp>
        <p:sp>
          <p:nvSpPr>
            <p:cNvPr id="11" name="AutoShape 6">
              <a:extLst>
                <a:ext uri="{FF2B5EF4-FFF2-40B4-BE49-F238E27FC236}">
                  <a16:creationId xmlns:a16="http://schemas.microsoft.com/office/drawing/2014/main" id="{DFD3B8BD-6D68-4392-AB7D-6A29AF8F389F}"/>
                </a:ext>
              </a:extLst>
            </p:cNvPr>
            <p:cNvSpPr>
              <a:spLocks/>
            </p:cNvSpPr>
            <p:nvPr/>
          </p:nvSpPr>
          <p:spPr bwMode="auto">
            <a:xfrm>
              <a:off x="7335" y="4395"/>
              <a:ext cx="405" cy="1470"/>
            </a:xfrm>
            <a:prstGeom prst="rightBracket">
              <a:avLst>
                <a:gd name="adj" fmla="val 3024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Text Box 5">
              <a:extLst>
                <a:ext uri="{FF2B5EF4-FFF2-40B4-BE49-F238E27FC236}">
                  <a16:creationId xmlns:a16="http://schemas.microsoft.com/office/drawing/2014/main" id="{FC30B604-9790-4889-8F62-AE3B4CD343CA}"/>
                </a:ext>
              </a:extLst>
            </p:cNvPr>
            <p:cNvSpPr txBox="1">
              <a:spLocks noChangeArrowheads="1"/>
            </p:cNvSpPr>
            <p:nvPr/>
          </p:nvSpPr>
          <p:spPr bwMode="auto">
            <a:xfrm>
              <a:off x="7958" y="4684"/>
              <a:ext cx="1770" cy="42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500" dirty="0">
                  <a:ea typeface="Times New Roman" panose="02020603050405020304" pitchFamily="18" charset="0"/>
                </a:rPr>
                <a:t>In Nucleus</a:t>
              </a:r>
              <a:endParaRPr lang="en-US" altLang="en-US" sz="1500" dirty="0"/>
            </a:p>
          </p:txBody>
        </p:sp>
        <p:sp>
          <p:nvSpPr>
            <p:cNvPr id="13" name="AutoShape 4">
              <a:extLst>
                <a:ext uri="{FF2B5EF4-FFF2-40B4-BE49-F238E27FC236}">
                  <a16:creationId xmlns:a16="http://schemas.microsoft.com/office/drawing/2014/main" id="{4B537562-669F-4674-B474-AAB0ADFBE7A8}"/>
                </a:ext>
              </a:extLst>
            </p:cNvPr>
            <p:cNvSpPr>
              <a:spLocks/>
            </p:cNvSpPr>
            <p:nvPr/>
          </p:nvSpPr>
          <p:spPr bwMode="auto">
            <a:xfrm>
              <a:off x="8460" y="6218"/>
              <a:ext cx="225" cy="697"/>
            </a:xfrm>
            <a:prstGeom prst="rightBracket">
              <a:avLst>
                <a:gd name="adj" fmla="val 2581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4" name="Text Box 3">
              <a:extLst>
                <a:ext uri="{FF2B5EF4-FFF2-40B4-BE49-F238E27FC236}">
                  <a16:creationId xmlns:a16="http://schemas.microsoft.com/office/drawing/2014/main" id="{C513C87F-354E-44B9-BBC4-21763BE971EF}"/>
                </a:ext>
              </a:extLst>
            </p:cNvPr>
            <p:cNvSpPr txBox="1">
              <a:spLocks noChangeArrowheads="1"/>
            </p:cNvSpPr>
            <p:nvPr/>
          </p:nvSpPr>
          <p:spPr bwMode="auto">
            <a:xfrm>
              <a:off x="8775" y="6360"/>
              <a:ext cx="1875" cy="4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500">
                  <a:ea typeface="Times New Roman" panose="02020603050405020304" pitchFamily="18" charset="0"/>
                </a:rPr>
                <a:t>In layers</a:t>
              </a:r>
              <a:endParaRPr lang="en-US" altLang="en-US" sz="1500"/>
            </a:p>
          </p:txBody>
        </p:sp>
      </p:grpSp>
      <p:sp>
        <p:nvSpPr>
          <p:cNvPr id="25" name="Rectangle 24">
            <a:extLst>
              <a:ext uri="{FF2B5EF4-FFF2-40B4-BE49-F238E27FC236}">
                <a16:creationId xmlns:a16="http://schemas.microsoft.com/office/drawing/2014/main" id="{A6F3D760-C869-47C8-A1E9-1C5CC50C7930}"/>
              </a:ext>
            </a:extLst>
          </p:cNvPr>
          <p:cNvSpPr>
            <a:spLocks noChangeArrowheads="1"/>
          </p:cNvSpPr>
          <p:nvPr/>
        </p:nvSpPr>
        <p:spPr bwMode="auto">
          <a:xfrm>
            <a:off x="4298732" y="2991963"/>
            <a:ext cx="17578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26" name="Rectangle 33">
            <a:extLst>
              <a:ext uri="{FF2B5EF4-FFF2-40B4-BE49-F238E27FC236}">
                <a16:creationId xmlns:a16="http://schemas.microsoft.com/office/drawing/2014/main" id="{30BA8835-7FEF-444F-B885-96E529F9CF90}"/>
              </a:ext>
            </a:extLst>
          </p:cNvPr>
          <p:cNvSpPr>
            <a:spLocks noChangeArrowheads="1"/>
          </p:cNvSpPr>
          <p:nvPr/>
        </p:nvSpPr>
        <p:spPr bwMode="auto">
          <a:xfrm>
            <a:off x="3175439" y="3093563"/>
            <a:ext cx="95775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600">
              <a:latin typeface="Arial" panose="020B0604020202020204" pitchFamily="34" charset="0"/>
            </a:endParaRPr>
          </a:p>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a:p>
            <a:pPr defTabSz="685800" eaLnBrk="0" fontAlgn="base" hangingPunct="0">
              <a:spcBef>
                <a:spcPct val="0"/>
              </a:spcBef>
              <a:spcAft>
                <a:spcPct val="0"/>
              </a:spcAft>
            </a:pPr>
            <a:endParaRPr lang="en-US" altLang="en-US" sz="1350">
              <a:latin typeface="Arial" panose="020B0604020202020204" pitchFamily="34" charset="0"/>
            </a:endParaRPr>
          </a:p>
        </p:txBody>
      </p:sp>
      <p:sp>
        <p:nvSpPr>
          <p:cNvPr id="27" name="Rectangle 35">
            <a:extLst>
              <a:ext uri="{FF2B5EF4-FFF2-40B4-BE49-F238E27FC236}">
                <a16:creationId xmlns:a16="http://schemas.microsoft.com/office/drawing/2014/main" id="{23B2D1CF-06C2-4600-BCAA-17B83607E03C}"/>
              </a:ext>
            </a:extLst>
          </p:cNvPr>
          <p:cNvSpPr>
            <a:spLocks noChangeArrowheads="1"/>
          </p:cNvSpPr>
          <p:nvPr/>
        </p:nvSpPr>
        <p:spPr bwMode="auto">
          <a:xfrm>
            <a:off x="5087007" y="3101853"/>
            <a:ext cx="1994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600"/>
          </a:p>
          <a:p>
            <a:pPr defTabSz="685800" eaLnBrk="0" fontAlgn="base" hangingPunct="0">
              <a:spcBef>
                <a:spcPct val="0"/>
              </a:spcBef>
              <a:spcAft>
                <a:spcPct val="0"/>
              </a:spcAft>
            </a:pPr>
            <a:endParaRPr lang="en-US" altLang="en-US" sz="1350">
              <a:latin typeface="Arial" panose="020B0604020202020204" pitchFamily="34" charset="0"/>
            </a:endParaRPr>
          </a:p>
        </p:txBody>
      </p:sp>
      <p:sp>
        <p:nvSpPr>
          <p:cNvPr id="34" name="Rectangle 3">
            <a:extLst>
              <a:ext uri="{FF2B5EF4-FFF2-40B4-BE49-F238E27FC236}">
                <a16:creationId xmlns:a16="http://schemas.microsoft.com/office/drawing/2014/main" id="{AB667610-45D6-4FD3-BD82-1A6C3839A0BB}"/>
              </a:ext>
            </a:extLst>
          </p:cNvPr>
          <p:cNvSpPr txBox="1">
            <a:spLocks noChangeArrowheads="1"/>
          </p:cNvSpPr>
          <p:nvPr/>
        </p:nvSpPr>
        <p:spPr>
          <a:xfrm>
            <a:off x="6823613" y="3111087"/>
            <a:ext cx="3280716" cy="797034"/>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solidFill>
                  <a:schemeClr val="accent1"/>
                </a:solidFill>
                <a:latin typeface="Times New Roman" pitchFamily="18" charset="0"/>
                <a:cs typeface="Times New Roman" pitchFamily="18" charset="0"/>
              </a:rPr>
              <a:t>Electrons loosely bound outside </a:t>
            </a:r>
          </a:p>
          <a:p>
            <a:pPr marL="0" indent="0">
              <a:buNone/>
            </a:pPr>
            <a:endParaRPr lang="en-US" sz="2400" dirty="0">
              <a:solidFill>
                <a:schemeClr val="accent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EEFAC28D-E866-496C-A67D-3F515579A51E}"/>
              </a:ext>
            </a:extLst>
          </p:cNvPr>
          <p:cNvSpPr/>
          <p:nvPr/>
        </p:nvSpPr>
        <p:spPr>
          <a:xfrm>
            <a:off x="5040085" y="4668422"/>
            <a:ext cx="5018314" cy="757130"/>
          </a:xfrm>
          <a:prstGeom prst="rect">
            <a:avLst/>
          </a:prstGeom>
        </p:spPr>
        <p:txBody>
          <a:bodyPr wrap="square">
            <a:spAutoFit/>
          </a:bodyPr>
          <a:lstStyle/>
          <a:p>
            <a:pPr>
              <a:lnSpc>
                <a:spcPct val="90000"/>
              </a:lnSpc>
            </a:pPr>
            <a:r>
              <a:rPr lang="en-US" sz="2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Only electrons (negative charges) can jump from one object to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387">
                                            <p:txEl>
                                              <p:pRg st="0" end="0"/>
                                            </p:txEl>
                                          </p:spTgt>
                                        </p:tgtEl>
                                        <p:attrNameLst>
                                          <p:attrName>style.visibility</p:attrName>
                                        </p:attrNameLst>
                                      </p:cBhvr>
                                      <p:to>
                                        <p:strVal val="visible"/>
                                      </p:to>
                                    </p:set>
                                    <p:animEffect transition="in" filter="circle(in)">
                                      <p:cBhvr>
                                        <p:cTn id="17" dur="2000"/>
                                        <p:tgtEl>
                                          <p:spTgt spid="16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circle(in)">
                                      <p:cBhvr>
                                        <p:cTn id="27" dur="20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28" grpId="0" animBg="1"/>
      <p:bldP spid="16387" grpId="0" build="p"/>
      <p:bldP spid="34"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A2B7C-9AFA-4CF9-8E38-B55DE759DE09}"/>
              </a:ext>
            </a:extLst>
          </p:cNvPr>
          <p:cNvSpPr>
            <a:spLocks noGrp="1"/>
          </p:cNvSpPr>
          <p:nvPr>
            <p:ph type="title"/>
          </p:nvPr>
        </p:nvSpPr>
        <p:spPr>
          <a:xfrm>
            <a:off x="4009294" y="855595"/>
            <a:ext cx="4608963" cy="3296241"/>
          </a:xfrm>
        </p:spPr>
        <p:txBody>
          <a:bodyPr vert="horz" lIns="68580" tIns="34290" rIns="68580" bIns="34290" rtlCol="0" anchor="ctr">
            <a:normAutofit/>
          </a:bodyPr>
          <a:lstStyle/>
          <a:p>
            <a:pPr algn="r"/>
            <a:r>
              <a:rPr lang="en-US" sz="3600" dirty="0"/>
              <a:t>Static charge</a:t>
            </a:r>
          </a:p>
        </p:txBody>
      </p:sp>
      <p:sp>
        <p:nvSpPr>
          <p:cNvPr id="2" name="Text Placeholder 1">
            <a:extLst>
              <a:ext uri="{FF2B5EF4-FFF2-40B4-BE49-F238E27FC236}">
                <a16:creationId xmlns:a16="http://schemas.microsoft.com/office/drawing/2014/main" id="{DCC3E341-D47F-4B2C-8AC2-7F150CD89A85}"/>
              </a:ext>
            </a:extLst>
          </p:cNvPr>
          <p:cNvSpPr>
            <a:spLocks noGrp="1"/>
          </p:cNvSpPr>
          <p:nvPr>
            <p:ph type="body" idx="1"/>
          </p:nvPr>
        </p:nvSpPr>
        <p:spPr>
          <a:xfrm>
            <a:off x="4767944" y="3113314"/>
            <a:ext cx="4904015" cy="1911804"/>
          </a:xfrm>
        </p:spPr>
        <p:txBody>
          <a:bodyPr vert="horz" lIns="68580" tIns="34290" rIns="68580" bIns="34290" rtlCol="0" anchor="ctr">
            <a:normAutofit/>
          </a:bodyPr>
          <a:lstStyle/>
          <a:p>
            <a:r>
              <a:rPr lang="en-US" sz="2800" cap="none" dirty="0"/>
              <a:t>Natural &amp; Charged Particles </a:t>
            </a:r>
          </a:p>
        </p:txBody>
      </p:sp>
    </p:spTree>
    <p:extLst>
      <p:ext uri="{BB962C8B-B14F-4D97-AF65-F5344CB8AC3E}">
        <p14:creationId xmlns:p14="http://schemas.microsoft.com/office/powerpoint/2010/main" val="418535364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C5CE-8B39-4153-AE14-EAC2DC4DB5D7}"/>
              </a:ext>
            </a:extLst>
          </p:cNvPr>
          <p:cNvSpPr>
            <a:spLocks noGrp="1"/>
          </p:cNvSpPr>
          <p:nvPr>
            <p:ph type="title"/>
          </p:nvPr>
        </p:nvSpPr>
        <p:spPr>
          <a:xfrm>
            <a:off x="2462758" y="327956"/>
            <a:ext cx="7633742" cy="1492132"/>
          </a:xfrm>
        </p:spPr>
        <p:txBody>
          <a:bodyPr/>
          <a:lstStyle/>
          <a:p>
            <a:r>
              <a:rPr lang="en-US" cap="none" dirty="0"/>
              <a:t>What is Static Charge?</a:t>
            </a:r>
          </a:p>
        </p:txBody>
      </p:sp>
      <p:sp>
        <p:nvSpPr>
          <p:cNvPr id="3" name="Content Placeholder 2">
            <a:extLst>
              <a:ext uri="{FF2B5EF4-FFF2-40B4-BE49-F238E27FC236}">
                <a16:creationId xmlns:a16="http://schemas.microsoft.com/office/drawing/2014/main" id="{44F35AF5-99ED-4FD3-8620-5BBCC8F20227}"/>
              </a:ext>
            </a:extLst>
          </p:cNvPr>
          <p:cNvSpPr>
            <a:spLocks noGrp="1"/>
          </p:cNvSpPr>
          <p:nvPr>
            <p:ph idx="1"/>
          </p:nvPr>
        </p:nvSpPr>
        <p:spPr>
          <a:xfrm>
            <a:off x="2571615" y="1741717"/>
            <a:ext cx="7633742" cy="3593591"/>
          </a:xfrm>
        </p:spPr>
        <p:txBody>
          <a:bodyPr>
            <a:normAutofit/>
          </a:bodyPr>
          <a:lstStyle/>
          <a:p>
            <a:pPr>
              <a:lnSpc>
                <a:spcPct val="90000"/>
              </a:lnSpc>
            </a:pPr>
            <a:r>
              <a:rPr lang="en-US" sz="3200" dirty="0">
                <a:solidFill>
                  <a:schemeClr val="tx1"/>
                </a:solidFill>
                <a:latin typeface="Times New Roman" pitchFamily="18" charset="0"/>
                <a:cs typeface="Times New Roman" pitchFamily="18" charset="0"/>
              </a:rPr>
              <a:t>“Static” means “NOT move”</a:t>
            </a:r>
          </a:p>
          <a:p>
            <a:pPr marL="0" indent="0">
              <a:lnSpc>
                <a:spcPct val="90000"/>
              </a:lnSpc>
              <a:buNone/>
            </a:pPr>
            <a:endParaRPr lang="en-US" sz="2800" dirty="0">
              <a:solidFill>
                <a:schemeClr val="tx1"/>
              </a:solidFill>
              <a:latin typeface="Times New Roman" pitchFamily="18" charset="0"/>
              <a:cs typeface="Times New Roman" pitchFamily="18" charset="0"/>
            </a:endParaRPr>
          </a:p>
          <a:p>
            <a:pPr>
              <a:lnSpc>
                <a:spcPct val="90000"/>
              </a:lnSpc>
            </a:pPr>
            <a:r>
              <a:rPr lang="en-US" sz="3200" dirty="0">
                <a:solidFill>
                  <a:schemeClr val="tx1"/>
                </a:solidFill>
                <a:latin typeface="Times New Roman" pitchFamily="18" charset="0"/>
                <a:cs typeface="Times New Roman" pitchFamily="18" charset="0"/>
              </a:rPr>
              <a:t>Static charge is the charge that </a:t>
            </a:r>
            <a:r>
              <a:rPr lang="en-US" sz="3200"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stays on </a:t>
            </a:r>
            <a:r>
              <a:rPr lang="en-US" sz="3200" dirty="0">
                <a:solidFill>
                  <a:schemeClr val="tx1"/>
                </a:solidFill>
                <a:latin typeface="Times New Roman" pitchFamily="18" charset="0"/>
                <a:cs typeface="Times New Roman" pitchFamily="18" charset="0"/>
              </a:rPr>
              <a:t> one object/place.</a:t>
            </a:r>
          </a:p>
          <a:p>
            <a:pPr>
              <a:lnSpc>
                <a:spcPct val="90000"/>
              </a:lnSpc>
            </a:pPr>
            <a:endParaRPr lang="en-US" sz="3200" dirty="0">
              <a:solidFill>
                <a:schemeClr val="tx1"/>
              </a:solidFill>
              <a:latin typeface="Times New Roman" pitchFamily="18" charset="0"/>
              <a:cs typeface="Times New Roman" pitchFamily="18" charset="0"/>
            </a:endParaRPr>
          </a:p>
          <a:p>
            <a:pPr>
              <a:lnSpc>
                <a:spcPct val="90000"/>
              </a:lnSpc>
            </a:pPr>
            <a:r>
              <a:rPr lang="en-US" sz="3200" dirty="0">
                <a:solidFill>
                  <a:schemeClr val="tx1"/>
                </a:solidFill>
                <a:latin typeface="Times New Roman" pitchFamily="18" charset="0"/>
                <a:cs typeface="Times New Roman" pitchFamily="18" charset="0"/>
              </a:rPr>
              <a:t>Only electrons (negative charges) can jump from one object to another.</a:t>
            </a:r>
          </a:p>
          <a:p>
            <a:pPr marL="0" indent="0">
              <a:buNone/>
            </a:pPr>
            <a:endParaRPr lang="en-US" sz="2100" dirty="0">
              <a:solidFill>
                <a:schemeClr val="tx1"/>
              </a:solidFill>
            </a:endParaRPr>
          </a:p>
        </p:txBody>
      </p:sp>
    </p:spTree>
    <p:extLst>
      <p:ext uri="{BB962C8B-B14F-4D97-AF65-F5344CB8AC3E}">
        <p14:creationId xmlns:p14="http://schemas.microsoft.com/office/powerpoint/2010/main" val="88081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387602" y="411059"/>
            <a:ext cx="7633742" cy="1119099"/>
          </a:xfrm>
        </p:spPr>
        <p:txBody>
          <a:bodyPr>
            <a:normAutofit fontScale="90000"/>
          </a:bodyPr>
          <a:lstStyle/>
          <a:p>
            <a:pPr eaLnBrk="1" hangingPunct="1"/>
            <a:r>
              <a:rPr lang="en-US" cap="none" dirty="0">
                <a:solidFill>
                  <a:schemeClr val="tx1"/>
                </a:solidFill>
              </a:rPr>
              <a:t>Two Types Of Static Charge</a:t>
            </a:r>
          </a:p>
        </p:txBody>
      </p:sp>
      <p:sp>
        <p:nvSpPr>
          <p:cNvPr id="54" name="Content Placeholder 5">
            <a:extLst>
              <a:ext uri="{FF2B5EF4-FFF2-40B4-BE49-F238E27FC236}">
                <a16:creationId xmlns:a16="http://schemas.microsoft.com/office/drawing/2014/main" id="{EC345D97-E560-4F0D-9ACB-D2F396EF0D6D}"/>
              </a:ext>
            </a:extLst>
          </p:cNvPr>
          <p:cNvSpPr>
            <a:spLocks noGrp="1"/>
          </p:cNvSpPr>
          <p:nvPr>
            <p:ph idx="1"/>
          </p:nvPr>
        </p:nvSpPr>
        <p:spPr>
          <a:xfrm>
            <a:off x="3413245" y="2716697"/>
            <a:ext cx="6550614" cy="606876"/>
          </a:xfrm>
        </p:spPr>
        <p:txBody>
          <a:bodyPr>
            <a:normAutofit fontScale="92500"/>
          </a:bodyPr>
          <a:lstStyle/>
          <a:p>
            <a:r>
              <a:rPr lang="en-US" sz="2400" dirty="0">
                <a:solidFill>
                  <a:schemeClr val="tx1"/>
                </a:solidFill>
              </a:rPr>
              <a:t>Atoms is </a:t>
            </a:r>
            <a:r>
              <a:rPr lang="en-US" sz="2400" u="sng" dirty="0">
                <a:solidFill>
                  <a:schemeClr val="tx1"/>
                </a:solidFill>
              </a:rPr>
              <a:t>neutral</a:t>
            </a:r>
            <a:r>
              <a:rPr lang="en-US" sz="2400" dirty="0">
                <a:solidFill>
                  <a:schemeClr val="tx1"/>
                </a:solidFill>
              </a:rPr>
              <a:t> with equal protons and electrons.</a:t>
            </a:r>
          </a:p>
        </p:txBody>
      </p:sp>
      <p:sp>
        <p:nvSpPr>
          <p:cNvPr id="12292" name="Text Box 4"/>
          <p:cNvSpPr txBox="1">
            <a:spLocks noChangeArrowheads="1"/>
          </p:cNvSpPr>
          <p:nvPr/>
        </p:nvSpPr>
        <p:spPr bwMode="auto">
          <a:xfrm>
            <a:off x="2495384" y="1595130"/>
            <a:ext cx="8023497" cy="757130"/>
          </a:xfrm>
          <a:prstGeom prst="rect">
            <a:avLst/>
          </a:prstGeom>
          <a:noFill/>
          <a:ln w="9525">
            <a:noFill/>
            <a:miter lim="800000"/>
            <a:headEnd/>
            <a:tailEnd/>
          </a:ln>
        </p:spPr>
        <p:txBody>
          <a:bodyPr wrap="square">
            <a:spAutoFit/>
          </a:bodyPr>
          <a:lstStyle/>
          <a:p>
            <a:pPr>
              <a:lnSpc>
                <a:spcPct val="90000"/>
              </a:lnSpc>
              <a:spcBef>
                <a:spcPct val="20000"/>
              </a:spcBef>
            </a:pPr>
            <a:r>
              <a:rPr lang="en-US" sz="2400" dirty="0"/>
              <a:t>If an atom contains </a:t>
            </a:r>
            <a:r>
              <a:rPr lang="en-US" sz="2400" dirty="0">
                <a:effectLst>
                  <a:outerShdw blurRad="38100" dist="38100" dir="2700000" algn="tl">
                    <a:srgbClr val="000000">
                      <a:alpha val="43137"/>
                    </a:srgbClr>
                  </a:outerShdw>
                </a:effectLst>
              </a:rPr>
              <a:t>equal numbers </a:t>
            </a:r>
            <a:r>
              <a:rPr lang="en-US" sz="2400" dirty="0"/>
              <a:t>of protons and electrons, the atom is described as being </a:t>
            </a:r>
            <a:r>
              <a:rPr lang="en-US" sz="2400" b="1" dirty="0"/>
              <a:t>electrically neutral</a:t>
            </a:r>
            <a:r>
              <a:rPr lang="en-US" sz="2400" dirty="0"/>
              <a:t>. </a:t>
            </a:r>
          </a:p>
        </p:txBody>
      </p:sp>
      <p:sp>
        <p:nvSpPr>
          <p:cNvPr id="11" name="Rectangle 10">
            <a:extLst>
              <a:ext uri="{FF2B5EF4-FFF2-40B4-BE49-F238E27FC236}">
                <a16:creationId xmlns:a16="http://schemas.microsoft.com/office/drawing/2014/main" id="{253D47E2-D8B1-4BA8-B24C-414D25CAD629}"/>
              </a:ext>
            </a:extLst>
          </p:cNvPr>
          <p:cNvSpPr/>
          <p:nvPr/>
        </p:nvSpPr>
        <p:spPr>
          <a:xfrm>
            <a:off x="2555129" y="3742882"/>
            <a:ext cx="7511622" cy="757130"/>
          </a:xfrm>
          <a:prstGeom prst="rect">
            <a:avLst/>
          </a:prstGeom>
        </p:spPr>
        <p:txBody>
          <a:bodyPr wrap="square">
            <a:spAutoFit/>
          </a:bodyPr>
          <a:lstStyle/>
          <a:p>
            <a:pPr>
              <a:lnSpc>
                <a:spcPct val="90000"/>
              </a:lnSpc>
              <a:spcBef>
                <a:spcPct val="20000"/>
              </a:spcBef>
            </a:pPr>
            <a:r>
              <a:rPr lang="en-US" sz="2400" dirty="0"/>
              <a:t>If an atom has </a:t>
            </a:r>
            <a:r>
              <a:rPr lang="en-US" sz="2400" u="sng" dirty="0">
                <a:effectLst>
                  <a:outerShdw blurRad="38100" dist="38100" dir="2700000" algn="tl">
                    <a:srgbClr val="000000">
                      <a:alpha val="43137"/>
                    </a:srgbClr>
                  </a:outerShdw>
                </a:effectLst>
              </a:rPr>
              <a:t>an unequal number </a:t>
            </a:r>
            <a:r>
              <a:rPr lang="en-US" sz="2400" dirty="0"/>
              <a:t>of protons and electrons, then the atom is </a:t>
            </a:r>
            <a:r>
              <a:rPr lang="en-US" sz="2400" b="1" dirty="0"/>
              <a:t>electrically charged</a:t>
            </a:r>
            <a:r>
              <a:rPr lang="en-US" sz="2400" dirty="0"/>
              <a:t>.</a:t>
            </a:r>
          </a:p>
        </p:txBody>
      </p:sp>
      <p:sp>
        <p:nvSpPr>
          <p:cNvPr id="12" name="Content Placeholder 5">
            <a:extLst>
              <a:ext uri="{FF2B5EF4-FFF2-40B4-BE49-F238E27FC236}">
                <a16:creationId xmlns:a16="http://schemas.microsoft.com/office/drawing/2014/main" id="{67DABB89-92A0-44B8-9247-9009D49F549C}"/>
              </a:ext>
            </a:extLst>
          </p:cNvPr>
          <p:cNvSpPr txBox="1">
            <a:spLocks/>
          </p:cNvSpPr>
          <p:nvPr/>
        </p:nvSpPr>
        <p:spPr>
          <a:xfrm>
            <a:off x="3465437" y="4735475"/>
            <a:ext cx="6550614" cy="606876"/>
          </a:xfrm>
          <a:prstGeom prst="rect">
            <a:avLst/>
          </a:prstGeom>
        </p:spPr>
        <p:txBody>
          <a:bodyPr vert="horz" lIns="91440" tIns="45720" rIns="91440" bIns="45720" rtlCol="0">
            <a:normAutofit fontScale="925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dirty="0">
                <a:solidFill>
                  <a:schemeClr val="tx1"/>
                </a:solidFill>
              </a:rPr>
              <a:t>Atoms is </a:t>
            </a:r>
            <a:r>
              <a:rPr lang="en-US" sz="2400" u="sng" dirty="0">
                <a:solidFill>
                  <a:schemeClr val="tx1"/>
                </a:solidFill>
              </a:rPr>
              <a:t>charged</a:t>
            </a:r>
            <a:r>
              <a:rPr lang="en-US" sz="2400" dirty="0">
                <a:solidFill>
                  <a:schemeClr val="tx1"/>
                </a:solidFill>
              </a:rPr>
              <a:t> with unequal protons and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4">
                                            <p:txEl>
                                              <p:pRg st="0" end="0"/>
                                            </p:txEl>
                                          </p:spTgt>
                                        </p:tgtEl>
                                        <p:attrNameLst>
                                          <p:attrName>style.visibility</p:attrName>
                                        </p:attrNameLst>
                                      </p:cBhvr>
                                      <p:to>
                                        <p:strVal val="visible"/>
                                      </p:to>
                                    </p:set>
                                    <p:animEffect transition="in" filter="circle(in)">
                                      <p:cBhvr>
                                        <p:cTn id="13" dur="2000"/>
                                        <p:tgtEl>
                                          <p:spTgt spid="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circle(in)">
                                      <p:cBhvr>
                                        <p:cTn id="23"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P spid="11" grpId="0"/>
      <p:bldP spid="12"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324</Words>
  <Application>Microsoft Office PowerPoint</Application>
  <PresentationFormat>Widescreen</PresentationFormat>
  <Paragraphs>68</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Comic Sans MS</vt:lpstr>
      <vt:lpstr>Gill Sans MT</vt:lpstr>
      <vt:lpstr>Impact</vt:lpstr>
      <vt:lpstr>Times New Roman</vt:lpstr>
      <vt:lpstr>Badge</vt:lpstr>
      <vt:lpstr>Static charge</vt:lpstr>
      <vt:lpstr>Zap!!!</vt:lpstr>
      <vt:lpstr>Preloading</vt:lpstr>
      <vt:lpstr>What Is The Nature Of Matter?</vt:lpstr>
      <vt:lpstr>What Is The Nature Of Matter?</vt:lpstr>
      <vt:lpstr>The Atom</vt:lpstr>
      <vt:lpstr>Static charge</vt:lpstr>
      <vt:lpstr>What is Static Charge?</vt:lpstr>
      <vt:lpstr>Two Types Of Static Charge</vt:lpstr>
      <vt:lpstr>Charged V.S. Uncharged Atom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charge</dc:title>
  <dc:creator>Feng Jingyi</dc:creator>
  <cp:lastModifiedBy>Feng Jingyi</cp:lastModifiedBy>
  <cp:revision>4</cp:revision>
  <dcterms:created xsi:type="dcterms:W3CDTF">2019-05-26T19:21:01Z</dcterms:created>
  <dcterms:modified xsi:type="dcterms:W3CDTF">2019-05-27T21:40:35Z</dcterms:modified>
</cp:coreProperties>
</file>