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5" r:id="rId1"/>
    <p:sldMasterId id="2147483837" r:id="rId2"/>
    <p:sldMasterId id="2147483850" r:id="rId3"/>
    <p:sldMasterId id="2147483865" r:id="rId4"/>
  </p:sldMasterIdLst>
  <p:notesMasterIdLst>
    <p:notesMasterId r:id="rId33"/>
  </p:notesMasterIdLst>
  <p:sldIdLst>
    <p:sldId id="256" r:id="rId5"/>
    <p:sldId id="257" r:id="rId6"/>
    <p:sldId id="272" r:id="rId7"/>
    <p:sldId id="280" r:id="rId8"/>
    <p:sldId id="274" r:id="rId9"/>
    <p:sldId id="264" r:id="rId10"/>
    <p:sldId id="263" r:id="rId11"/>
    <p:sldId id="260" r:id="rId12"/>
    <p:sldId id="266" r:id="rId13"/>
    <p:sldId id="261" r:id="rId14"/>
    <p:sldId id="265" r:id="rId15"/>
    <p:sldId id="268" r:id="rId16"/>
    <p:sldId id="269" r:id="rId17"/>
    <p:sldId id="281" r:id="rId18"/>
    <p:sldId id="282" r:id="rId19"/>
    <p:sldId id="284" r:id="rId20"/>
    <p:sldId id="283" r:id="rId21"/>
    <p:sldId id="305" r:id="rId22"/>
    <p:sldId id="258" r:id="rId23"/>
    <p:sldId id="286" r:id="rId24"/>
    <p:sldId id="287" r:id="rId25"/>
    <p:sldId id="288" r:id="rId26"/>
    <p:sldId id="267" r:id="rId27"/>
    <p:sldId id="271" r:id="rId28"/>
    <p:sldId id="289" r:id="rId29"/>
    <p:sldId id="293" r:id="rId30"/>
    <p:sldId id="275" r:id="rId31"/>
    <p:sldId id="27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5351"/>
  </p:normalViewPr>
  <p:slideViewPr>
    <p:cSldViewPr snapToGrid="0" snapToObjects="1">
      <p:cViewPr varScale="1">
        <p:scale>
          <a:sx n="80" d="100"/>
          <a:sy n="80" d="100"/>
        </p:scale>
        <p:origin x="1264"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CA89B-3CE4-2645-BE5E-91A47E6A5AE1}" type="datetimeFigureOut">
              <a:rPr lang="en-US" smtClean="0"/>
              <a:t>5/14/19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52963-1B41-EA4D-88AA-035A3EBF9334}" type="slidenum">
              <a:rPr lang="en-US" smtClean="0"/>
              <a:t>‹#›</a:t>
            </a:fld>
            <a:endParaRPr lang="en-US"/>
          </a:p>
        </p:txBody>
      </p:sp>
    </p:spTree>
    <p:extLst>
      <p:ext uri="{BB962C8B-B14F-4D97-AF65-F5344CB8AC3E}">
        <p14:creationId xmlns:p14="http://schemas.microsoft.com/office/powerpoint/2010/main" val="121558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my 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Traditional welcome </a:t>
            </a:r>
          </a:p>
          <a:p>
            <a:endParaRPr lang="en-US" dirty="0"/>
          </a:p>
        </p:txBody>
      </p:sp>
      <p:sp>
        <p:nvSpPr>
          <p:cNvPr id="4" name="Slide Number Placeholder 3"/>
          <p:cNvSpPr>
            <a:spLocks noGrp="1"/>
          </p:cNvSpPr>
          <p:nvPr>
            <p:ph type="sldNum" sz="quarter" idx="5"/>
          </p:nvPr>
        </p:nvSpPr>
        <p:spPr/>
        <p:txBody>
          <a:bodyPr/>
          <a:lstStyle/>
          <a:p>
            <a:fld id="{96552963-1B41-EA4D-88AA-035A3EBF9334}" type="slidenum">
              <a:rPr lang="en-US" smtClean="0"/>
              <a:t>1</a:t>
            </a:fld>
            <a:endParaRPr lang="en-US"/>
          </a:p>
        </p:txBody>
      </p:sp>
    </p:spTree>
    <p:extLst>
      <p:ext uri="{BB962C8B-B14F-4D97-AF65-F5344CB8AC3E}">
        <p14:creationId xmlns:p14="http://schemas.microsoft.com/office/powerpoint/2010/main" val="4243066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Lauren</a:t>
            </a:r>
          </a:p>
        </p:txBody>
      </p:sp>
      <p:sp>
        <p:nvSpPr>
          <p:cNvPr id="4" name="Slide Number Placeholder 3"/>
          <p:cNvSpPr>
            <a:spLocks noGrp="1"/>
          </p:cNvSpPr>
          <p:nvPr>
            <p:ph type="sldNum" sz="quarter" idx="10"/>
          </p:nvPr>
        </p:nvSpPr>
        <p:spPr/>
        <p:txBody>
          <a:bodyPr/>
          <a:lstStyle/>
          <a:p>
            <a:fld id="{BE0055DA-1FAA-0641-BDCD-D79ECED44853}" type="slidenum">
              <a:rPr lang="fr-FR" smtClean="0"/>
              <a:t>12</a:t>
            </a:fld>
            <a:endParaRPr lang="fr-FR"/>
          </a:p>
        </p:txBody>
      </p:sp>
    </p:spTree>
    <p:extLst>
      <p:ext uri="{BB962C8B-B14F-4D97-AF65-F5344CB8AC3E}">
        <p14:creationId xmlns:p14="http://schemas.microsoft.com/office/powerpoint/2010/main" val="155876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Lauren</a:t>
            </a:r>
          </a:p>
        </p:txBody>
      </p:sp>
      <p:sp>
        <p:nvSpPr>
          <p:cNvPr id="4" name="Slide Number Placeholder 3"/>
          <p:cNvSpPr>
            <a:spLocks noGrp="1"/>
          </p:cNvSpPr>
          <p:nvPr>
            <p:ph type="sldNum" sz="quarter" idx="10"/>
          </p:nvPr>
        </p:nvSpPr>
        <p:spPr/>
        <p:txBody>
          <a:bodyPr/>
          <a:lstStyle/>
          <a:p>
            <a:fld id="{BE0055DA-1FAA-0641-BDCD-D79ECED44853}" type="slidenum">
              <a:rPr lang="fr-FR" smtClean="0"/>
              <a:t>13</a:t>
            </a:fld>
            <a:endParaRPr lang="fr-FR"/>
          </a:p>
        </p:txBody>
      </p:sp>
    </p:spTree>
    <p:extLst>
      <p:ext uri="{BB962C8B-B14F-4D97-AF65-F5344CB8AC3E}">
        <p14:creationId xmlns:p14="http://schemas.microsoft.com/office/powerpoint/2010/main" val="165354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 to prepare </a:t>
            </a:r>
          </a:p>
          <a:p>
            <a:r>
              <a:rPr lang="en-US" dirty="0"/>
              <a:t>5 minutes to present in group (1min. Max./ – others take note of key themes</a:t>
            </a:r>
          </a:p>
          <a:p>
            <a:r>
              <a:rPr lang="en-US" dirty="0"/>
              <a:t>5 minutes </a:t>
            </a:r>
          </a:p>
        </p:txBody>
      </p:sp>
      <p:sp>
        <p:nvSpPr>
          <p:cNvPr id="4" name="Slide Number Placeholder 3"/>
          <p:cNvSpPr>
            <a:spLocks noGrp="1"/>
          </p:cNvSpPr>
          <p:nvPr>
            <p:ph type="sldNum" sz="quarter" idx="5"/>
          </p:nvPr>
        </p:nvSpPr>
        <p:spPr/>
        <p:txBody>
          <a:bodyPr/>
          <a:lstStyle/>
          <a:p>
            <a:fld id="{96552963-1B41-EA4D-88AA-035A3EBF9334}" type="slidenum">
              <a:rPr lang="en-US" smtClean="0"/>
              <a:t>14</a:t>
            </a:fld>
            <a:endParaRPr lang="en-US"/>
          </a:p>
        </p:txBody>
      </p:sp>
    </p:spTree>
    <p:extLst>
      <p:ext uri="{BB962C8B-B14F-4D97-AF65-F5344CB8AC3E}">
        <p14:creationId xmlns:p14="http://schemas.microsoft.com/office/powerpoint/2010/main" val="190025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As for posting, first tell students that they MUST be logged in to post (it says “Howdy, Amber!” or whatever in the top right to indicate they’re logged in). Next, they go to the top left corner to click on the “+ New” option and select “Post.” Then they can upload media, write something, and title it all. For LLED 449, I just set it up so they uploaded everything in the “Home” of the blog - a huge dumping ground, yes, but everything is there at least. Remember to make each student an “Author,” not an “Administrator” when you invite them to the blog. </a:t>
            </a:r>
            <a:endParaRPr lang="en-US" dirty="0"/>
          </a:p>
        </p:txBody>
      </p:sp>
      <p:sp>
        <p:nvSpPr>
          <p:cNvPr id="4" name="Slide Number Placeholder 3"/>
          <p:cNvSpPr>
            <a:spLocks noGrp="1"/>
          </p:cNvSpPr>
          <p:nvPr>
            <p:ph type="sldNum" sz="quarter" idx="5"/>
          </p:nvPr>
        </p:nvSpPr>
        <p:spPr/>
        <p:txBody>
          <a:bodyPr/>
          <a:lstStyle/>
          <a:p>
            <a:fld id="{96552963-1B41-EA4D-88AA-035A3EBF9334}" type="slidenum">
              <a:rPr lang="en-US" smtClean="0"/>
              <a:t>15</a:t>
            </a:fld>
            <a:endParaRPr lang="en-US"/>
          </a:p>
        </p:txBody>
      </p:sp>
    </p:spTree>
    <p:extLst>
      <p:ext uri="{BB962C8B-B14F-4D97-AF65-F5344CB8AC3E}">
        <p14:creationId xmlns:p14="http://schemas.microsoft.com/office/powerpoint/2010/main" val="1164845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readings for Group 4a – under Monday</a:t>
            </a:r>
          </a:p>
          <a:p>
            <a:endParaRPr lang="en-US" dirty="0"/>
          </a:p>
        </p:txBody>
      </p:sp>
      <p:sp>
        <p:nvSpPr>
          <p:cNvPr id="4" name="Slide Number Placeholder 3"/>
          <p:cNvSpPr>
            <a:spLocks noGrp="1"/>
          </p:cNvSpPr>
          <p:nvPr>
            <p:ph type="sldNum" sz="quarter" idx="5"/>
          </p:nvPr>
        </p:nvSpPr>
        <p:spPr/>
        <p:txBody>
          <a:bodyPr/>
          <a:lstStyle/>
          <a:p>
            <a:fld id="{96552963-1B41-EA4D-88AA-035A3EBF9334}" type="slidenum">
              <a:rPr lang="en-US" smtClean="0"/>
              <a:t>17</a:t>
            </a:fld>
            <a:endParaRPr lang="en-US"/>
          </a:p>
        </p:txBody>
      </p:sp>
    </p:spTree>
    <p:extLst>
      <p:ext uri="{BB962C8B-B14F-4D97-AF65-F5344CB8AC3E}">
        <p14:creationId xmlns:p14="http://schemas.microsoft.com/office/powerpoint/2010/main" val="2505361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52963-1B41-EA4D-88AA-035A3EBF9334}" type="slidenum">
              <a:rPr lang="en-US" smtClean="0"/>
              <a:t>18</a:t>
            </a:fld>
            <a:endParaRPr lang="en-US"/>
          </a:p>
        </p:txBody>
      </p:sp>
    </p:spTree>
    <p:extLst>
      <p:ext uri="{BB962C8B-B14F-4D97-AF65-F5344CB8AC3E}">
        <p14:creationId xmlns:p14="http://schemas.microsoft.com/office/powerpoint/2010/main" val="136622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the full article citation and your names </a:t>
            </a:r>
          </a:p>
        </p:txBody>
      </p:sp>
      <p:sp>
        <p:nvSpPr>
          <p:cNvPr id="4" name="Slide Number Placeholder 3"/>
          <p:cNvSpPr>
            <a:spLocks noGrp="1"/>
          </p:cNvSpPr>
          <p:nvPr>
            <p:ph type="sldNum" sz="quarter" idx="5"/>
          </p:nvPr>
        </p:nvSpPr>
        <p:spPr/>
        <p:txBody>
          <a:bodyPr/>
          <a:lstStyle/>
          <a:p>
            <a:fld id="{96552963-1B41-EA4D-88AA-035A3EBF9334}" type="slidenum">
              <a:rPr lang="en-US" smtClean="0"/>
              <a:t>20</a:t>
            </a:fld>
            <a:endParaRPr lang="en-US"/>
          </a:p>
        </p:txBody>
      </p:sp>
    </p:spTree>
    <p:extLst>
      <p:ext uri="{BB962C8B-B14F-4D97-AF65-F5344CB8AC3E}">
        <p14:creationId xmlns:p14="http://schemas.microsoft.com/office/powerpoint/2010/main" val="386564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least to most important, challenging, costly, impact on learning for L1s or L2s</a:t>
            </a:r>
          </a:p>
        </p:txBody>
      </p:sp>
      <p:sp>
        <p:nvSpPr>
          <p:cNvPr id="4" name="Slide Number Placeholder 3"/>
          <p:cNvSpPr>
            <a:spLocks noGrp="1"/>
          </p:cNvSpPr>
          <p:nvPr>
            <p:ph type="sldNum" sz="quarter" idx="5"/>
          </p:nvPr>
        </p:nvSpPr>
        <p:spPr/>
        <p:txBody>
          <a:bodyPr/>
          <a:lstStyle/>
          <a:p>
            <a:fld id="{96552963-1B41-EA4D-88AA-035A3EBF9334}" type="slidenum">
              <a:rPr lang="en-US" smtClean="0"/>
              <a:t>26</a:t>
            </a:fld>
            <a:endParaRPr lang="en-US"/>
          </a:p>
        </p:txBody>
      </p:sp>
    </p:spTree>
    <p:extLst>
      <p:ext uri="{BB962C8B-B14F-4D97-AF65-F5344CB8AC3E}">
        <p14:creationId xmlns:p14="http://schemas.microsoft.com/office/powerpoint/2010/main" val="369790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552963-1B41-EA4D-88AA-035A3EBF9334}" type="slidenum">
              <a:rPr lang="en-US" smtClean="0"/>
              <a:t>2</a:t>
            </a:fld>
            <a:endParaRPr lang="en-US"/>
          </a:p>
        </p:txBody>
      </p:sp>
    </p:spTree>
    <p:extLst>
      <p:ext uri="{BB962C8B-B14F-4D97-AF65-F5344CB8AC3E}">
        <p14:creationId xmlns:p14="http://schemas.microsoft.com/office/powerpoint/2010/main" val="110594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asked to write a full story in six words, legend has it that novelist Ernest Hemingway responded: "For Sale: baby shoes, never worn." </a:t>
            </a:r>
          </a:p>
          <a:p>
            <a:r>
              <a:rPr lang="en-US" sz="1200" kern="1200" dirty="0">
                <a:solidFill>
                  <a:schemeClr val="tx1"/>
                </a:solidFill>
                <a:effectLst/>
                <a:latin typeface="+mn-lt"/>
                <a:ea typeface="+mn-ea"/>
                <a:cs typeface="+mn-cs"/>
              </a:rPr>
              <a:t>The success of Ernest Hemingway’s story lies in the multiple questions and possible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meanings that lie between the lines. For example: Why is the narrator selling the shoes? Is the baby grown? Did she die? Did she simply go barefoot or was she sadly never able to walk? Is the narrator the mother? The father? The sibling? The former baby? Is the story about the end of childhood? The end of parenthood? The end of innocence or justice or happiness or all of the above? The questions are endless and the possible meanings are many.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34E06E-66DD-BE4B-8416-2B2A7BC5E18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51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latin typeface="+mn-lt"/>
                <a:ea typeface="+mn-ea"/>
                <a:cs typeface="+mn-cs"/>
              </a:rPr>
              <a:t>Can </a:t>
            </a:r>
            <a:r>
              <a:rPr lang="fr-FR" sz="1200" kern="1200" dirty="0" err="1">
                <a:solidFill>
                  <a:schemeClr val="tx1"/>
                </a:solidFill>
                <a:latin typeface="+mn-lt"/>
                <a:ea typeface="+mn-ea"/>
                <a:cs typeface="+mn-cs"/>
              </a:rPr>
              <a:t>you</a:t>
            </a:r>
            <a:r>
              <a:rPr lang="fr-FR" sz="1200" kern="1200" dirty="0">
                <a:solidFill>
                  <a:schemeClr val="tx1"/>
                </a:solidFill>
                <a:latin typeface="+mn-lt"/>
                <a:ea typeface="+mn-ea"/>
                <a:cs typeface="+mn-cs"/>
              </a:rPr>
              <a:t> </a:t>
            </a:r>
            <a:r>
              <a:rPr lang="fr-FR" sz="1200" kern="1200" dirty="0" err="1">
                <a:solidFill>
                  <a:schemeClr val="tx1"/>
                </a:solidFill>
                <a:latin typeface="+mn-lt"/>
                <a:ea typeface="+mn-ea"/>
                <a:cs typeface="+mn-cs"/>
              </a:rPr>
              <a:t>convey</a:t>
            </a:r>
            <a:r>
              <a:rPr lang="fr-FR" sz="1200" kern="1200" dirty="0">
                <a:solidFill>
                  <a:schemeClr val="tx1"/>
                </a:solidFill>
                <a:latin typeface="+mn-lt"/>
                <a:ea typeface="+mn-ea"/>
                <a:cs typeface="+mn-cs"/>
              </a:rPr>
              <a:t> the essence of </a:t>
            </a:r>
            <a:r>
              <a:rPr lang="fr-FR" sz="1200" kern="1200" dirty="0" err="1">
                <a:solidFill>
                  <a:schemeClr val="tx1"/>
                </a:solidFill>
                <a:latin typeface="+mn-lt"/>
                <a:ea typeface="+mn-ea"/>
                <a:cs typeface="+mn-cs"/>
              </a:rPr>
              <a:t>your</a:t>
            </a:r>
            <a:r>
              <a:rPr lang="fr-FR" sz="1200" kern="1200" dirty="0">
                <a:solidFill>
                  <a:schemeClr val="tx1"/>
                </a:solidFill>
                <a:latin typeface="+mn-lt"/>
                <a:ea typeface="+mn-ea"/>
                <a:cs typeface="+mn-cs"/>
              </a:rPr>
              <a:t> life in six </a:t>
            </a:r>
            <a:r>
              <a:rPr lang="fr-FR" sz="1200" kern="1200" dirty="0" err="1">
                <a:solidFill>
                  <a:schemeClr val="tx1"/>
                </a:solidFill>
                <a:latin typeface="+mn-lt"/>
                <a:ea typeface="+mn-ea"/>
                <a:cs typeface="+mn-cs"/>
              </a:rPr>
              <a:t>words</a:t>
            </a:r>
            <a:r>
              <a:rPr lang="fr-FR" sz="1200" kern="1200" dirty="0">
                <a:solidFill>
                  <a:schemeClr val="tx1"/>
                </a:solidFill>
                <a:latin typeface="+mn-lt"/>
                <a:ea typeface="+mn-ea"/>
                <a:cs typeface="+mn-cs"/>
              </a:rPr>
              <a:t>? </a:t>
            </a:r>
            <a:r>
              <a:rPr lang="fr-FR" sz="1200" kern="1200" dirty="0" err="1">
                <a:solidFill>
                  <a:schemeClr val="tx1"/>
                </a:solidFill>
                <a:latin typeface="+mn-lt"/>
                <a:ea typeface="+mn-ea"/>
                <a:cs typeface="+mn-cs"/>
              </a:rPr>
              <a:t>Assignment</a:t>
            </a:r>
            <a:r>
              <a:rPr lang="fr-FR" sz="1200" kern="1200" baseline="0" dirty="0">
                <a:solidFill>
                  <a:schemeClr val="tx1"/>
                </a:solidFill>
                <a:latin typeface="+mn-lt"/>
                <a:ea typeface="+mn-ea"/>
                <a:cs typeface="+mn-cs"/>
              </a:rPr>
              <a:t> for </a:t>
            </a:r>
            <a:r>
              <a:rPr lang="fr-FR" sz="1200" kern="1200" baseline="0" dirty="0" err="1">
                <a:solidFill>
                  <a:schemeClr val="tx1"/>
                </a:solidFill>
                <a:latin typeface="+mn-lt"/>
                <a:ea typeface="+mn-ea"/>
                <a:cs typeface="+mn-cs"/>
              </a:rPr>
              <a:t>next</a:t>
            </a:r>
            <a:r>
              <a:rPr lang="fr-FR" sz="1200" kern="1200" baseline="0" dirty="0">
                <a:solidFill>
                  <a:schemeClr val="tx1"/>
                </a:solidFill>
                <a:latin typeface="+mn-lt"/>
                <a:ea typeface="+mn-ea"/>
                <a:cs typeface="+mn-cs"/>
              </a:rPr>
              <a:t> </a:t>
            </a:r>
            <a:r>
              <a:rPr lang="fr-FR" sz="1200" kern="1200" baseline="0" dirty="0" err="1">
                <a:solidFill>
                  <a:schemeClr val="tx1"/>
                </a:solidFill>
                <a:latin typeface="+mn-lt"/>
                <a:ea typeface="+mn-ea"/>
                <a:cs typeface="+mn-cs"/>
              </a:rPr>
              <a:t>week</a:t>
            </a:r>
            <a:r>
              <a:rPr lang="fr-FR" sz="1200" kern="1200" baseline="0" dirty="0">
                <a:solidFill>
                  <a:schemeClr val="tx1"/>
                </a:solidFill>
                <a:latin typeface="+mn-lt"/>
                <a:ea typeface="+mn-ea"/>
                <a:cs typeface="+mn-cs"/>
              </a:rPr>
              <a:t>!</a:t>
            </a: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334E06E-66DD-BE4B-8416-2B2A7BC5E18A}" type="slidenum">
              <a:rPr lang="fr-FR" smtClean="0"/>
              <a:t>5</a:t>
            </a:fld>
            <a:endParaRPr lang="fr-FR"/>
          </a:p>
        </p:txBody>
      </p:sp>
    </p:spTree>
    <p:extLst>
      <p:ext uri="{BB962C8B-B14F-4D97-AF65-F5344CB8AC3E}">
        <p14:creationId xmlns:p14="http://schemas.microsoft.com/office/powerpoint/2010/main" val="26481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Joanne</a:t>
            </a:r>
          </a:p>
        </p:txBody>
      </p:sp>
      <p:sp>
        <p:nvSpPr>
          <p:cNvPr id="4" name="Slide Number Placeholder 3"/>
          <p:cNvSpPr>
            <a:spLocks noGrp="1"/>
          </p:cNvSpPr>
          <p:nvPr>
            <p:ph type="sldNum" sz="quarter" idx="10"/>
          </p:nvPr>
        </p:nvSpPr>
        <p:spPr/>
        <p:txBody>
          <a:bodyPr/>
          <a:lstStyle/>
          <a:p>
            <a:fld id="{BE0055DA-1FAA-0641-BDCD-D79ECED44853}" type="slidenum">
              <a:rPr lang="fr-FR" smtClean="0"/>
              <a:t>6</a:t>
            </a:fld>
            <a:endParaRPr lang="fr-FR"/>
          </a:p>
        </p:txBody>
      </p:sp>
    </p:spTree>
    <p:extLst>
      <p:ext uri="{BB962C8B-B14F-4D97-AF65-F5344CB8AC3E}">
        <p14:creationId xmlns:p14="http://schemas.microsoft.com/office/powerpoint/2010/main" val="24817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Memoire</a:t>
            </a:r>
            <a:r>
              <a:rPr lang="en-US" baseline="0" dirty="0"/>
              <a:t> - </a:t>
            </a:r>
            <a:r>
              <a:rPr lang="en-US" baseline="0"/>
              <a:t>lwong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F440A-F1D0-2247-BCD0-59FF7A3429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62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Christine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0055DA-1FAA-0641-BDCD-D79ECED4485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0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Jen</a:t>
            </a:r>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0055DA-1FAA-0641-BDCD-D79ECED4485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02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Jennifer</a:t>
            </a:r>
            <a:r>
              <a:rPr lang="fr-FR" baseline="0" dirty="0"/>
              <a:t> </a:t>
            </a:r>
            <a:r>
              <a:rPr lang="fr-FR" baseline="0" dirty="0" err="1"/>
              <a:t>T</a:t>
            </a:r>
            <a:endParaRPr lang="fr-FR" dirty="0"/>
          </a:p>
        </p:txBody>
      </p:sp>
      <p:sp>
        <p:nvSpPr>
          <p:cNvPr id="4" name="Slide Number Placeholder 3"/>
          <p:cNvSpPr>
            <a:spLocks noGrp="1"/>
          </p:cNvSpPr>
          <p:nvPr>
            <p:ph type="sldNum" sz="quarter" idx="10"/>
          </p:nvPr>
        </p:nvSpPr>
        <p:spPr/>
        <p:txBody>
          <a:bodyPr/>
          <a:lstStyle/>
          <a:p>
            <a:fld id="{BE0055DA-1FAA-0641-BDCD-D79ECED44853}" type="slidenum">
              <a:rPr lang="fr-FR" smtClean="0"/>
              <a:t>11</a:t>
            </a:fld>
            <a:endParaRPr lang="fr-FR"/>
          </a:p>
        </p:txBody>
      </p:sp>
    </p:spTree>
    <p:extLst>
      <p:ext uri="{BB962C8B-B14F-4D97-AF65-F5344CB8AC3E}">
        <p14:creationId xmlns:p14="http://schemas.microsoft.com/office/powerpoint/2010/main" val="336639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6CD7658-B616-4DF1-B2EB-9EC4CDD2F3E8}" type="datetimeFigureOut">
              <a:rPr lang="en-CA" smtClean="0"/>
              <a:t>2019-05-14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277399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6CD7658-B616-4DF1-B2EB-9EC4CDD2F3E8}" type="datetimeFigureOut">
              <a:rPr lang="en-CA" smtClean="0"/>
              <a:t>2019-05-14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171052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6CD7658-B616-4DF1-B2EB-9EC4CDD2F3E8}" type="datetimeFigureOut">
              <a:rPr lang="en-CA" smtClean="0"/>
              <a:t>2019-05-14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1130327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99A7-85F3-7248-87F8-F1DB75881E4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5232FB3-4B1D-154A-88C8-EF89A8809D0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3C5EFDA-26E2-9743-A685-DA0C02C024BA}"/>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5" name="Footer Placeholder 4">
            <a:extLst>
              <a:ext uri="{FF2B5EF4-FFF2-40B4-BE49-F238E27FC236}">
                <a16:creationId xmlns:a16="http://schemas.microsoft.com/office/drawing/2014/main" id="{5DC70DF5-0C2C-D54C-89E3-64E080B7B52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4D80088-AC07-D94E-B3D8-A319C1559119}"/>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3321483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F137-368C-434C-9FD0-12F71672F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25E1C-0E6C-C144-9522-58834763AA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AFC2-6AF8-AF49-808F-40A3FC98C73F}"/>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5" name="Footer Placeholder 4">
            <a:extLst>
              <a:ext uri="{FF2B5EF4-FFF2-40B4-BE49-F238E27FC236}">
                <a16:creationId xmlns:a16="http://schemas.microsoft.com/office/drawing/2014/main" id="{B01773D3-A125-E846-B205-339D525D56A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CCB0758-85AA-C249-9C53-25663C2A40A0}"/>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851494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C7AA-A3D4-3D4F-A2BA-7F4FC97824B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76EC44F-C1D7-6249-A1A6-5071C37BA3F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5B7DE0-CCC9-E843-B335-9C6F54D6D1EB}"/>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5" name="Footer Placeholder 4">
            <a:extLst>
              <a:ext uri="{FF2B5EF4-FFF2-40B4-BE49-F238E27FC236}">
                <a16:creationId xmlns:a16="http://schemas.microsoft.com/office/drawing/2014/main" id="{60FD19D8-EEA4-F74E-94C4-54D1943D270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FF8C542-E36B-2B4F-9A17-81D97CA74D47}"/>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2898072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EF88-8949-BB48-B156-3B0DBFFB2A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65A27-3A07-5149-9FC2-E4E298DF79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3F092C-710B-1A49-B4EF-7EC6B30A8B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FFD217-6CF6-1E47-A465-E55ECA21E04D}"/>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6" name="Footer Placeholder 5">
            <a:extLst>
              <a:ext uri="{FF2B5EF4-FFF2-40B4-BE49-F238E27FC236}">
                <a16:creationId xmlns:a16="http://schemas.microsoft.com/office/drawing/2014/main" id="{9F49ED7C-5A25-A14A-B9A7-1B0117BD444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9B9C33B1-03CC-224B-9A75-EEA6725E0F4F}"/>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1622652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C099-2F64-B941-8356-6B29AA4583D1}"/>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AA9310-5602-A942-8CC8-AB9040AD277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A32AB96-9536-1942-84CA-21C72F257EA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1D45BE-DBAF-1E4B-8F4B-5FD18301E92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88B7F58-D575-614B-8DD9-0DEA79C89CC3}"/>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F21A5A-12FF-EB4C-996B-12523CCB8EA4}"/>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8" name="Footer Placeholder 7">
            <a:extLst>
              <a:ext uri="{FF2B5EF4-FFF2-40B4-BE49-F238E27FC236}">
                <a16:creationId xmlns:a16="http://schemas.microsoft.com/office/drawing/2014/main" id="{053F9071-87E1-0F47-A653-824A4D34F67E}"/>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29CD69A5-A425-3A4A-9BDB-33C1BBE6BB36}"/>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423383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4CC2-5DCF-CD4D-913C-3D157CE558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EB066F-F856-F341-9EDE-F591FDAF96E4}"/>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4" name="Footer Placeholder 3">
            <a:extLst>
              <a:ext uri="{FF2B5EF4-FFF2-40B4-BE49-F238E27FC236}">
                <a16:creationId xmlns:a16="http://schemas.microsoft.com/office/drawing/2014/main" id="{F33980A4-FB9B-084B-9428-B1B93F3DB515}"/>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5D129264-4982-4D43-A2D6-5FB14B47E33E}"/>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3682274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F2B4D-6487-9847-9B2B-743F63FB6F83}"/>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3" name="Footer Placeholder 2">
            <a:extLst>
              <a:ext uri="{FF2B5EF4-FFF2-40B4-BE49-F238E27FC236}">
                <a16:creationId xmlns:a16="http://schemas.microsoft.com/office/drawing/2014/main" id="{1D62D6B4-C540-DC47-B9AE-4005CFB1CA5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DCC9C16-3073-6D45-9A06-64F3AF5D3CD5}"/>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2419515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20D0-ADB3-AA49-8F0D-602A09695C9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2D6D9F-81F4-C441-9AF2-065FB21D42A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633AED-2528-114A-A084-7A68DC19F1D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3CB3C32-6771-3E47-836A-2E4796402CFD}"/>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6" name="Footer Placeholder 5">
            <a:extLst>
              <a:ext uri="{FF2B5EF4-FFF2-40B4-BE49-F238E27FC236}">
                <a16:creationId xmlns:a16="http://schemas.microsoft.com/office/drawing/2014/main" id="{5AD974DC-6CFF-C64B-A1A7-7BE1F6C1003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5396B3F-0637-4147-A3B4-7C593A0ADEFF}"/>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76018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6CD7658-B616-4DF1-B2EB-9EC4CDD2F3E8}" type="datetimeFigureOut">
              <a:rPr lang="en-CA" smtClean="0"/>
              <a:t>2019-05-14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1769571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2B3D-8343-014B-B61A-F63094C0306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310E262-4AE2-6545-9C2C-AA40BCEE48C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DC37489-E5C2-8340-B629-FA8C11E5B74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9B04F3E-985E-5545-AB5B-37398F8984F3}"/>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6" name="Footer Placeholder 5">
            <a:extLst>
              <a:ext uri="{FF2B5EF4-FFF2-40B4-BE49-F238E27FC236}">
                <a16:creationId xmlns:a16="http://schemas.microsoft.com/office/drawing/2014/main" id="{54AE1A97-1810-BB42-91F3-F88410D087A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44D0D1E-EB53-BC46-8773-292ACA9ED9FD}"/>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618577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911-899C-9043-9117-F26D8DFFA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7C5C7-0173-1145-9697-263D5DCCB1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AB3D1-8F48-1847-8FFD-3616BF6FC839}"/>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5" name="Footer Placeholder 4">
            <a:extLst>
              <a:ext uri="{FF2B5EF4-FFF2-40B4-BE49-F238E27FC236}">
                <a16:creationId xmlns:a16="http://schemas.microsoft.com/office/drawing/2014/main" id="{E3E17CC0-3727-7F4A-805E-596A0A5F4B7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09EF9C0-F4E6-6C43-90E7-2606563B0F1A}"/>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3286011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ED9AA-286D-9143-AFAD-9E2453CB48C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DB61BC-A40F-8E43-8DB5-C9420FD4BE53}"/>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22080-883D-D345-8065-84594E3F2E25}"/>
              </a:ext>
            </a:extLst>
          </p:cNvPr>
          <p:cNvSpPr>
            <a:spLocks noGrp="1"/>
          </p:cNvSpPr>
          <p:nvPr>
            <p:ph type="dt" sz="half" idx="10"/>
          </p:nvPr>
        </p:nvSpPr>
        <p:spPr/>
        <p:txBody>
          <a:bodyPr/>
          <a:lstStyle/>
          <a:p>
            <a:fld id="{DA55D833-4326-9E41-AD9E-BCAA35E7D2A9}" type="datetimeFigureOut">
              <a:rPr lang="en-US" smtClean="0"/>
              <a:t>5/14/19</a:t>
            </a:fld>
            <a:endParaRPr lang="fr-FR"/>
          </a:p>
        </p:txBody>
      </p:sp>
      <p:sp>
        <p:nvSpPr>
          <p:cNvPr id="5" name="Footer Placeholder 4">
            <a:extLst>
              <a:ext uri="{FF2B5EF4-FFF2-40B4-BE49-F238E27FC236}">
                <a16:creationId xmlns:a16="http://schemas.microsoft.com/office/drawing/2014/main" id="{814D0C93-E2E1-D242-97BE-5CF63C392D4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5D0E7D6-340A-124B-93BD-39C16D7FB3C6}"/>
              </a:ext>
            </a:extLst>
          </p:cNvPr>
          <p:cNvSpPr>
            <a:spLocks noGrp="1"/>
          </p:cNvSpPr>
          <p:nvPr>
            <p:ph type="sldNum" sz="quarter" idx="12"/>
          </p:nvPr>
        </p:nvSpPr>
        <p:spPr/>
        <p:txBody>
          <a:bodyPr/>
          <a:lstStyle/>
          <a:p>
            <a:fld id="{15E6EC66-1193-6D45-A010-0DF89C5075E2}" type="slidenum">
              <a:rPr lang="fr-FR" smtClean="0"/>
              <a:t>‹#›</a:t>
            </a:fld>
            <a:endParaRPr lang="fr-FR"/>
          </a:p>
        </p:txBody>
      </p:sp>
    </p:spTree>
    <p:extLst>
      <p:ext uri="{BB962C8B-B14F-4D97-AF65-F5344CB8AC3E}">
        <p14:creationId xmlns:p14="http://schemas.microsoft.com/office/powerpoint/2010/main" val="1567848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DDF8F2-8C60-F540-8292-B63DBE6CC108}" type="slidenum">
              <a:rPr lang="en-US"/>
              <a:pPr>
                <a:defRPr/>
              </a:pPr>
              <a:t>‹#›</a:t>
            </a:fld>
            <a:endParaRPr lang="en-US"/>
          </a:p>
        </p:txBody>
      </p:sp>
    </p:spTree>
    <p:extLst>
      <p:ext uri="{BB962C8B-B14F-4D97-AF65-F5344CB8AC3E}">
        <p14:creationId xmlns:p14="http://schemas.microsoft.com/office/powerpoint/2010/main" val="3058206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649164" y="411480"/>
            <a:ext cx="10893672"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219200" y="1123950"/>
            <a:ext cx="9789584"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219200" y="3429000"/>
            <a:ext cx="9789584"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64988" y="6122895"/>
            <a:ext cx="2844800" cy="259317"/>
          </a:xfrm>
        </p:spPr>
        <p:txBody>
          <a:bodyPr/>
          <a:lstStyle/>
          <a:p>
            <a:fld id="{8E36636D-D922-432D-A958-524484B5923D}" type="datetimeFigureOut">
              <a:rPr lang="en-US" smtClean="0"/>
              <a:pPr/>
              <a:t>5/14/19</a:t>
            </a:fld>
            <a:endParaRPr lang="en-US"/>
          </a:p>
        </p:txBody>
      </p:sp>
      <p:sp>
        <p:nvSpPr>
          <p:cNvPr id="5" name="Footer Placeholder 4"/>
          <p:cNvSpPr>
            <a:spLocks noGrp="1"/>
          </p:cNvSpPr>
          <p:nvPr>
            <p:ph type="ftr" sz="quarter" idx="11"/>
          </p:nvPr>
        </p:nvSpPr>
        <p:spPr>
          <a:xfrm>
            <a:off x="7518400" y="6122894"/>
            <a:ext cx="3860800" cy="257810"/>
          </a:xfrm>
        </p:spPr>
        <p:txBody>
          <a:bodyPr/>
          <a:lstStyle/>
          <a:p>
            <a:endParaRPr lang="en-US"/>
          </a:p>
        </p:txBody>
      </p:sp>
      <p:sp>
        <p:nvSpPr>
          <p:cNvPr id="6" name="Slide Number Placeholder 5"/>
          <p:cNvSpPr>
            <a:spLocks noGrp="1"/>
          </p:cNvSpPr>
          <p:nvPr>
            <p:ph type="sldNum" sz="quarter" idx="12"/>
          </p:nvPr>
        </p:nvSpPr>
        <p:spPr>
          <a:xfrm>
            <a:off x="5588000" y="6122895"/>
            <a:ext cx="1016000" cy="271463"/>
          </a:xfrm>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908028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DB97197-20F2-524A-AA01-312FEF4D6DCE}" type="datetimeFigureOut">
              <a:rPr lang="en-US" smtClean="0"/>
              <a:t>5/14/19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BD49D8-93DE-8D45-8E56-4683F4A6D197}" type="slidenum">
              <a:rPr lang="fr-FR" smtClean="0"/>
              <a:t>‹#›</a:t>
            </a:fld>
            <a:endParaRPr lang="fr-FR"/>
          </a:p>
        </p:txBody>
      </p:sp>
    </p:spTree>
    <p:extLst>
      <p:ext uri="{BB962C8B-B14F-4D97-AF65-F5344CB8AC3E}">
        <p14:creationId xmlns:p14="http://schemas.microsoft.com/office/powerpoint/2010/main" val="2766725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649164" y="411480"/>
            <a:ext cx="10893672"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1" y="3442448"/>
            <a:ext cx="9793816"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200151"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59012" y="6122895"/>
            <a:ext cx="2844800" cy="259317"/>
          </a:xfrm>
        </p:spPr>
        <p:txBody>
          <a:bodyPr/>
          <a:lstStyle/>
          <a:p>
            <a:fld id="{6DB97197-20F2-524A-AA01-312FEF4D6DCE}" type="datetimeFigureOut">
              <a:rPr lang="en-US" smtClean="0"/>
              <a:t>5/14/19</a:t>
            </a:fld>
            <a:endParaRPr lang="fr-FR"/>
          </a:p>
        </p:txBody>
      </p:sp>
      <p:sp>
        <p:nvSpPr>
          <p:cNvPr id="5" name="Footer Placeholder 4"/>
          <p:cNvSpPr>
            <a:spLocks noGrp="1"/>
          </p:cNvSpPr>
          <p:nvPr>
            <p:ph type="ftr" sz="quarter" idx="11"/>
          </p:nvPr>
        </p:nvSpPr>
        <p:spPr>
          <a:xfrm>
            <a:off x="7518400" y="6124401"/>
            <a:ext cx="3860800" cy="257810"/>
          </a:xfrm>
        </p:spPr>
        <p:txBody>
          <a:bodyPr/>
          <a:lstStyle/>
          <a:p>
            <a:endParaRPr lang="fr-FR"/>
          </a:p>
        </p:txBody>
      </p:sp>
      <p:sp>
        <p:nvSpPr>
          <p:cNvPr id="14" name="Picture Placeholder 13"/>
          <p:cNvSpPr>
            <a:spLocks noGrp="1"/>
          </p:cNvSpPr>
          <p:nvPr>
            <p:ph type="pic" sz="quarter" idx="12"/>
          </p:nvPr>
        </p:nvSpPr>
        <p:spPr>
          <a:xfrm>
            <a:off x="848657" y="533401"/>
            <a:ext cx="10448544" cy="2828925"/>
          </a:xfrm>
        </p:spPr>
        <p:txBody>
          <a:bodyPr>
            <a:normAutofit/>
          </a:bodyPr>
          <a:lstStyle>
            <a:lvl1pPr>
              <a:buNone/>
              <a:defRPr sz="2000"/>
            </a:lvl1pPr>
          </a:lstStyle>
          <a:p>
            <a:r>
              <a:rPr lang="en-US"/>
              <a:t>Drag picture to placeholder or click icon to add</a:t>
            </a:r>
            <a:endParaRPr/>
          </a:p>
        </p:txBody>
      </p:sp>
    </p:spTree>
    <p:extLst>
      <p:ext uri="{BB962C8B-B14F-4D97-AF65-F5344CB8AC3E}">
        <p14:creationId xmlns:p14="http://schemas.microsoft.com/office/powerpoint/2010/main" val="1638366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1" y="1371600"/>
            <a:ext cx="9793816"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00151" y="3134567"/>
            <a:ext cx="9793816"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304079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243840" y="173699"/>
            <a:ext cx="1170432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00148"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7599"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DB97197-20F2-524A-AA01-312FEF4D6DCE}" type="datetimeFigureOut">
              <a:rPr lang="en-US" smtClean="0"/>
              <a:t>5/14/19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BD49D8-93DE-8D45-8E56-4683F4A6D197}" type="slidenum">
              <a:rPr lang="fr-FR" smtClean="0"/>
              <a:t>‹#›</a:t>
            </a:fld>
            <a:endParaRPr lang="fr-FR"/>
          </a:p>
        </p:txBody>
      </p:sp>
    </p:spTree>
    <p:extLst>
      <p:ext uri="{BB962C8B-B14F-4D97-AF65-F5344CB8AC3E}">
        <p14:creationId xmlns:p14="http://schemas.microsoft.com/office/powerpoint/2010/main" val="4055868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DB97197-20F2-524A-AA01-312FEF4D6DCE}" type="datetimeFigureOut">
              <a:rPr lang="en-US" smtClean="0"/>
              <a:t>5/14/19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0BD49D8-93DE-8D45-8E56-4683F4A6D197}" type="slidenum">
              <a:rPr lang="fr-FR" smtClean="0"/>
              <a:t>‹#›</a:t>
            </a:fld>
            <a:endParaRPr lang="fr-FR"/>
          </a:p>
        </p:txBody>
      </p:sp>
    </p:spTree>
    <p:extLst>
      <p:ext uri="{BB962C8B-B14F-4D97-AF65-F5344CB8AC3E}">
        <p14:creationId xmlns:p14="http://schemas.microsoft.com/office/powerpoint/2010/main" val="251972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D7658-B616-4DF1-B2EB-9EC4CDD2F3E8}" type="datetimeFigureOut">
              <a:rPr lang="en-CA" smtClean="0"/>
              <a:t>2019-05-14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541752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DB97197-20F2-524A-AA01-312FEF4D6DCE}" type="datetimeFigureOut">
              <a:rPr lang="en-US" smtClean="0"/>
              <a:t>5/14/19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0BD49D8-93DE-8D45-8E56-4683F4A6D197}" type="slidenum">
              <a:rPr lang="fr-FR" smtClean="0"/>
              <a:t>‹#›</a:t>
            </a:fld>
            <a:endParaRPr lang="fr-FR"/>
          </a:p>
        </p:txBody>
      </p:sp>
    </p:spTree>
    <p:extLst>
      <p:ext uri="{BB962C8B-B14F-4D97-AF65-F5344CB8AC3E}">
        <p14:creationId xmlns:p14="http://schemas.microsoft.com/office/powerpoint/2010/main" val="1577204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6DB97197-20F2-524A-AA01-312FEF4D6DCE}" type="datetimeFigureOut">
              <a:rPr lang="en-US" smtClean="0"/>
              <a:t>5/14/19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0BD49D8-93DE-8D45-8E56-4683F4A6D197}" type="slidenum">
              <a:rPr lang="fr-FR" smtClean="0"/>
              <a:t>‹#›</a:t>
            </a:fld>
            <a:endParaRPr lang="fr-FR"/>
          </a:p>
        </p:txBody>
      </p:sp>
    </p:spTree>
    <p:extLst>
      <p:ext uri="{BB962C8B-B14F-4D97-AF65-F5344CB8AC3E}">
        <p14:creationId xmlns:p14="http://schemas.microsoft.com/office/powerpoint/2010/main" val="3097021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147889"/>
            <a:ext cx="4011084"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6DB97197-20F2-524A-AA01-312FEF4D6DCE}" type="datetimeFigureOut">
              <a:rPr lang="en-US" smtClean="0"/>
              <a:t>5/14/19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524440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B97197-20F2-524A-AA01-312FEF4D6DCE}" type="datetimeFigureOut">
              <a:rPr lang="en-US" smtClean="0"/>
              <a:t>5/14/19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BD49D8-93DE-8D45-8E56-4683F4A6D197}" type="slidenum">
              <a:rPr lang="fr-FR" smtClean="0"/>
              <a:t>‹#›</a:t>
            </a:fld>
            <a:endParaRPr lang="fr-FR"/>
          </a:p>
        </p:txBody>
      </p:sp>
      <p:sp>
        <p:nvSpPr>
          <p:cNvPr id="17" name="Picture Placeholder 16"/>
          <p:cNvSpPr>
            <a:spLocks noGrp="1"/>
          </p:cNvSpPr>
          <p:nvPr>
            <p:ph type="pic" sz="quarter" idx="13"/>
          </p:nvPr>
        </p:nvSpPr>
        <p:spPr>
          <a:xfrm>
            <a:off x="470523" y="310123"/>
            <a:ext cx="4531783" cy="1204912"/>
          </a:xfrm>
        </p:spPr>
        <p:txBody>
          <a:bodyPr>
            <a:normAutofit/>
          </a:bodyPr>
          <a:lstStyle>
            <a:lvl1pPr>
              <a:buNone/>
              <a:defRPr sz="1800"/>
            </a:lvl1pPr>
          </a:lstStyle>
          <a:p>
            <a:r>
              <a:rPr lang="en-US"/>
              <a:t>Drag picture to placeholder or click icon to add</a:t>
            </a:r>
            <a:endParaRPr/>
          </a:p>
        </p:txBody>
      </p:sp>
    </p:spTree>
    <p:extLst>
      <p:ext uri="{BB962C8B-B14F-4D97-AF65-F5344CB8AC3E}">
        <p14:creationId xmlns:p14="http://schemas.microsoft.com/office/powerpoint/2010/main" val="2842512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7136" y="1691640"/>
            <a:ext cx="4011168"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5784745" y="612775"/>
            <a:ext cx="54864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07136" y="2670048"/>
            <a:ext cx="4011168"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6DB97197-20F2-524A-AA01-312FEF4D6DCE}" type="datetimeFigureOut">
              <a:rPr lang="en-US" smtClean="0"/>
              <a:t>5/14/19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BD49D8-93DE-8D45-8E56-4683F4A6D197}" type="slidenum">
              <a:rPr lang="fr-FR" smtClean="0"/>
              <a:t>‹#›</a:t>
            </a:fld>
            <a:endParaRPr lang="fr-FR"/>
          </a:p>
        </p:txBody>
      </p:sp>
    </p:spTree>
    <p:extLst>
      <p:ext uri="{BB962C8B-B14F-4D97-AF65-F5344CB8AC3E}">
        <p14:creationId xmlns:p14="http://schemas.microsoft.com/office/powerpoint/2010/main" val="152302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7136" y="4287820"/>
            <a:ext cx="10695969"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475129" y="331694"/>
            <a:ext cx="11228832"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07136" y="5271248"/>
            <a:ext cx="10695969"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6DB97197-20F2-524A-AA01-312FEF4D6DCE}" type="datetimeFigureOut">
              <a:rPr lang="en-US" smtClean="0"/>
              <a:t>5/14/19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BD49D8-93DE-8D45-8E56-4683F4A6D197}" type="slidenum">
              <a:rPr lang="fr-FR" smtClean="0"/>
              <a:t>‹#›</a:t>
            </a:fld>
            <a:endParaRPr lang="fr-FR"/>
          </a:p>
        </p:txBody>
      </p:sp>
    </p:spTree>
    <p:extLst>
      <p:ext uri="{BB962C8B-B14F-4D97-AF65-F5344CB8AC3E}">
        <p14:creationId xmlns:p14="http://schemas.microsoft.com/office/powerpoint/2010/main" val="2769862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243840" y="173699"/>
            <a:ext cx="1170432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DB97197-20F2-524A-AA01-312FEF4D6DCE}" type="datetimeFigureOut">
              <a:rPr lang="en-US" smtClean="0"/>
              <a:t>5/14/19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BD49D8-93DE-8D45-8E56-4683F4A6D197}" type="slidenum">
              <a:rPr lang="fr-FR" smtClean="0"/>
              <a:t>‹#›</a:t>
            </a:fld>
            <a:endParaRPr lang="fr-FR"/>
          </a:p>
        </p:txBody>
      </p:sp>
    </p:spTree>
    <p:extLst>
      <p:ext uri="{BB962C8B-B14F-4D97-AF65-F5344CB8AC3E}">
        <p14:creationId xmlns:p14="http://schemas.microsoft.com/office/powerpoint/2010/main" val="2412567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Vertical Title 1"/>
          <p:cNvSpPr>
            <a:spLocks noGrp="1"/>
          </p:cNvSpPr>
          <p:nvPr>
            <p:ph type="title" orient="vert"/>
          </p:nvPr>
        </p:nvSpPr>
        <p:spPr>
          <a:xfrm>
            <a:off x="9855199" y="609601"/>
            <a:ext cx="1888564"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770963" y="609601"/>
            <a:ext cx="8373036"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DB97197-20F2-524A-AA01-312FEF4D6DCE}" type="datetimeFigureOut">
              <a:rPr lang="en-US" smtClean="0"/>
              <a:t>5/14/19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BD49D8-93DE-8D45-8E56-4683F4A6D197}" type="slidenum">
              <a:rPr lang="fr-FR" smtClean="0"/>
              <a:t>‹#›</a:t>
            </a:fld>
            <a:endParaRPr lang="fr-FR"/>
          </a:p>
        </p:txBody>
      </p:sp>
    </p:spTree>
    <p:extLst>
      <p:ext uri="{BB962C8B-B14F-4D97-AF65-F5344CB8AC3E}">
        <p14:creationId xmlns:p14="http://schemas.microsoft.com/office/powerpoint/2010/main" val="4025144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91026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7382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6CD7658-B616-4DF1-B2EB-9EC4CDD2F3E8}" type="datetimeFigureOut">
              <a:rPr lang="en-CA" smtClean="0"/>
              <a:t>2019-05-14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2753237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45225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86027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64529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2292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10916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213502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41425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39686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9256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6CD7658-B616-4DF1-B2EB-9EC4CDD2F3E8}" type="datetimeFigureOut">
              <a:rPr lang="en-CA" smtClean="0"/>
              <a:t>2019-05-14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676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6CD7658-B616-4DF1-B2EB-9EC4CDD2F3E8}" type="datetimeFigureOut">
              <a:rPr lang="en-CA" smtClean="0"/>
              <a:t>2019-05-14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112385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D7658-B616-4DF1-B2EB-9EC4CDD2F3E8}" type="datetimeFigureOut">
              <a:rPr lang="en-CA" smtClean="0"/>
              <a:t>2019-05-14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98279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D7658-B616-4DF1-B2EB-9EC4CDD2F3E8}" type="datetimeFigureOut">
              <a:rPr lang="en-CA" smtClean="0"/>
              <a:t>2019-05-14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300052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D7658-B616-4DF1-B2EB-9EC4CDD2F3E8}" type="datetimeFigureOut">
              <a:rPr lang="en-CA" smtClean="0"/>
              <a:t>2019-05-14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AD1A47-5DBA-4A15-8FF9-7E25D37D914A}" type="slidenum">
              <a:rPr lang="en-CA" smtClean="0"/>
              <a:t>‹#›</a:t>
            </a:fld>
            <a:endParaRPr lang="en-CA"/>
          </a:p>
        </p:txBody>
      </p:sp>
    </p:spTree>
    <p:extLst>
      <p:ext uri="{BB962C8B-B14F-4D97-AF65-F5344CB8AC3E}">
        <p14:creationId xmlns:p14="http://schemas.microsoft.com/office/powerpoint/2010/main" val="105032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D7658-B616-4DF1-B2EB-9EC4CDD2F3E8}" type="datetimeFigureOut">
              <a:rPr lang="en-CA" smtClean="0"/>
              <a:t>2019-05-14</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D1A47-5DBA-4A15-8FF9-7E25D37D914A}" type="slidenum">
              <a:rPr lang="en-CA" smtClean="0"/>
              <a:t>‹#›</a:t>
            </a:fld>
            <a:endParaRPr lang="en-CA"/>
          </a:p>
        </p:txBody>
      </p:sp>
    </p:spTree>
    <p:extLst>
      <p:ext uri="{BB962C8B-B14F-4D97-AF65-F5344CB8AC3E}">
        <p14:creationId xmlns:p14="http://schemas.microsoft.com/office/powerpoint/2010/main" val="367427361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5C4CB-641E-A74A-92D3-F16D89CD9E8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7F4AB4-DDDD-9241-B8AD-626C315FE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61018-9D06-8B46-9C6E-B216187FD5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A55D833-4326-9E41-AD9E-BCAA35E7D2A9}" type="datetimeFigureOut">
              <a:rPr lang="en-US" smtClean="0"/>
              <a:t>5/14/19</a:t>
            </a:fld>
            <a:endParaRPr lang="fr-FR"/>
          </a:p>
        </p:txBody>
      </p:sp>
      <p:sp>
        <p:nvSpPr>
          <p:cNvPr id="5" name="Footer Placeholder 4">
            <a:extLst>
              <a:ext uri="{FF2B5EF4-FFF2-40B4-BE49-F238E27FC236}">
                <a16:creationId xmlns:a16="http://schemas.microsoft.com/office/drawing/2014/main" id="{58BA5AFB-310D-424D-89CD-FBAA99B9FB2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1AFBC6B-AAB5-C04E-ACBD-167489B0F61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E6EC66-1193-6D45-A010-0DF89C5075E2}" type="slidenum">
              <a:rPr lang="fr-FR" smtClean="0"/>
              <a:t>‹#›</a:t>
            </a:fld>
            <a:endParaRPr lang="fr-FR"/>
          </a:p>
        </p:txBody>
      </p:sp>
    </p:spTree>
    <p:extLst>
      <p:ext uri="{BB962C8B-B14F-4D97-AF65-F5344CB8AC3E}">
        <p14:creationId xmlns:p14="http://schemas.microsoft.com/office/powerpoint/2010/main" val="144918087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1" y="244158"/>
            <a:ext cx="9793816"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00150" y="2133601"/>
            <a:ext cx="9793817"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25120" y="6371592"/>
            <a:ext cx="28448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6DB97197-20F2-524A-AA01-312FEF4D6DCE}" type="datetimeFigureOut">
              <a:rPr lang="en-US" smtClean="0"/>
              <a:t>5/14/19</a:t>
            </a:fld>
            <a:endParaRPr lang="fr-FR"/>
          </a:p>
        </p:txBody>
      </p:sp>
      <p:sp>
        <p:nvSpPr>
          <p:cNvPr id="5" name="Footer Placeholder 4"/>
          <p:cNvSpPr>
            <a:spLocks noGrp="1"/>
          </p:cNvSpPr>
          <p:nvPr>
            <p:ph type="ftr" sz="quarter" idx="3"/>
          </p:nvPr>
        </p:nvSpPr>
        <p:spPr>
          <a:xfrm>
            <a:off x="7945120" y="6371591"/>
            <a:ext cx="38608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fr-F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0BD49D8-93DE-8D45-8E56-4683F4A6D197}" type="slidenum">
              <a:rPr lang="fr-FR" smtClean="0"/>
              <a:t>‹#›</a:t>
            </a:fld>
            <a:endParaRPr lang="fr-FR"/>
          </a:p>
        </p:txBody>
      </p:sp>
    </p:spTree>
    <p:extLst>
      <p:ext uri="{BB962C8B-B14F-4D97-AF65-F5344CB8AC3E}">
        <p14:creationId xmlns:p14="http://schemas.microsoft.com/office/powerpoint/2010/main" val="393182421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5/14/19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5997369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ijustsurf.com/reviews/%E2%80%9812-days-of-xmas%E2%80%99-1-surf-session-saver-key-lock-bo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F0D3-5CA7-A945-B773-0DB40EB98BF9}"/>
              </a:ext>
            </a:extLst>
          </p:cNvPr>
          <p:cNvSpPr>
            <a:spLocks noGrp="1"/>
          </p:cNvSpPr>
          <p:nvPr>
            <p:ph type="ctrTitle"/>
          </p:nvPr>
        </p:nvSpPr>
        <p:spPr/>
        <p:txBody>
          <a:bodyPr/>
          <a:lstStyle/>
          <a:p>
            <a:r>
              <a:rPr lang="en-US" dirty="0"/>
              <a:t>LLED 361 – 921/928</a:t>
            </a:r>
          </a:p>
        </p:txBody>
      </p:sp>
      <p:sp>
        <p:nvSpPr>
          <p:cNvPr id="3" name="Subtitle 2">
            <a:extLst>
              <a:ext uri="{FF2B5EF4-FFF2-40B4-BE49-F238E27FC236}">
                <a16:creationId xmlns:a16="http://schemas.microsoft.com/office/drawing/2014/main" id="{C5E52877-0B96-D54B-A73A-FF8FCFAA5F6D}"/>
              </a:ext>
            </a:extLst>
          </p:cNvPr>
          <p:cNvSpPr>
            <a:spLocks noGrp="1"/>
          </p:cNvSpPr>
          <p:nvPr>
            <p:ph type="subTitle" idx="1"/>
          </p:nvPr>
        </p:nvSpPr>
        <p:spPr/>
        <p:txBody>
          <a:bodyPr>
            <a:normAutofit/>
          </a:bodyPr>
          <a:lstStyle/>
          <a:p>
            <a:r>
              <a:rPr lang="en-US" dirty="0"/>
              <a:t>Dr. Joanne Robertson</a:t>
            </a:r>
          </a:p>
          <a:p>
            <a:r>
              <a:rPr lang="en-US" dirty="0"/>
              <a:t>May 13, 2019</a:t>
            </a:r>
          </a:p>
        </p:txBody>
      </p:sp>
    </p:spTree>
    <p:extLst>
      <p:ext uri="{BB962C8B-B14F-4D97-AF65-F5344CB8AC3E}">
        <p14:creationId xmlns:p14="http://schemas.microsoft.com/office/powerpoint/2010/main" val="149368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1.jpeg"/>
          <p:cNvPicPr>
            <a:picLocks noChangeAspect="1"/>
          </p:cNvPicPr>
          <p:nvPr/>
        </p:nvPicPr>
        <p:blipFill>
          <a:blip r:embed="rId3">
            <a:alphaModFix amt="38000"/>
          </a:blip>
          <a:stretch>
            <a:fillRect/>
          </a:stretch>
        </p:blipFill>
        <p:spPr>
          <a:xfrm>
            <a:off x="1562078" y="23864"/>
            <a:ext cx="9123925" cy="6834137"/>
          </a:xfrm>
          <a:prstGeom prst="rect">
            <a:avLst/>
          </a:prstGeom>
        </p:spPr>
      </p:pic>
      <p:sp>
        <p:nvSpPr>
          <p:cNvPr id="3" name="Content Placeholder 2"/>
          <p:cNvSpPr>
            <a:spLocks noGrp="1"/>
          </p:cNvSpPr>
          <p:nvPr>
            <p:ph idx="1"/>
          </p:nvPr>
        </p:nvSpPr>
        <p:spPr/>
        <p:txBody>
          <a:bodyPr>
            <a:normAutofit/>
          </a:bodyPr>
          <a:lstStyle/>
          <a:p>
            <a:pPr algn="ctr">
              <a:buNone/>
            </a:pPr>
            <a:endParaRPr lang="en-US" sz="4800" b="1" dirty="0">
              <a:latin typeface="Century Gothic"/>
              <a:cs typeface="Century Gothic"/>
            </a:endParaRPr>
          </a:p>
          <a:p>
            <a:pPr algn="ctr">
              <a:buNone/>
            </a:pPr>
            <a:r>
              <a:rPr lang="en-US" sz="4800" b="1" dirty="0">
                <a:latin typeface="Century Gothic"/>
                <a:cs typeface="Century Gothic"/>
              </a:rPr>
              <a:t>Recovering control freak </a:t>
            </a:r>
          </a:p>
          <a:p>
            <a:pPr algn="ctr">
              <a:buNone/>
            </a:pPr>
            <a:r>
              <a:rPr lang="en-US" sz="4800" b="1" dirty="0">
                <a:latin typeface="Century Gothic"/>
                <a:cs typeface="Century Gothic"/>
              </a:rPr>
              <a:t>practicing embracing imperfection </a:t>
            </a:r>
          </a:p>
        </p:txBody>
      </p:sp>
    </p:spTree>
    <p:extLst>
      <p:ext uri="{BB962C8B-B14F-4D97-AF65-F5344CB8AC3E}">
        <p14:creationId xmlns:p14="http://schemas.microsoft.com/office/powerpoint/2010/main" val="161926297"/>
      </p:ext>
    </p:extLst>
  </p:cSld>
  <p:clrMapOvr>
    <a:masterClrMapping/>
  </p:clrMapOvr>
  <mc:AlternateContent xmlns:mc="http://schemas.openxmlformats.org/markup-compatibility/2006" xmlns:p14="http://schemas.microsoft.com/office/powerpoint/2010/main">
    <mc:Choice Requires="p14">
      <p:transition spd="med" p14:dur="700" advTm="3734">
        <p:fade/>
      </p:transition>
    </mc:Choice>
    <mc:Fallback xmlns="">
      <p:transition xmlns:p14="http://schemas.microsoft.com/office/powerpoint/2010/main" spd="med" advTm="3734">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0729" y="2181878"/>
            <a:ext cx="6786932" cy="1914144"/>
          </a:xfrm>
        </p:spPr>
        <p:txBody>
          <a:bodyPr>
            <a:normAutofit fontScale="90000"/>
          </a:bodyPr>
          <a:lstStyle/>
          <a:p>
            <a:r>
              <a:rPr lang="en-US" dirty="0"/>
              <a:t>	</a:t>
            </a:r>
            <a:br>
              <a:rPr lang="en-US" dirty="0"/>
            </a:br>
            <a:br>
              <a:rPr lang="en-US" dirty="0"/>
            </a:br>
            <a:br>
              <a:rPr lang="en-US" dirty="0"/>
            </a:br>
            <a:br>
              <a:rPr lang="en-US" dirty="0"/>
            </a:br>
            <a:br>
              <a:rPr lang="en-US" dirty="0"/>
            </a:br>
            <a:br>
              <a:rPr lang="en-US" dirty="0"/>
            </a:br>
            <a:r>
              <a:rPr lang="en-US" dirty="0"/>
              <a:t>	A born optimist,</a:t>
            </a:r>
            <a:br>
              <a:rPr lang="en-US" dirty="0"/>
            </a:br>
            <a:r>
              <a:rPr lang="en-US" dirty="0"/>
              <a:t>			</a:t>
            </a:r>
            <a:r>
              <a:rPr lang="en-US" sz="4800" dirty="0"/>
              <a:t>a learned realist.</a:t>
            </a:r>
            <a:endParaRPr lang="en-US" dirty="0"/>
          </a:p>
        </p:txBody>
      </p:sp>
      <p:pic>
        <p:nvPicPr>
          <p:cNvPr id="7" name="Picture 6"/>
          <p:cNvPicPr>
            <a:picLocks noChangeAspect="1"/>
          </p:cNvPicPr>
          <p:nvPr/>
        </p:nvPicPr>
        <p:blipFill>
          <a:blip r:embed="rId3" cstate="email">
            <a:alphaModFix amt="45000"/>
            <a:extLst>
              <a:ext uri="{BEBA8EAE-BF5A-486C-A8C5-ECC9F3942E4B}">
                <a14:imgProps xmlns:a14="http://schemas.microsoft.com/office/drawing/2010/main">
                  <a14:imgLayer r:embed="rId4">
                    <a14:imgEffect>
                      <a14:sharpenSoften amount="8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a:off x="1692306" y="248616"/>
            <a:ext cx="8828426" cy="6609384"/>
          </a:xfrm>
          <a:prstGeom prst="rect">
            <a:avLst/>
          </a:prstGeom>
        </p:spPr>
      </p:pic>
    </p:spTree>
    <p:extLst>
      <p:ext uri="{BB962C8B-B14F-4D97-AF65-F5344CB8AC3E}">
        <p14:creationId xmlns:p14="http://schemas.microsoft.com/office/powerpoint/2010/main" val="3896053454"/>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xmlns:p14="http://schemas.microsoft.com/office/powerpoint/2010/main" spd="med"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5332" y="2321496"/>
            <a:ext cx="9073008" cy="45365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778868" y="188640"/>
            <a:ext cx="8637612" cy="1938992"/>
          </a:xfrm>
          <a:prstGeom prst="rect">
            <a:avLst/>
          </a:prstGeom>
          <a:noFill/>
        </p:spPr>
        <p:txBody>
          <a:bodyPr wrap="square" rtlCol="0">
            <a:spAutoFit/>
          </a:bodyPr>
          <a:lstStyle/>
          <a:p>
            <a:r>
              <a:rPr lang="en-CA" sz="6000" i="1" dirty="0">
                <a:latin typeface="Forte" panose="03060902040502070203" pitchFamily="66" charset="0"/>
              </a:rPr>
              <a:t>Breathe in. Breathe out. You’re ok. </a:t>
            </a:r>
          </a:p>
        </p:txBody>
      </p:sp>
    </p:spTree>
    <p:extLst>
      <p:ext uri="{BB962C8B-B14F-4D97-AF65-F5344CB8AC3E}">
        <p14:creationId xmlns:p14="http://schemas.microsoft.com/office/powerpoint/2010/main" val="4292348616"/>
      </p:ext>
    </p:extLst>
  </p:cSld>
  <p:clrMapOvr>
    <a:masterClrMapping/>
  </p:clrMapOvr>
  <mc:AlternateContent xmlns:mc="http://schemas.openxmlformats.org/markup-compatibility/2006" xmlns:p14="http://schemas.microsoft.com/office/powerpoint/2010/main">
    <mc:Choice Requires="p14">
      <p:transition spd="med" p14:dur="700" advTm="3853">
        <p:fade/>
      </p:transition>
    </mc:Choice>
    <mc:Fallback xmlns="">
      <p:transition xmlns:p14="http://schemas.microsoft.com/office/powerpoint/2010/main" spd="med" advTm="385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5133"/>
            <a:ext cx="9159102" cy="59341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3575721" y="6309320"/>
            <a:ext cx="6810967" cy="276999"/>
          </a:xfrm>
          <a:prstGeom prst="rect">
            <a:avLst/>
          </a:prstGeom>
          <a:noFill/>
        </p:spPr>
        <p:txBody>
          <a:bodyPr wrap="none" rtlCol="0">
            <a:spAutoFit/>
          </a:bodyPr>
          <a:lstStyle/>
          <a:p>
            <a:r>
              <a:rPr lang="en-CA" sz="1200" dirty="0">
                <a:hlinkClick r:id="rId4"/>
              </a:rPr>
              <a:t>http://ijustsurf.com/reviews/%E2%80%9812-days-of-xmas%E2%80%99-1-surf-session-saver-key-lock-box/</a:t>
            </a:r>
            <a:endParaRPr lang="en-CA" sz="1200" dirty="0"/>
          </a:p>
        </p:txBody>
      </p:sp>
    </p:spTree>
    <p:extLst>
      <p:ext uri="{BB962C8B-B14F-4D97-AF65-F5344CB8AC3E}">
        <p14:creationId xmlns:p14="http://schemas.microsoft.com/office/powerpoint/2010/main" val="3990496262"/>
      </p:ext>
    </p:extLst>
  </p:cSld>
  <p:clrMapOvr>
    <a:masterClrMapping/>
  </p:clrMapOvr>
  <mc:AlternateContent xmlns:mc="http://schemas.openxmlformats.org/markup-compatibility/2006" xmlns:p14="http://schemas.microsoft.com/office/powerpoint/2010/main">
    <mc:Choice Requires="p14">
      <p:transition spd="med" p14:dur="700" advTm="3785">
        <p:fade/>
      </p:transition>
    </mc:Choice>
    <mc:Fallback xmlns="">
      <p:transition xmlns:p14="http://schemas.microsoft.com/office/powerpoint/2010/main" spd="med" advTm="378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135B-6E56-BC47-8FD9-E144BA6A41E4}"/>
              </a:ext>
            </a:extLst>
          </p:cNvPr>
          <p:cNvSpPr>
            <a:spLocks noGrp="1"/>
          </p:cNvSpPr>
          <p:nvPr>
            <p:ph type="title"/>
          </p:nvPr>
        </p:nvSpPr>
        <p:spPr/>
        <p:txBody>
          <a:bodyPr/>
          <a:lstStyle/>
          <a:p>
            <a:r>
              <a:rPr lang="en-US" b="1" dirty="0"/>
              <a:t>Quick Write: Your Turn!</a:t>
            </a:r>
          </a:p>
        </p:txBody>
      </p:sp>
      <p:sp>
        <p:nvSpPr>
          <p:cNvPr id="3" name="Content Placeholder 2">
            <a:extLst>
              <a:ext uri="{FF2B5EF4-FFF2-40B4-BE49-F238E27FC236}">
                <a16:creationId xmlns:a16="http://schemas.microsoft.com/office/drawing/2014/main" id="{E19FDAF7-06F5-5241-8C23-05D82B49E271}"/>
              </a:ext>
            </a:extLst>
          </p:cNvPr>
          <p:cNvSpPr>
            <a:spLocks noGrp="1"/>
          </p:cNvSpPr>
          <p:nvPr>
            <p:ph idx="1"/>
          </p:nvPr>
        </p:nvSpPr>
        <p:spPr/>
        <p:txBody>
          <a:bodyPr>
            <a:normAutofit fontScale="85000" lnSpcReduction="20000"/>
          </a:bodyPr>
          <a:lstStyle/>
          <a:p>
            <a:r>
              <a:rPr lang="en-US" dirty="0"/>
              <a:t>Create a 6 Word Memoir that describes your experience during your teaching practicum (5 min.)</a:t>
            </a:r>
          </a:p>
          <a:p>
            <a:r>
              <a:rPr lang="en-US" dirty="0"/>
              <a:t>Table Group Presentations</a:t>
            </a:r>
          </a:p>
          <a:p>
            <a:pPr lvl="1"/>
            <a:r>
              <a:rPr lang="en-US" dirty="0"/>
              <a:t>Each member presents 6 Word Memoir and brief explanation (1 min.)</a:t>
            </a:r>
          </a:p>
          <a:p>
            <a:pPr lvl="1"/>
            <a:r>
              <a:rPr lang="en-US" dirty="0"/>
              <a:t>Others take note on the post-it notes</a:t>
            </a:r>
          </a:p>
          <a:p>
            <a:r>
              <a:rPr lang="en-US" dirty="0"/>
              <a:t>Options for table group presentation: </a:t>
            </a:r>
          </a:p>
          <a:p>
            <a:pPr lvl="1"/>
            <a:r>
              <a:rPr lang="en-US" dirty="0"/>
              <a:t>Power Point slide (Keynote, etc.)</a:t>
            </a:r>
          </a:p>
          <a:p>
            <a:pPr lvl="1"/>
            <a:r>
              <a:rPr lang="en-US" dirty="0"/>
              <a:t>Drawing with words </a:t>
            </a:r>
          </a:p>
          <a:p>
            <a:pPr lvl="1"/>
            <a:r>
              <a:rPr lang="en-US" dirty="0"/>
              <a:t>Song, Poem, etc.</a:t>
            </a:r>
          </a:p>
          <a:p>
            <a:pPr lvl="1"/>
            <a:r>
              <a:rPr lang="en-US" dirty="0"/>
              <a:t>Other…?</a:t>
            </a:r>
          </a:p>
          <a:p>
            <a:pPr lvl="1"/>
            <a:endParaRPr lang="en-US" dirty="0"/>
          </a:p>
          <a:p>
            <a:pPr lvl="1"/>
            <a:r>
              <a:rPr lang="en-US" dirty="0"/>
              <a:t>GO!</a:t>
            </a:r>
          </a:p>
          <a:p>
            <a:pPr lvl="1"/>
            <a:endParaRPr lang="en-US" dirty="0"/>
          </a:p>
        </p:txBody>
      </p:sp>
    </p:spTree>
    <p:extLst>
      <p:ext uri="{BB962C8B-B14F-4D97-AF65-F5344CB8AC3E}">
        <p14:creationId xmlns:p14="http://schemas.microsoft.com/office/powerpoint/2010/main" val="386171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1E42-FE9C-AC48-91A1-BBC75042A6C6}"/>
              </a:ext>
            </a:extLst>
          </p:cNvPr>
          <p:cNvSpPr>
            <a:spLocks noGrp="1"/>
          </p:cNvSpPr>
          <p:nvPr>
            <p:ph type="title"/>
          </p:nvPr>
        </p:nvSpPr>
        <p:spPr/>
        <p:txBody>
          <a:bodyPr/>
          <a:lstStyle/>
          <a:p>
            <a:r>
              <a:rPr lang="en-US" b="1" dirty="0"/>
              <a:t>Course Syllabus + Blog</a:t>
            </a:r>
          </a:p>
        </p:txBody>
      </p:sp>
      <p:sp>
        <p:nvSpPr>
          <p:cNvPr id="3" name="Content Placeholder 2">
            <a:extLst>
              <a:ext uri="{FF2B5EF4-FFF2-40B4-BE49-F238E27FC236}">
                <a16:creationId xmlns:a16="http://schemas.microsoft.com/office/drawing/2014/main" id="{3F75AC01-F991-DD48-8548-7B994D9589FE}"/>
              </a:ext>
            </a:extLst>
          </p:cNvPr>
          <p:cNvSpPr>
            <a:spLocks noGrp="1"/>
          </p:cNvSpPr>
          <p:nvPr>
            <p:ph idx="1"/>
          </p:nvPr>
        </p:nvSpPr>
        <p:spPr/>
        <p:txBody>
          <a:bodyPr>
            <a:normAutofit lnSpcReduction="10000"/>
          </a:bodyPr>
          <a:lstStyle/>
          <a:p>
            <a:r>
              <a:rPr lang="en-US" dirty="0"/>
              <a:t>LLED 361 Syllabus - take note of readings, assignments, </a:t>
            </a:r>
            <a:r>
              <a:rPr lang="en-US" dirty="0" err="1"/>
              <a:t>deadines</a:t>
            </a:r>
            <a:endParaRPr lang="en-US" dirty="0"/>
          </a:p>
          <a:p>
            <a:r>
              <a:rPr lang="en-US" dirty="0"/>
              <a:t>LLED 361 </a:t>
            </a:r>
            <a:r>
              <a:rPr lang="en-CA" dirty="0"/>
              <a:t>921 and 928 </a:t>
            </a:r>
            <a:r>
              <a:rPr lang="en-US" dirty="0"/>
              <a:t>Blog – </a:t>
            </a:r>
          </a:p>
          <a:p>
            <a:pPr lvl="1"/>
            <a:r>
              <a:rPr lang="en-US" dirty="0"/>
              <a:t>Primary form of communication– please check regularly </a:t>
            </a:r>
          </a:p>
          <a:p>
            <a:pPr lvl="1"/>
            <a:r>
              <a:rPr lang="en-US" dirty="0"/>
              <a:t>Homework: </a:t>
            </a:r>
            <a:r>
              <a:rPr lang="en-US" b="1" i="1" dirty="0"/>
              <a:t>Please send me your primary email and sign in to UBC blogs using your CWL</a:t>
            </a:r>
          </a:p>
          <a:p>
            <a:pPr lvl="1"/>
            <a:r>
              <a:rPr lang="en-US" dirty="0"/>
              <a:t>Assignment Uploading (to the “Home” page):  </a:t>
            </a:r>
          </a:p>
          <a:p>
            <a:pPr lvl="2"/>
            <a:r>
              <a:rPr lang="en-US" dirty="0"/>
              <a:t>You must be logged in to post (Click on “New”, then “Post”) </a:t>
            </a:r>
          </a:p>
          <a:p>
            <a:pPr lvl="2"/>
            <a:r>
              <a:rPr lang="en-US" dirty="0"/>
              <a:t>Title your post (e.g. Name + ”Cross-Genre Translation”), write a description and upload media</a:t>
            </a:r>
          </a:p>
          <a:p>
            <a:pPr lvl="2"/>
            <a:endParaRPr lang="en-US" dirty="0"/>
          </a:p>
          <a:p>
            <a:pPr lvl="1"/>
            <a:endParaRPr lang="en-US" dirty="0"/>
          </a:p>
        </p:txBody>
      </p:sp>
    </p:spTree>
    <p:extLst>
      <p:ext uri="{BB962C8B-B14F-4D97-AF65-F5344CB8AC3E}">
        <p14:creationId xmlns:p14="http://schemas.microsoft.com/office/powerpoint/2010/main" val="3821537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BF19-49E5-CD42-9F8D-22DEE603B8E9}"/>
              </a:ext>
            </a:extLst>
          </p:cNvPr>
          <p:cNvSpPr>
            <a:spLocks noGrp="1"/>
          </p:cNvSpPr>
          <p:nvPr>
            <p:ph type="title"/>
          </p:nvPr>
        </p:nvSpPr>
        <p:spPr/>
        <p:txBody>
          <a:bodyPr/>
          <a:lstStyle/>
          <a:p>
            <a:r>
              <a:rPr lang="en-US" b="1" dirty="0"/>
              <a:t>Assignment #1: Group Text Presentation</a:t>
            </a:r>
          </a:p>
        </p:txBody>
      </p:sp>
      <p:sp>
        <p:nvSpPr>
          <p:cNvPr id="3" name="Content Placeholder 2">
            <a:extLst>
              <a:ext uri="{FF2B5EF4-FFF2-40B4-BE49-F238E27FC236}">
                <a16:creationId xmlns:a16="http://schemas.microsoft.com/office/drawing/2014/main" id="{B6C28102-1E6F-A946-B3D8-DB6E3BF12E28}"/>
              </a:ext>
            </a:extLst>
          </p:cNvPr>
          <p:cNvSpPr>
            <a:spLocks noGrp="1"/>
          </p:cNvSpPr>
          <p:nvPr>
            <p:ph idx="1"/>
          </p:nvPr>
        </p:nvSpPr>
        <p:spPr/>
        <p:txBody>
          <a:bodyPr>
            <a:normAutofit fontScale="77500" lnSpcReduction="20000"/>
          </a:bodyPr>
          <a:lstStyle/>
          <a:p>
            <a:r>
              <a:rPr lang="en-CA" dirty="0"/>
              <a:t>A discussion on a stimulating, contentious, or ambiguous aspect of a required text. </a:t>
            </a:r>
          </a:p>
          <a:p>
            <a:r>
              <a:rPr lang="en-CA" dirty="0"/>
              <a:t>Providing the class with a brief introductory stimulus (5-10 minutes or so); the group will summarize the reading and lead a class in our learning on these texts (15-20 minutes).</a:t>
            </a:r>
          </a:p>
          <a:p>
            <a:r>
              <a:rPr lang="en-CA" dirty="0"/>
              <a:t>CRITERIA: </a:t>
            </a:r>
          </a:p>
          <a:p>
            <a:r>
              <a:rPr lang="en-CA" dirty="0"/>
              <a:t>Assignment 1 will be assessed based on the quality of the following aspects:</a:t>
            </a:r>
          </a:p>
          <a:p>
            <a:pPr lvl="1"/>
            <a:r>
              <a:rPr lang="en-CA" dirty="0"/>
              <a:t>1. Clarity of the summary</a:t>
            </a:r>
          </a:p>
          <a:p>
            <a:pPr lvl="1"/>
            <a:r>
              <a:rPr lang="en-CA" dirty="0"/>
              <a:t>2. Insightfulness of the questions and comments for facilitating the class discussion</a:t>
            </a:r>
          </a:p>
          <a:p>
            <a:pPr lvl="1"/>
            <a:r>
              <a:rPr lang="en-CA" dirty="0"/>
              <a:t>3. Level of student engagement generated</a:t>
            </a:r>
          </a:p>
          <a:p>
            <a:pPr lvl="1"/>
            <a:r>
              <a:rPr lang="en-CA" dirty="0"/>
              <a:t>4. Balance of student to facilitator talk</a:t>
            </a:r>
          </a:p>
          <a:p>
            <a:endParaRPr lang="en-US" dirty="0"/>
          </a:p>
        </p:txBody>
      </p:sp>
    </p:spTree>
    <p:extLst>
      <p:ext uri="{BB962C8B-B14F-4D97-AF65-F5344CB8AC3E}">
        <p14:creationId xmlns:p14="http://schemas.microsoft.com/office/powerpoint/2010/main" val="3864263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42E4-0C74-5644-9E2F-11A39474BB97}"/>
              </a:ext>
            </a:extLst>
          </p:cNvPr>
          <p:cNvSpPr>
            <a:spLocks noGrp="1"/>
          </p:cNvSpPr>
          <p:nvPr>
            <p:ph type="title"/>
          </p:nvPr>
        </p:nvSpPr>
        <p:spPr/>
        <p:txBody>
          <a:bodyPr/>
          <a:lstStyle/>
          <a:p>
            <a:r>
              <a:rPr lang="en-US" b="1" dirty="0"/>
              <a:t>Reading Groups</a:t>
            </a:r>
          </a:p>
        </p:txBody>
      </p:sp>
      <p:sp>
        <p:nvSpPr>
          <p:cNvPr id="3" name="Content Placeholder 2">
            <a:extLst>
              <a:ext uri="{FF2B5EF4-FFF2-40B4-BE49-F238E27FC236}">
                <a16:creationId xmlns:a16="http://schemas.microsoft.com/office/drawing/2014/main" id="{636D977B-E6A7-6D46-ABE4-75ED7C098BE6}"/>
              </a:ext>
            </a:extLst>
          </p:cNvPr>
          <p:cNvSpPr>
            <a:spLocks noGrp="1"/>
          </p:cNvSpPr>
          <p:nvPr>
            <p:ph idx="1"/>
          </p:nvPr>
        </p:nvSpPr>
        <p:spPr/>
        <p:txBody>
          <a:bodyPr>
            <a:normAutofit lnSpcReduction="10000"/>
          </a:bodyPr>
          <a:lstStyle/>
          <a:p>
            <a:r>
              <a:rPr lang="en-US" dirty="0"/>
              <a:t>Week 1: (this Friday May 17): Group 1</a:t>
            </a:r>
          </a:p>
          <a:p>
            <a:r>
              <a:rPr lang="en-US" dirty="0"/>
              <a:t>Week 2: Group 2a (Wed. May 22) and Group 2b (Fri. May 24)</a:t>
            </a:r>
          </a:p>
          <a:p>
            <a:r>
              <a:rPr lang="en-US" dirty="0"/>
              <a:t>Week 3: Group 3a (Mon. May 27) and Group 3b (Wed. May 29</a:t>
            </a:r>
          </a:p>
          <a:p>
            <a:r>
              <a:rPr lang="en-US" i="1" dirty="0"/>
              <a:t>NO CLASSES JUNE 3-7 (CSSE Conference)</a:t>
            </a:r>
          </a:p>
          <a:p>
            <a:r>
              <a:rPr lang="en-US" dirty="0"/>
              <a:t>Week Four: Group 4a* and 4b (both Wednesday June 12)</a:t>
            </a:r>
          </a:p>
          <a:p>
            <a:r>
              <a:rPr lang="en-US" dirty="0"/>
              <a:t>Week Five: Group 5a (Monday June 17)</a:t>
            </a:r>
          </a:p>
          <a:p>
            <a:r>
              <a:rPr lang="en-US" dirty="0"/>
              <a:t>Section 921 (morning): 36/9 groups = 4 per group</a:t>
            </a:r>
          </a:p>
          <a:p>
            <a:r>
              <a:rPr lang="en-US" dirty="0"/>
              <a:t>Section 928 (afternoon): 30/9 = 3 or 4 per group</a:t>
            </a:r>
          </a:p>
        </p:txBody>
      </p:sp>
    </p:spTree>
    <p:extLst>
      <p:ext uri="{BB962C8B-B14F-4D97-AF65-F5344CB8AC3E}">
        <p14:creationId xmlns:p14="http://schemas.microsoft.com/office/powerpoint/2010/main" val="2712409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0558-5796-C54B-8E29-BC4A88DC85E4}"/>
              </a:ext>
            </a:extLst>
          </p:cNvPr>
          <p:cNvSpPr>
            <a:spLocks noGrp="1"/>
          </p:cNvSpPr>
          <p:nvPr>
            <p:ph type="title"/>
          </p:nvPr>
        </p:nvSpPr>
        <p:spPr/>
        <p:txBody>
          <a:bodyPr/>
          <a:lstStyle/>
          <a:p>
            <a:r>
              <a:rPr lang="en-US" dirty="0"/>
              <a:t>Break – Please sign up for a Reading Group!</a:t>
            </a:r>
          </a:p>
        </p:txBody>
      </p:sp>
      <p:pic>
        <p:nvPicPr>
          <p:cNvPr id="4" name="Content Placeholder 3">
            <a:extLst>
              <a:ext uri="{FF2B5EF4-FFF2-40B4-BE49-F238E27FC236}">
                <a16:creationId xmlns:a16="http://schemas.microsoft.com/office/drawing/2014/main" id="{B9FF9BF9-3641-AE42-A106-F63CD3C8206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28841" y="1600200"/>
            <a:ext cx="5334317" cy="4525963"/>
          </a:xfrm>
        </p:spPr>
      </p:pic>
    </p:spTree>
    <p:extLst>
      <p:ext uri="{BB962C8B-B14F-4D97-AF65-F5344CB8AC3E}">
        <p14:creationId xmlns:p14="http://schemas.microsoft.com/office/powerpoint/2010/main" val="3120488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present the </a:t>
            </a:r>
            <a:r>
              <a:rPr lang="en-CA" dirty="0"/>
              <a:t>chapter, article, or resource</a:t>
            </a:r>
            <a:endParaRPr lang="en-US" dirty="0"/>
          </a:p>
        </p:txBody>
      </p:sp>
      <p:sp>
        <p:nvSpPr>
          <p:cNvPr id="3" name="Content Placeholder 2"/>
          <p:cNvSpPr>
            <a:spLocks noGrp="1"/>
          </p:cNvSpPr>
          <p:nvPr>
            <p:ph idx="1"/>
          </p:nvPr>
        </p:nvSpPr>
        <p:spPr>
          <a:xfrm>
            <a:off x="3869268" y="664082"/>
            <a:ext cx="7575480" cy="5436680"/>
          </a:xfrm>
        </p:spPr>
        <p:txBody>
          <a:bodyPr>
            <a:normAutofit lnSpcReduction="10000"/>
          </a:bodyPr>
          <a:lstStyle/>
          <a:p>
            <a:pPr marL="0" indent="0">
              <a:lnSpc>
                <a:spcPct val="100000"/>
              </a:lnSpc>
              <a:buNone/>
            </a:pPr>
            <a:r>
              <a:rPr lang="en-US" sz="2400" b="1" dirty="0"/>
              <a:t>(5-10 mins.)</a:t>
            </a:r>
          </a:p>
          <a:p>
            <a:pPr>
              <a:lnSpc>
                <a:spcPct val="100000"/>
              </a:lnSpc>
            </a:pPr>
            <a:r>
              <a:rPr lang="en-US" sz="2400" dirty="0"/>
              <a:t>Justify why this piece or resource is valuable to teachers, its practical applications</a:t>
            </a:r>
          </a:p>
          <a:p>
            <a:pPr>
              <a:lnSpc>
                <a:spcPct val="100000"/>
              </a:lnSpc>
            </a:pPr>
            <a:r>
              <a:rPr lang="en-US" sz="2400" dirty="0"/>
              <a:t>Summarize the resource—what it’s about</a:t>
            </a:r>
          </a:p>
          <a:p>
            <a:pPr lvl="1">
              <a:lnSpc>
                <a:spcPct val="100000"/>
              </a:lnSpc>
            </a:pPr>
            <a:r>
              <a:rPr lang="en-US" sz="2400" dirty="0"/>
              <a:t>Overall summary + 3 key points is a good structure</a:t>
            </a:r>
          </a:p>
          <a:p>
            <a:pPr marL="0" indent="0">
              <a:lnSpc>
                <a:spcPct val="100000"/>
              </a:lnSpc>
              <a:buNone/>
            </a:pPr>
            <a:r>
              <a:rPr lang="en-US" sz="2400" b="1" dirty="0"/>
              <a:t>(15-20 mins.)</a:t>
            </a:r>
          </a:p>
          <a:p>
            <a:pPr>
              <a:lnSpc>
                <a:spcPct val="100000"/>
              </a:lnSpc>
            </a:pPr>
            <a:r>
              <a:rPr lang="en-US" sz="2400" dirty="0"/>
              <a:t>Zone in on </a:t>
            </a:r>
            <a:r>
              <a:rPr lang="en-US" sz="2400" b="1" dirty="0"/>
              <a:t>a </a:t>
            </a:r>
            <a:r>
              <a:rPr lang="en-CA" sz="2400" b="1" dirty="0"/>
              <a:t>stimulating, contentious, or ambiguous aspect </a:t>
            </a:r>
            <a:r>
              <a:rPr lang="en-CA" sz="2400" dirty="0"/>
              <a:t>of the chapter, article or resource</a:t>
            </a:r>
          </a:p>
          <a:p>
            <a:pPr>
              <a:lnSpc>
                <a:spcPct val="100000"/>
              </a:lnSpc>
            </a:pPr>
            <a:r>
              <a:rPr lang="en-CA" sz="2400" dirty="0"/>
              <a:t>Facilitate a small group and then whole class discussion on this chosen aspect</a:t>
            </a:r>
          </a:p>
          <a:p>
            <a:pPr>
              <a:lnSpc>
                <a:spcPct val="100000"/>
              </a:lnSpc>
            </a:pPr>
            <a:r>
              <a:rPr lang="en-CA" sz="2400" dirty="0"/>
              <a:t>Consider modeling the use of  graphic organizers and/or interactive literacy teaching strategies </a:t>
            </a:r>
            <a:endParaRPr lang="en-US" sz="2400" dirty="0"/>
          </a:p>
          <a:p>
            <a:pPr>
              <a:lnSpc>
                <a:spcPct val="100000"/>
              </a:lnSpc>
            </a:pPr>
            <a:endParaRPr lang="en-US" sz="2400" dirty="0"/>
          </a:p>
        </p:txBody>
      </p:sp>
    </p:spTree>
    <p:extLst>
      <p:ext uri="{BB962C8B-B14F-4D97-AF65-F5344CB8AC3E}">
        <p14:creationId xmlns:p14="http://schemas.microsoft.com/office/powerpoint/2010/main" val="318790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AE27-7A5C-7348-B229-5F28B0A66FF8}"/>
              </a:ext>
            </a:extLst>
          </p:cNvPr>
          <p:cNvSpPr>
            <a:spLocks noGrp="1"/>
          </p:cNvSpPr>
          <p:nvPr>
            <p:ph type="title"/>
          </p:nvPr>
        </p:nvSpPr>
        <p:spPr/>
        <p:txBody>
          <a:bodyPr/>
          <a:lstStyle/>
          <a:p>
            <a:r>
              <a:rPr lang="en-US" b="1" dirty="0"/>
              <a:t>Speed Introductions </a:t>
            </a:r>
          </a:p>
        </p:txBody>
      </p:sp>
      <p:sp>
        <p:nvSpPr>
          <p:cNvPr id="3" name="Content Placeholder 2">
            <a:extLst>
              <a:ext uri="{FF2B5EF4-FFF2-40B4-BE49-F238E27FC236}">
                <a16:creationId xmlns:a16="http://schemas.microsoft.com/office/drawing/2014/main" id="{C45C88DE-32C7-AF42-92F4-CB68E4DD850F}"/>
              </a:ext>
            </a:extLst>
          </p:cNvPr>
          <p:cNvSpPr>
            <a:spLocks noGrp="1"/>
          </p:cNvSpPr>
          <p:nvPr>
            <p:ph idx="1"/>
          </p:nvPr>
        </p:nvSpPr>
        <p:spPr>
          <a:xfrm>
            <a:off x="609600" y="1600201"/>
            <a:ext cx="5658787" cy="4525963"/>
          </a:xfrm>
        </p:spPr>
        <p:txBody>
          <a:bodyPr/>
          <a:lstStyle/>
          <a:p>
            <a:r>
              <a:rPr lang="en-US" dirty="0"/>
              <a:t>Share with your Group:</a:t>
            </a:r>
          </a:p>
          <a:p>
            <a:pPr lvl="1"/>
            <a:r>
              <a:rPr lang="en-US" dirty="0"/>
              <a:t>Your name</a:t>
            </a:r>
          </a:p>
          <a:p>
            <a:pPr lvl="1"/>
            <a:r>
              <a:rPr lang="en-US" dirty="0"/>
              <a:t>One or two sentences that describe your background</a:t>
            </a:r>
          </a:p>
          <a:p>
            <a:pPr lvl="1"/>
            <a:r>
              <a:rPr lang="en-US" dirty="0"/>
              <a:t>Your practicum experience (school/subject areas taught)</a:t>
            </a:r>
          </a:p>
          <a:p>
            <a:pPr lvl="1"/>
            <a:r>
              <a:rPr lang="en-US" dirty="0"/>
              <a:t>30 sec./person!</a:t>
            </a:r>
          </a:p>
          <a:p>
            <a:pPr lvl="1"/>
            <a:r>
              <a:rPr lang="en-US" dirty="0"/>
              <a:t>GO!</a:t>
            </a:r>
          </a:p>
          <a:p>
            <a:pPr lvl="1"/>
            <a:endParaRPr lang="en-US" dirty="0"/>
          </a:p>
        </p:txBody>
      </p:sp>
      <p:pic>
        <p:nvPicPr>
          <p:cNvPr id="4" name="Picture 3">
            <a:extLst>
              <a:ext uri="{FF2B5EF4-FFF2-40B4-BE49-F238E27FC236}">
                <a16:creationId xmlns:a16="http://schemas.microsoft.com/office/drawing/2014/main" id="{D32BCC93-951F-794E-8D06-1612DA569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8387" y="1708879"/>
            <a:ext cx="5668780" cy="2834390"/>
          </a:xfrm>
          <a:prstGeom prst="rect">
            <a:avLst/>
          </a:prstGeom>
        </p:spPr>
      </p:pic>
    </p:spTree>
    <p:extLst>
      <p:ext uri="{BB962C8B-B14F-4D97-AF65-F5344CB8AC3E}">
        <p14:creationId xmlns:p14="http://schemas.microsoft.com/office/powerpoint/2010/main" val="122739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Duff, P. A.</a:t>
            </a:r>
            <a:r>
              <a:rPr lang="en-US" sz="3600" dirty="0"/>
              <a:t> (2001). Language, literacy, content, and (pop) culture: Challenges for ESL students in mainstream courses. </a:t>
            </a:r>
            <a:r>
              <a:rPr lang="en-US" sz="3600" i="1" dirty="0"/>
              <a:t>Canadian Modern Language Review (58)</a:t>
            </a:r>
            <a:r>
              <a:rPr lang="en-US" sz="3600" dirty="0"/>
              <a:t>1, 103-132. </a:t>
            </a:r>
          </a:p>
        </p:txBody>
      </p:sp>
      <p:sp>
        <p:nvSpPr>
          <p:cNvPr id="3" name="Subtitle 2"/>
          <p:cNvSpPr>
            <a:spLocks noGrp="1"/>
          </p:cNvSpPr>
          <p:nvPr>
            <p:ph type="subTitle" idx="1"/>
          </p:nvPr>
        </p:nvSpPr>
        <p:spPr>
          <a:xfrm>
            <a:off x="1069848" y="5024207"/>
            <a:ext cx="7315200" cy="914400"/>
          </a:xfrm>
        </p:spPr>
        <p:txBody>
          <a:bodyPr>
            <a:normAutofit/>
          </a:bodyPr>
          <a:lstStyle/>
          <a:p>
            <a:pPr algn="r"/>
            <a:r>
              <a:rPr lang="en-US" sz="2400" b="1" dirty="0"/>
              <a:t>LLED 361 Section 924</a:t>
            </a:r>
          </a:p>
          <a:p>
            <a:pPr algn="r"/>
            <a:r>
              <a:rPr lang="en-US" sz="2400" b="1" dirty="0"/>
              <a:t>Group Members’ Names: </a:t>
            </a:r>
            <a:r>
              <a:rPr lang="mr-IN" sz="2400" b="1" dirty="0"/>
              <a:t>…</a:t>
            </a:r>
            <a:endParaRPr lang="en-US" sz="2400" b="1" dirty="0"/>
          </a:p>
        </p:txBody>
      </p:sp>
    </p:spTree>
    <p:extLst>
      <p:ext uri="{BB962C8B-B14F-4D97-AF65-F5344CB8AC3E}">
        <p14:creationId xmlns:p14="http://schemas.microsoft.com/office/powerpoint/2010/main" val="561979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article</a:t>
            </a:r>
          </a:p>
        </p:txBody>
      </p:sp>
      <p:sp>
        <p:nvSpPr>
          <p:cNvPr id="3" name="Content Placeholder 2"/>
          <p:cNvSpPr>
            <a:spLocks noGrp="1"/>
          </p:cNvSpPr>
          <p:nvPr>
            <p:ph idx="1"/>
          </p:nvPr>
        </p:nvSpPr>
        <p:spPr>
          <a:xfrm>
            <a:off x="3869268" y="864107"/>
            <a:ext cx="7442745" cy="5359711"/>
          </a:xfrm>
        </p:spPr>
        <p:txBody>
          <a:bodyPr>
            <a:noAutofit/>
          </a:bodyPr>
          <a:lstStyle/>
          <a:p>
            <a:r>
              <a:rPr lang="en-US" sz="2400" dirty="0"/>
              <a:t>Research site: Secondary school in Vancouver w/ 1,300 students, about half born outside of Canada</a:t>
            </a:r>
          </a:p>
          <a:p>
            <a:r>
              <a:rPr lang="en-US" sz="2400" dirty="0"/>
              <a:t>Many had been in Canada for about two years; others had come during elementary school</a:t>
            </a:r>
          </a:p>
          <a:p>
            <a:r>
              <a:rPr lang="en-US" sz="2400" dirty="0"/>
              <a:t>Two classes of gr. 10 Social Studies, taught by “Bill” and “Pam”—young, energetic, experienced teachers</a:t>
            </a:r>
          </a:p>
          <a:p>
            <a:r>
              <a:rPr lang="en-US" sz="2400" dirty="0"/>
              <a:t>24-28 students in each class; 17 ESL students in Pam’s and 8 in Bill’s; most Chinese but some Korean, Japanese, Indonesian</a:t>
            </a:r>
          </a:p>
          <a:p>
            <a:r>
              <a:rPr lang="en-US" sz="2400" dirty="0"/>
              <a:t>Duff visited each class once a week for six months and interviewed 39 students for half an hour each; she interviewed each teacher several times for 45-60 mins.</a:t>
            </a:r>
          </a:p>
        </p:txBody>
      </p:sp>
    </p:spTree>
    <p:extLst>
      <p:ext uri="{BB962C8B-B14F-4D97-AF65-F5344CB8AC3E}">
        <p14:creationId xmlns:p14="http://schemas.microsoft.com/office/powerpoint/2010/main" val="2234067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1: There were structural limitations beyond teachers’ control.</a:t>
            </a:r>
          </a:p>
        </p:txBody>
      </p:sp>
      <p:sp>
        <p:nvSpPr>
          <p:cNvPr id="3" name="Content Placeholder 2"/>
          <p:cNvSpPr>
            <a:spLocks noGrp="1"/>
          </p:cNvSpPr>
          <p:nvPr>
            <p:ph idx="1"/>
          </p:nvPr>
        </p:nvSpPr>
        <p:spPr>
          <a:xfrm>
            <a:off x="3869268" y="864107"/>
            <a:ext cx="7315200" cy="5285969"/>
          </a:xfrm>
        </p:spPr>
        <p:txBody>
          <a:bodyPr>
            <a:noAutofit/>
          </a:bodyPr>
          <a:lstStyle/>
          <a:p>
            <a:r>
              <a:rPr lang="en-US" sz="2400" b="1" dirty="0"/>
              <a:t>Topic: 18</a:t>
            </a:r>
            <a:r>
              <a:rPr lang="en-US" sz="2400" b="1" baseline="30000" dirty="0"/>
              <a:t>th</a:t>
            </a:r>
            <a:r>
              <a:rPr lang="en-US" sz="2400" b="1" dirty="0"/>
              <a:t> to early 20</a:t>
            </a:r>
            <a:r>
              <a:rPr lang="en-US" sz="2400" b="1" baseline="30000" dirty="0"/>
              <a:t>th</a:t>
            </a:r>
            <a:r>
              <a:rPr lang="en-US" sz="2400" b="1" dirty="0"/>
              <a:t> century Canadian history</a:t>
            </a:r>
          </a:p>
          <a:p>
            <a:r>
              <a:rPr lang="en-US" sz="2400" dirty="0"/>
              <a:t>Textbook: </a:t>
            </a:r>
            <a:r>
              <a:rPr lang="en-US" sz="2400" i="1" dirty="0"/>
              <a:t>Our Land: Building the West</a:t>
            </a:r>
            <a:r>
              <a:rPr lang="en-US" sz="2400" dirty="0"/>
              <a:t> (dated, exclusively white male perspective and content)</a:t>
            </a:r>
          </a:p>
          <a:p>
            <a:r>
              <a:rPr lang="en-US" sz="2400" dirty="0"/>
              <a:t>Pam and Bill had to use supplementary material on First Nations, women, immigrants, and discrimination</a:t>
            </a:r>
          </a:p>
          <a:p>
            <a:r>
              <a:rPr lang="en-US" sz="2400" dirty="0"/>
              <a:t>Photocopying was limited; handouts needed to be collected at end of class—students could not write on them or take them home to study later (!!)</a:t>
            </a:r>
          </a:p>
          <a:p>
            <a:r>
              <a:rPr lang="en-US" sz="2400" dirty="0"/>
              <a:t>What they could keep, they wrote numerous translations on</a:t>
            </a:r>
          </a:p>
          <a:p>
            <a:r>
              <a:rPr lang="en-US" sz="2400" dirty="0"/>
              <a:t>A lot of worksheets (key names, dates, terms) BUT students produced few extended writing assignments; on these, teacher comments were brief—either mechanical corrections or general comments</a:t>
            </a:r>
          </a:p>
          <a:p>
            <a:r>
              <a:rPr lang="en-US" sz="2400" dirty="0"/>
              <a:t>Each teacher taught over 200 students per week</a:t>
            </a:r>
          </a:p>
        </p:txBody>
      </p:sp>
    </p:spTree>
    <p:extLst>
      <p:ext uri="{BB962C8B-B14F-4D97-AF65-F5344CB8AC3E}">
        <p14:creationId xmlns:p14="http://schemas.microsoft.com/office/powerpoint/2010/main" val="2042559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2: Even though teachers did a good job with what they could control, it did not account for ESL students.</a:t>
            </a:r>
          </a:p>
        </p:txBody>
      </p:sp>
      <p:sp>
        <p:nvSpPr>
          <p:cNvPr id="3" name="Content Placeholder 2"/>
          <p:cNvSpPr>
            <a:spLocks noGrp="1"/>
          </p:cNvSpPr>
          <p:nvPr>
            <p:ph idx="1"/>
          </p:nvPr>
        </p:nvSpPr>
        <p:spPr>
          <a:xfrm>
            <a:off x="3628103" y="790827"/>
            <a:ext cx="7993626" cy="5344963"/>
          </a:xfrm>
        </p:spPr>
        <p:txBody>
          <a:bodyPr>
            <a:noAutofit/>
          </a:bodyPr>
          <a:lstStyle/>
          <a:p>
            <a:r>
              <a:rPr lang="en-US" sz="2200" dirty="0"/>
              <a:t>Bill and Pam were knowledgeable about social studies and current events, energetic and engaging, but did not modify their speech</a:t>
            </a:r>
          </a:p>
          <a:p>
            <a:r>
              <a:rPr lang="en-US" sz="2200" b="1" dirty="0"/>
              <a:t>For native English speakers, their teaching was ideal</a:t>
            </a:r>
            <a:endParaRPr lang="en-US" sz="2200" dirty="0"/>
          </a:p>
          <a:p>
            <a:r>
              <a:rPr lang="en-US" sz="2200" dirty="0"/>
              <a:t>The teachers used “art, literature, hands-on activities, structured and creative writing opportunities, reading scaffolds for text passages, and activities that promote discussion and debate” (Short, 1997, p. 221)</a:t>
            </a:r>
          </a:p>
          <a:p>
            <a:r>
              <a:rPr lang="en-US" sz="2200" dirty="0"/>
              <a:t>”Perspective-taking, empathy, and positionality in history were emphasized” (p. 113); there were critical discussions about First Nations history and racism, and guest speakers</a:t>
            </a:r>
          </a:p>
          <a:p>
            <a:r>
              <a:rPr lang="en-US" sz="2200" dirty="0"/>
              <a:t>BUT: English L1 (i.e., English as a first language) students were very disruptive, and became even more so while impatiently waiting for ESL students to respond</a:t>
            </a:r>
          </a:p>
          <a:p>
            <a:r>
              <a:rPr lang="en-US" sz="2200" dirty="0"/>
              <a:t>“The more narrative the approach, the </a:t>
            </a:r>
            <a:r>
              <a:rPr lang="en-US" sz="2200" b="1" u="sng" dirty="0"/>
              <a:t>more language</a:t>
            </a:r>
            <a:r>
              <a:rPr lang="en-US" sz="2200" b="1" dirty="0"/>
              <a:t> </a:t>
            </a:r>
            <a:r>
              <a:rPr lang="en-US" sz="2200" dirty="0"/>
              <a:t>seemed to be used and the </a:t>
            </a:r>
            <a:r>
              <a:rPr lang="en-US" sz="2200" b="1" u="sng" dirty="0"/>
              <a:t>fewer CBLI* techniques</a:t>
            </a:r>
            <a:r>
              <a:rPr lang="en-US" sz="2200" dirty="0"/>
              <a:t>, such as graphs, diagrams, and other visual aids and organizers.” (p. 114)</a:t>
            </a:r>
          </a:p>
          <a:p>
            <a:r>
              <a:rPr lang="en-US" sz="2200" dirty="0">
                <a:sym typeface="Wingdings"/>
              </a:rPr>
              <a:t>Though multimodal, the class had an </a:t>
            </a:r>
            <a:r>
              <a:rPr lang="en-US" sz="2200" b="1" dirty="0">
                <a:sym typeface="Wingdings"/>
              </a:rPr>
              <a:t>e</a:t>
            </a:r>
            <a:r>
              <a:rPr lang="en-US" sz="2200" b="1" dirty="0"/>
              <a:t>xcessive focus on orality</a:t>
            </a:r>
            <a:r>
              <a:rPr lang="en-US" sz="2200" dirty="0"/>
              <a:t>—films, songs, discussions, etc. flew by too fast for ESL students.</a:t>
            </a:r>
          </a:p>
        </p:txBody>
      </p:sp>
      <p:sp>
        <p:nvSpPr>
          <p:cNvPr id="4" name="TextBox 3"/>
          <p:cNvSpPr txBox="1"/>
          <p:nvPr/>
        </p:nvSpPr>
        <p:spPr>
          <a:xfrm>
            <a:off x="385763" y="6186486"/>
            <a:ext cx="2814638" cy="646331"/>
          </a:xfrm>
          <a:prstGeom prst="rect">
            <a:avLst/>
          </a:prstGeom>
          <a:noFill/>
        </p:spPr>
        <p:txBody>
          <a:bodyPr wrap="square" rtlCol="0">
            <a:spAutoFit/>
          </a:bodyPr>
          <a:lstStyle/>
          <a:p>
            <a:r>
              <a:rPr lang="en-US" dirty="0"/>
              <a:t>*Content-Based </a:t>
            </a:r>
            <a:r>
              <a:rPr lang="en-US"/>
              <a:t>Language Instruction</a:t>
            </a:r>
          </a:p>
        </p:txBody>
      </p:sp>
    </p:spTree>
    <p:extLst>
      <p:ext uri="{BB962C8B-B14F-4D97-AF65-F5344CB8AC3E}">
        <p14:creationId xmlns:p14="http://schemas.microsoft.com/office/powerpoint/2010/main" val="161443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3: Topics were West-centered and </a:t>
            </a:r>
            <a:r>
              <a:rPr lang="en-US" b="1" i="1" dirty="0"/>
              <a:t>featured rapid turn-taking among L1 English locals</a:t>
            </a:r>
            <a:r>
              <a:rPr lang="en-US" dirty="0"/>
              <a:t>, too fast for ESL students.</a:t>
            </a:r>
          </a:p>
        </p:txBody>
      </p:sp>
      <p:sp>
        <p:nvSpPr>
          <p:cNvPr id="3" name="Content Placeholder 2"/>
          <p:cNvSpPr>
            <a:spLocks noGrp="1"/>
          </p:cNvSpPr>
          <p:nvPr>
            <p:ph idx="1"/>
          </p:nvPr>
        </p:nvSpPr>
        <p:spPr>
          <a:xfrm>
            <a:off x="3869267" y="864108"/>
            <a:ext cx="7760758" cy="5379530"/>
          </a:xfrm>
        </p:spPr>
        <p:txBody>
          <a:bodyPr>
            <a:noAutofit/>
          </a:bodyPr>
          <a:lstStyle/>
          <a:p>
            <a:r>
              <a:rPr lang="en-US" sz="2400" b="1" dirty="0">
                <a:solidFill>
                  <a:schemeClr val="tx1"/>
                </a:solidFill>
              </a:rPr>
              <a:t>“Topics included White House scandals, the Columbine High School shooting, wars and unrest in other countries, natural disasters, scientific breakthroughs, little-known facts, and local events. </a:t>
            </a:r>
            <a:r>
              <a:rPr lang="en-US" sz="2400" b="1" i="1" dirty="0">
                <a:solidFill>
                  <a:schemeClr val="tx1"/>
                </a:solidFill>
              </a:rPr>
              <a:t>Interspersed with these topics</a:t>
            </a:r>
            <a:r>
              <a:rPr lang="en-US" sz="2400" b="1" dirty="0">
                <a:solidFill>
                  <a:schemeClr val="tx1"/>
                </a:solidFill>
              </a:rPr>
              <a:t> were references to sports scores, new movies or television shows, and pop-culture celebrities.”</a:t>
            </a:r>
          </a:p>
          <a:p>
            <a:r>
              <a:rPr lang="en-US" sz="2400" dirty="0"/>
              <a:t>During a conversation, the shift in topic happens within just a few seconds</a:t>
            </a:r>
          </a:p>
          <a:p>
            <a:r>
              <a:rPr lang="en-US" sz="2400" dirty="0"/>
              <a:t>For these conversations, there is a lot of subject-specific vocabulary that goes beyond everyday English vocabulary</a:t>
            </a:r>
          </a:p>
          <a:p>
            <a:r>
              <a:rPr lang="en-US" sz="2400" dirty="0"/>
              <a:t>Also, pop culture and academic discussions are </a:t>
            </a:r>
            <a:r>
              <a:rPr lang="en-US" sz="2400" i="1" dirty="0"/>
              <a:t>interwoven</a:t>
            </a:r>
            <a:r>
              <a:rPr lang="en-US" sz="2400" dirty="0"/>
              <a:t>, not separate (e.g., compare Marie Antoinette’s scandals and negative image with those of current political figures)</a:t>
            </a:r>
          </a:p>
          <a:p>
            <a:pPr lvl="1"/>
            <a:r>
              <a:rPr lang="en-US" sz="2200" dirty="0"/>
              <a:t>The pop culture, for local students, is the familiar content that makes academic content accessible</a:t>
            </a:r>
          </a:p>
          <a:p>
            <a:r>
              <a:rPr lang="en-US" sz="2400" dirty="0"/>
              <a:t>This strategy was of little use for new immigrant students, who found it hard to follow the talk</a:t>
            </a:r>
          </a:p>
        </p:txBody>
      </p:sp>
    </p:spTree>
    <p:extLst>
      <p:ext uri="{BB962C8B-B14F-4D97-AF65-F5344CB8AC3E}">
        <p14:creationId xmlns:p14="http://schemas.microsoft.com/office/powerpoint/2010/main" val="93334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How to solve the problems identified by Duff?</a:t>
            </a:r>
          </a:p>
        </p:txBody>
      </p:sp>
      <p:sp>
        <p:nvSpPr>
          <p:cNvPr id="3" name="Content Placeholder 2"/>
          <p:cNvSpPr>
            <a:spLocks noGrp="1"/>
          </p:cNvSpPr>
          <p:nvPr>
            <p:ph idx="1"/>
          </p:nvPr>
        </p:nvSpPr>
        <p:spPr>
          <a:xfrm>
            <a:off x="3786137" y="277093"/>
            <a:ext cx="7829601" cy="6262253"/>
          </a:xfrm>
        </p:spPr>
        <p:txBody>
          <a:bodyPr>
            <a:noAutofit/>
          </a:bodyPr>
          <a:lstStyle/>
          <a:p>
            <a:pPr marL="457200" indent="-457200">
              <a:lnSpc>
                <a:spcPct val="100000"/>
              </a:lnSpc>
              <a:spcBef>
                <a:spcPts val="0"/>
              </a:spcBef>
              <a:spcAft>
                <a:spcPts val="500"/>
              </a:spcAft>
              <a:buFont typeface="+mj-lt"/>
              <a:buAutoNum type="arabicPeriod"/>
            </a:pPr>
            <a:r>
              <a:rPr lang="en-US" sz="2200" b="1" dirty="0"/>
              <a:t>TIME. </a:t>
            </a:r>
            <a:r>
              <a:rPr lang="en-US" sz="2200" dirty="0"/>
              <a:t>Do you think your official curriculum materials are dated or lacking? If so, how do you </a:t>
            </a:r>
            <a:r>
              <a:rPr lang="en-US" sz="2200" b="1" i="1" dirty="0"/>
              <a:t>find time</a:t>
            </a:r>
            <a:r>
              <a:rPr lang="en-US" sz="2200" dirty="0"/>
              <a:t> to supplement them? Also, if students don’t get </a:t>
            </a:r>
            <a:r>
              <a:rPr lang="en-US" sz="2200" b="1" i="1" dirty="0"/>
              <a:t>quality feedback</a:t>
            </a:r>
            <a:r>
              <a:rPr lang="en-US" sz="2200" dirty="0"/>
              <a:t> on </a:t>
            </a:r>
            <a:r>
              <a:rPr lang="en-US" sz="2200" b="1" i="1" dirty="0"/>
              <a:t>enough extended written assignments</a:t>
            </a:r>
            <a:r>
              <a:rPr lang="en-US" sz="2200" dirty="0"/>
              <a:t>, they won’t grow in this area. But what do you do if you have 200 students?</a:t>
            </a:r>
          </a:p>
          <a:p>
            <a:pPr marL="457200" indent="-457200">
              <a:lnSpc>
                <a:spcPct val="100000"/>
              </a:lnSpc>
              <a:spcBef>
                <a:spcPts val="0"/>
              </a:spcBef>
              <a:spcAft>
                <a:spcPts val="500"/>
              </a:spcAft>
              <a:buFont typeface="+mj-lt"/>
              <a:buAutoNum type="arabicPeriod"/>
            </a:pPr>
            <a:r>
              <a:rPr lang="en-US" sz="2200" b="1" dirty="0"/>
              <a:t>ORALITY. </a:t>
            </a:r>
            <a:r>
              <a:rPr lang="en-US" sz="2200" dirty="0"/>
              <a:t>How do you deal with the “excessive focus on oral narrative” that can be troublesome for ESL students? (Keep in mind that this is engaging for L1 speakers, esp. those who lack academic literacy.) How do you make oral, multimodal input </a:t>
            </a:r>
            <a:r>
              <a:rPr lang="en-US" sz="2200" i="1" dirty="0"/>
              <a:t>meaningful</a:t>
            </a:r>
            <a:r>
              <a:rPr lang="en-US" sz="2200" dirty="0"/>
              <a:t> rather than incomprehensible for ESL students?</a:t>
            </a:r>
          </a:p>
          <a:p>
            <a:pPr marL="457200" indent="-457200">
              <a:lnSpc>
                <a:spcPct val="100000"/>
              </a:lnSpc>
              <a:spcBef>
                <a:spcPts val="0"/>
              </a:spcBef>
              <a:spcAft>
                <a:spcPts val="500"/>
              </a:spcAft>
              <a:buFont typeface="+mj-lt"/>
              <a:buAutoNum type="arabicPeriod"/>
            </a:pPr>
            <a:r>
              <a:rPr lang="en-US" sz="2200" b="1" dirty="0"/>
              <a:t>BACKGROUND KNOWLEDGE. </a:t>
            </a:r>
            <a:r>
              <a:rPr lang="en-US" sz="2200" dirty="0"/>
              <a:t>How do you fill in lack of background knowledge on the fly, during class discussions? Is there another way—e.g., prep—to deal with the problem of lack of background knowledge? How do you find the time?</a:t>
            </a:r>
          </a:p>
          <a:p>
            <a:pPr marL="457200" indent="-457200">
              <a:lnSpc>
                <a:spcPct val="100000"/>
              </a:lnSpc>
              <a:spcBef>
                <a:spcPts val="0"/>
              </a:spcBef>
              <a:spcAft>
                <a:spcPts val="500"/>
              </a:spcAft>
              <a:buFont typeface="+mj-lt"/>
              <a:buAutoNum type="arabicPeriod"/>
            </a:pPr>
            <a:r>
              <a:rPr lang="en-US" sz="2200" b="1" dirty="0"/>
              <a:t>DISCRIMINATION. </a:t>
            </a:r>
            <a:r>
              <a:rPr lang="en-US" sz="2200" dirty="0"/>
              <a:t>How do you open up a space for ESL students to participate in swift, intertextual cultural discussions?—</a:t>
            </a:r>
            <a:r>
              <a:rPr lang="en-US" sz="2200" b="1" i="1" dirty="0"/>
              <a:t>How do you manage topical content and power dynamics from day one?</a:t>
            </a:r>
          </a:p>
        </p:txBody>
      </p:sp>
    </p:spTree>
    <p:extLst>
      <p:ext uri="{BB962C8B-B14F-4D97-AF65-F5344CB8AC3E}">
        <p14:creationId xmlns:p14="http://schemas.microsoft.com/office/powerpoint/2010/main" val="205754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A3E32F6-A725-D34B-807A-2C8214CA9ABD}"/>
              </a:ext>
            </a:extLst>
          </p:cNvPr>
          <p:cNvGraphicFramePr>
            <a:graphicFrameLocks noGrp="1"/>
          </p:cNvGraphicFramePr>
          <p:nvPr>
            <p:extLst>
              <p:ext uri="{D42A27DB-BD31-4B8C-83A1-F6EECF244321}">
                <p14:modId xmlns:p14="http://schemas.microsoft.com/office/powerpoint/2010/main" val="1868328582"/>
              </p:ext>
            </p:extLst>
          </p:nvPr>
        </p:nvGraphicFramePr>
        <p:xfrm>
          <a:off x="854438" y="224854"/>
          <a:ext cx="10148342" cy="6220918"/>
        </p:xfrm>
        <a:graphic>
          <a:graphicData uri="http://schemas.openxmlformats.org/drawingml/2006/table">
            <a:tbl>
              <a:tblPr firstRow="1" bandRow="1">
                <a:tableStyleId>{7DF18680-E054-41AD-8BC1-D1AEF772440D}</a:tableStyleId>
              </a:tblPr>
              <a:tblGrid>
                <a:gridCol w="5074171">
                  <a:extLst>
                    <a:ext uri="{9D8B030D-6E8A-4147-A177-3AD203B41FA5}">
                      <a16:colId xmlns:a16="http://schemas.microsoft.com/office/drawing/2014/main" val="1242030397"/>
                    </a:ext>
                  </a:extLst>
                </a:gridCol>
                <a:gridCol w="5074171">
                  <a:extLst>
                    <a:ext uri="{9D8B030D-6E8A-4147-A177-3AD203B41FA5}">
                      <a16:colId xmlns:a16="http://schemas.microsoft.com/office/drawing/2014/main" val="3983683924"/>
                    </a:ext>
                  </a:extLst>
                </a:gridCol>
              </a:tblGrid>
              <a:tr h="3110459">
                <a:tc>
                  <a:txBody>
                    <a:bodyPr/>
                    <a:lstStyle/>
                    <a:p>
                      <a:endParaRPr lang="en-US" dirty="0"/>
                    </a:p>
                  </a:txBody>
                  <a:tcPr/>
                </a:tc>
                <a:tc>
                  <a:txBody>
                    <a:bodyPr/>
                    <a:lstStyle/>
                    <a:p>
                      <a:endParaRPr lang="en-US"/>
                    </a:p>
                  </a:txBody>
                  <a:tcPr/>
                </a:tc>
                <a:extLst>
                  <a:ext uri="{0D108BD9-81ED-4DB2-BD59-A6C34878D82A}">
                    <a16:rowId xmlns:a16="http://schemas.microsoft.com/office/drawing/2014/main" val="1337088786"/>
                  </a:ext>
                </a:extLst>
              </a:tr>
              <a:tr h="3110459">
                <a:tc>
                  <a:txBody>
                    <a:bodyPr/>
                    <a:lstStyle/>
                    <a:p>
                      <a:endParaRPr lang="en-US"/>
                    </a:p>
                  </a:txBody>
                  <a:tcPr/>
                </a:tc>
                <a:tc>
                  <a:txBody>
                    <a:bodyPr/>
                    <a:lstStyle/>
                    <a:p>
                      <a:endParaRPr lang="en-US" dirty="0"/>
                    </a:p>
                  </a:txBody>
                  <a:tcPr/>
                </a:tc>
                <a:extLst>
                  <a:ext uri="{0D108BD9-81ED-4DB2-BD59-A6C34878D82A}">
                    <a16:rowId xmlns:a16="http://schemas.microsoft.com/office/drawing/2014/main" val="816855647"/>
                  </a:ext>
                </a:extLst>
              </a:tr>
            </a:tbl>
          </a:graphicData>
        </a:graphic>
      </p:graphicFrame>
      <p:sp>
        <p:nvSpPr>
          <p:cNvPr id="4" name="TextBox 3">
            <a:extLst>
              <a:ext uri="{FF2B5EF4-FFF2-40B4-BE49-F238E27FC236}">
                <a16:creationId xmlns:a16="http://schemas.microsoft.com/office/drawing/2014/main" id="{971B0887-65E3-5043-B731-30A4716DE427}"/>
              </a:ext>
            </a:extLst>
          </p:cNvPr>
          <p:cNvSpPr txBox="1"/>
          <p:nvPr/>
        </p:nvSpPr>
        <p:spPr>
          <a:xfrm>
            <a:off x="2848130" y="524655"/>
            <a:ext cx="1029449" cy="523220"/>
          </a:xfrm>
          <a:prstGeom prst="rect">
            <a:avLst/>
          </a:prstGeom>
          <a:noFill/>
        </p:spPr>
        <p:txBody>
          <a:bodyPr wrap="none" rtlCol="0">
            <a:spAutoFit/>
          </a:bodyPr>
          <a:lstStyle/>
          <a:p>
            <a:r>
              <a:rPr lang="en-US" sz="2800" b="1" dirty="0"/>
              <a:t>TIME </a:t>
            </a:r>
          </a:p>
        </p:txBody>
      </p:sp>
      <p:sp>
        <p:nvSpPr>
          <p:cNvPr id="5" name="TextBox 4">
            <a:extLst>
              <a:ext uri="{FF2B5EF4-FFF2-40B4-BE49-F238E27FC236}">
                <a16:creationId xmlns:a16="http://schemas.microsoft.com/office/drawing/2014/main" id="{9E5F292F-B505-FB40-8A52-EBE7ABF40E5A}"/>
              </a:ext>
            </a:extLst>
          </p:cNvPr>
          <p:cNvSpPr txBox="1"/>
          <p:nvPr/>
        </p:nvSpPr>
        <p:spPr>
          <a:xfrm>
            <a:off x="7947283" y="524655"/>
            <a:ext cx="1459054" cy="523220"/>
          </a:xfrm>
          <a:prstGeom prst="rect">
            <a:avLst/>
          </a:prstGeom>
          <a:noFill/>
        </p:spPr>
        <p:txBody>
          <a:bodyPr wrap="none" rtlCol="0">
            <a:spAutoFit/>
          </a:bodyPr>
          <a:lstStyle/>
          <a:p>
            <a:r>
              <a:rPr lang="en-US" sz="2800" b="1" dirty="0"/>
              <a:t>ORALITY</a:t>
            </a:r>
          </a:p>
        </p:txBody>
      </p:sp>
      <p:sp>
        <p:nvSpPr>
          <p:cNvPr id="6" name="TextBox 5">
            <a:extLst>
              <a:ext uri="{FF2B5EF4-FFF2-40B4-BE49-F238E27FC236}">
                <a16:creationId xmlns:a16="http://schemas.microsoft.com/office/drawing/2014/main" id="{FBAD2BDC-4B03-DC45-A3D3-0458723FBEAC}"/>
              </a:ext>
            </a:extLst>
          </p:cNvPr>
          <p:cNvSpPr txBox="1"/>
          <p:nvPr/>
        </p:nvSpPr>
        <p:spPr>
          <a:xfrm>
            <a:off x="1134936" y="3582648"/>
            <a:ext cx="4455835" cy="523220"/>
          </a:xfrm>
          <a:prstGeom prst="rect">
            <a:avLst/>
          </a:prstGeom>
          <a:noFill/>
        </p:spPr>
        <p:txBody>
          <a:bodyPr wrap="none" rtlCol="0">
            <a:spAutoFit/>
          </a:bodyPr>
          <a:lstStyle/>
          <a:p>
            <a:r>
              <a:rPr lang="en-US" sz="2800" b="1" dirty="0"/>
              <a:t>BACKGROUND KNOWLEDGE </a:t>
            </a:r>
          </a:p>
        </p:txBody>
      </p:sp>
      <p:sp>
        <p:nvSpPr>
          <p:cNvPr id="7" name="TextBox 6">
            <a:extLst>
              <a:ext uri="{FF2B5EF4-FFF2-40B4-BE49-F238E27FC236}">
                <a16:creationId xmlns:a16="http://schemas.microsoft.com/office/drawing/2014/main" id="{DCF5A2BB-3622-EF43-A0AD-D8A3B26047C7}"/>
              </a:ext>
            </a:extLst>
          </p:cNvPr>
          <p:cNvSpPr txBox="1"/>
          <p:nvPr/>
        </p:nvSpPr>
        <p:spPr>
          <a:xfrm>
            <a:off x="7574222" y="3582648"/>
            <a:ext cx="2504981" cy="523220"/>
          </a:xfrm>
          <a:prstGeom prst="rect">
            <a:avLst/>
          </a:prstGeom>
          <a:noFill/>
        </p:spPr>
        <p:txBody>
          <a:bodyPr wrap="none" rtlCol="0">
            <a:spAutoFit/>
          </a:bodyPr>
          <a:lstStyle/>
          <a:p>
            <a:r>
              <a:rPr lang="en-US" sz="2800" b="1" dirty="0"/>
              <a:t>DISCRIMATION </a:t>
            </a:r>
          </a:p>
        </p:txBody>
      </p:sp>
      <p:sp>
        <p:nvSpPr>
          <p:cNvPr id="10" name="Down Arrow 9">
            <a:extLst>
              <a:ext uri="{FF2B5EF4-FFF2-40B4-BE49-F238E27FC236}">
                <a16:creationId xmlns:a16="http://schemas.microsoft.com/office/drawing/2014/main" id="{A940B727-D74D-D643-96B6-38987EC9349F}"/>
              </a:ext>
            </a:extLst>
          </p:cNvPr>
          <p:cNvSpPr/>
          <p:nvPr/>
        </p:nvSpPr>
        <p:spPr>
          <a:xfrm rot="10800000">
            <a:off x="11092722" y="224854"/>
            <a:ext cx="584616" cy="6220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506D4B00-5BBE-7B48-A85E-6C829D2606E0}"/>
              </a:ext>
            </a:extLst>
          </p:cNvPr>
          <p:cNvSpPr/>
          <p:nvPr/>
        </p:nvSpPr>
        <p:spPr>
          <a:xfrm rot="16200000">
            <a:off x="5580089" y="1510257"/>
            <a:ext cx="697041" cy="1014834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249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So that was just a model</a:t>
            </a:r>
            <a:r>
              <a:rPr lang="mr-IN" dirty="0"/>
              <a:t>…</a:t>
            </a:r>
            <a:r>
              <a:rPr lang="en-CA" dirty="0"/>
              <a:t> adapt as necessary based on the nature of your resource.</a:t>
            </a:r>
            <a:endParaRPr lang="en-US" dirty="0"/>
          </a:p>
        </p:txBody>
      </p:sp>
    </p:spTree>
    <p:extLst>
      <p:ext uri="{BB962C8B-B14F-4D97-AF65-F5344CB8AC3E}">
        <p14:creationId xmlns:p14="http://schemas.microsoft.com/office/powerpoint/2010/main" val="569430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That’s it. </a:t>
            </a:r>
            <a:r>
              <a:rPr lang="en-US" dirty="0">
                <a:sym typeface="Wingdings"/>
              </a:rPr>
              <a:t></a:t>
            </a:r>
            <a:endParaRPr lang="en-US" dirty="0"/>
          </a:p>
        </p:txBody>
      </p:sp>
      <p:sp>
        <p:nvSpPr>
          <p:cNvPr id="3" name="Content Placeholder 2"/>
          <p:cNvSpPr>
            <a:spLocks noGrp="1"/>
          </p:cNvSpPr>
          <p:nvPr>
            <p:ph idx="1"/>
          </p:nvPr>
        </p:nvSpPr>
        <p:spPr/>
        <p:txBody>
          <a:bodyPr>
            <a:normAutofit/>
          </a:bodyPr>
          <a:lstStyle/>
          <a:p>
            <a:pPr>
              <a:lnSpc>
                <a:spcPct val="100000"/>
              </a:lnSpc>
            </a:pPr>
            <a:endParaRPr lang="en-US" sz="2400" dirty="0"/>
          </a:p>
          <a:p>
            <a:pPr marL="0" indent="0">
              <a:buNone/>
            </a:pPr>
            <a:r>
              <a:rPr lang="en-CA" sz="2400" b="1" dirty="0"/>
              <a:t>Four criteria:</a:t>
            </a:r>
          </a:p>
          <a:p>
            <a:pPr marL="457200" indent="-457200">
              <a:buFont typeface="+mj-lt"/>
              <a:buAutoNum type="arabicPeriod"/>
            </a:pPr>
            <a:r>
              <a:rPr lang="en-CA" sz="2400" dirty="0"/>
              <a:t>clarity of the summary</a:t>
            </a:r>
          </a:p>
          <a:p>
            <a:pPr marL="457200" indent="-457200">
              <a:buFont typeface="+mj-lt"/>
              <a:buAutoNum type="arabicPeriod"/>
            </a:pPr>
            <a:r>
              <a:rPr lang="en-CA" sz="2400" dirty="0"/>
              <a:t>insightfulness of discussion questions</a:t>
            </a:r>
          </a:p>
          <a:p>
            <a:pPr marL="457200" indent="-457200">
              <a:buFont typeface="+mj-lt"/>
              <a:buAutoNum type="arabicPeriod"/>
            </a:pPr>
            <a:r>
              <a:rPr lang="en-CA" sz="2400" dirty="0"/>
              <a:t>level of student engagement generated</a:t>
            </a:r>
          </a:p>
          <a:p>
            <a:pPr marL="457200" indent="-457200">
              <a:buFont typeface="+mj-lt"/>
              <a:buAutoNum type="arabicPeriod"/>
            </a:pPr>
            <a:r>
              <a:rPr lang="en-CA" sz="2400" dirty="0"/>
              <a:t>balance of student-to-facilitator talk</a:t>
            </a:r>
            <a:endParaRPr lang="en-US" sz="2400" dirty="0"/>
          </a:p>
          <a:p>
            <a:pPr>
              <a:lnSpc>
                <a:spcPct val="100000"/>
              </a:lnSpc>
            </a:pPr>
            <a:r>
              <a:rPr lang="en-US" sz="2400" dirty="0"/>
              <a:t>Low pressure! Easy compared to teaching in the practicum!</a:t>
            </a:r>
          </a:p>
          <a:p>
            <a:pPr>
              <a:lnSpc>
                <a:spcPct val="100000"/>
              </a:lnSpc>
            </a:pPr>
            <a:r>
              <a:rPr lang="en-US" sz="2400" dirty="0"/>
              <a:t>Please sign up in your groups during the 20-min. break.</a:t>
            </a:r>
          </a:p>
        </p:txBody>
      </p:sp>
    </p:spTree>
    <p:extLst>
      <p:ext uri="{BB962C8B-B14F-4D97-AF65-F5344CB8AC3E}">
        <p14:creationId xmlns:p14="http://schemas.microsoft.com/office/powerpoint/2010/main" val="153275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08238" y="244475"/>
            <a:ext cx="7345362" cy="1339850"/>
          </a:xfrm>
        </p:spPr>
        <p:txBody>
          <a:bodyPr/>
          <a:lstStyle/>
          <a:p>
            <a:r>
              <a:rPr lang="fr-FR" dirty="0">
                <a:solidFill>
                  <a:schemeClr val="tx1"/>
                </a:solidFill>
                <a:latin typeface="Calibri" panose="020F0502020204030204" pitchFamily="34" charset="0"/>
                <a:cs typeface="Calibri" panose="020F0502020204030204" pitchFamily="34" charset="0"/>
              </a:rPr>
              <a:t>Six Word </a:t>
            </a:r>
            <a:r>
              <a:rPr lang="fr-FR" dirty="0" err="1">
                <a:solidFill>
                  <a:schemeClr val="tx1"/>
                </a:solidFill>
                <a:latin typeface="Calibri" panose="020F0502020204030204" pitchFamily="34" charset="0"/>
                <a:cs typeface="Calibri" panose="020F0502020204030204" pitchFamily="34" charset="0"/>
              </a:rPr>
              <a:t>Memoirs</a:t>
            </a:r>
            <a:endParaRPr lang="fr-FR" dirty="0">
              <a:solidFill>
                <a:schemeClr val="tx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639" y="1358900"/>
            <a:ext cx="3838575" cy="5118100"/>
          </a:xfrm>
          <a:prstGeom prst="rect">
            <a:avLst/>
          </a:prstGeom>
        </p:spPr>
      </p:pic>
      <p:sp>
        <p:nvSpPr>
          <p:cNvPr id="3" name="TextBox 2"/>
          <p:cNvSpPr txBox="1"/>
          <p:nvPr/>
        </p:nvSpPr>
        <p:spPr>
          <a:xfrm>
            <a:off x="6235700" y="2020669"/>
            <a:ext cx="3517900" cy="954107"/>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a:t>
            </a:r>
            <a:r>
              <a:rPr lang="en-CA" sz="2800" dirty="0">
                <a:latin typeface="Calibri" panose="020F0502020204030204" pitchFamily="34" charset="0"/>
                <a:cs typeface="Calibri" panose="020F0502020204030204" pitchFamily="34" charset="0"/>
              </a:rPr>
              <a:t>For sale: baby shoes, never worn.”</a:t>
            </a:r>
          </a:p>
        </p:txBody>
      </p:sp>
      <p:pic>
        <p:nvPicPr>
          <p:cNvPr id="4" name="Picture 3">
            <a:extLst>
              <a:ext uri="{FF2B5EF4-FFF2-40B4-BE49-F238E27FC236}">
                <a16:creationId xmlns:a16="http://schemas.microsoft.com/office/drawing/2014/main" id="{1CB0D21F-75C8-2044-BC6D-D188F4D031C6}"/>
              </a:ext>
            </a:extLst>
          </p:cNvPr>
          <p:cNvPicPr>
            <a:picLocks noChangeAspect="1"/>
          </p:cNvPicPr>
          <p:nvPr/>
        </p:nvPicPr>
        <p:blipFill>
          <a:blip r:embed="rId4"/>
          <a:stretch>
            <a:fillRect/>
          </a:stretch>
        </p:blipFill>
        <p:spPr>
          <a:xfrm>
            <a:off x="4819650" y="1358900"/>
            <a:ext cx="6962712" cy="4637166"/>
          </a:xfrm>
          <a:prstGeom prst="rect">
            <a:avLst/>
          </a:prstGeom>
        </p:spPr>
      </p:pic>
    </p:spTree>
    <p:extLst>
      <p:ext uri="{BB962C8B-B14F-4D97-AF65-F5344CB8AC3E}">
        <p14:creationId xmlns:p14="http://schemas.microsoft.com/office/powerpoint/2010/main" val="6876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a:latin typeface="Calibri" panose="020F0502020204030204" pitchFamily="34" charset="0"/>
                <a:cs typeface="Calibri" panose="020F0502020204030204" pitchFamily="34" charset="0"/>
              </a:rPr>
              <a:t>Six Word </a:t>
            </a:r>
            <a:r>
              <a:rPr lang="fr-FR" b="1" dirty="0" err="1">
                <a:latin typeface="Calibri" panose="020F0502020204030204" pitchFamily="34" charset="0"/>
                <a:cs typeface="Calibri" panose="020F0502020204030204" pitchFamily="34" charset="0"/>
              </a:rPr>
              <a:t>Memoir</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Examples</a:t>
            </a:r>
            <a:endParaRPr lang="fr-FR"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fr-FR" dirty="0" err="1">
                <a:latin typeface="Calibri" panose="020F0502020204030204" pitchFamily="34" charset="0"/>
                <a:cs typeface="Calibri" panose="020F0502020204030204" pitchFamily="34" charset="0"/>
              </a:rPr>
              <a:t>Found</a:t>
            </a:r>
            <a:r>
              <a:rPr lang="fr-FR" dirty="0">
                <a:latin typeface="Calibri" panose="020F0502020204030204" pitchFamily="34" charset="0"/>
                <a:cs typeface="Calibri" panose="020F0502020204030204" pitchFamily="34" charset="0"/>
              </a:rPr>
              <a:t> on </a:t>
            </a:r>
            <a:r>
              <a:rPr lang="fr-FR" dirty="0" err="1">
                <a:latin typeface="Calibri" panose="020F0502020204030204" pitchFamily="34" charset="0"/>
                <a:cs typeface="Calibri" panose="020F0502020204030204" pitchFamily="34" charset="0"/>
              </a:rPr>
              <a:t>Craigslist</a:t>
            </a:r>
            <a:r>
              <a:rPr lang="fr-FR" dirty="0">
                <a:latin typeface="Calibri" panose="020F0502020204030204" pitchFamily="34" charset="0"/>
                <a:cs typeface="Calibri" panose="020F0502020204030204" pitchFamily="34" charset="0"/>
              </a:rPr>
              <a:t>: table, </a:t>
            </a:r>
            <a:r>
              <a:rPr lang="fr-FR" dirty="0" err="1">
                <a:latin typeface="Calibri" panose="020F0502020204030204" pitchFamily="34" charset="0"/>
                <a:cs typeface="Calibri" panose="020F0502020204030204" pitchFamily="34" charset="0"/>
              </a:rPr>
              <a:t>apartment</a:t>
            </a:r>
            <a:r>
              <a:rPr lang="fr-FR" dirty="0">
                <a:latin typeface="Calibri" panose="020F0502020204030204" pitchFamily="34" charset="0"/>
                <a:cs typeface="Calibri" panose="020F0502020204030204" pitchFamily="34" charset="0"/>
              </a:rPr>
              <a:t>, fiancé.</a:t>
            </a:r>
          </a:p>
          <a:p>
            <a:r>
              <a:rPr lang="fr-FR" dirty="0" err="1">
                <a:latin typeface="Calibri" panose="020F0502020204030204" pitchFamily="34" charset="0"/>
                <a:cs typeface="Calibri" panose="020F0502020204030204" pitchFamily="34" charset="0"/>
              </a:rPr>
              <a:t>Adopted</a:t>
            </a:r>
            <a:r>
              <a:rPr lang="fr-FR" dirty="0">
                <a:latin typeface="Calibri" panose="020F0502020204030204" pitchFamily="34" charset="0"/>
                <a:cs typeface="Calibri" panose="020F0502020204030204" pitchFamily="34" charset="0"/>
              </a:rPr>
              <a:t> baby, </a:t>
            </a:r>
            <a:r>
              <a:rPr lang="fr-FR" dirty="0" err="1">
                <a:latin typeface="Calibri" panose="020F0502020204030204" pitchFamily="34" charset="0"/>
                <a:cs typeface="Calibri" panose="020F0502020204030204" pitchFamily="34" charset="0"/>
              </a:rPr>
              <a:t>got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pregnant</a:t>
            </a:r>
            <a:r>
              <a:rPr lang="fr-FR" dirty="0">
                <a:latin typeface="Calibri" panose="020F0502020204030204" pitchFamily="34" charset="0"/>
                <a:cs typeface="Calibri" panose="020F0502020204030204" pitchFamily="34" charset="0"/>
              </a:rPr>
              <a:t>, instant </a:t>
            </a:r>
            <a:r>
              <a:rPr lang="fr-FR" dirty="0" err="1">
                <a:latin typeface="Calibri" panose="020F0502020204030204" pitchFamily="34" charset="0"/>
                <a:cs typeface="Calibri" panose="020F0502020204030204" pitchFamily="34" charset="0"/>
              </a:rPr>
              <a:t>family</a:t>
            </a:r>
            <a:r>
              <a:rPr lang="fr-FR" dirty="0">
                <a:latin typeface="Calibri" panose="020F0502020204030204" pitchFamily="34" charset="0"/>
                <a:cs typeface="Calibri" panose="020F0502020204030204" pitchFamily="34" charset="0"/>
              </a:rPr>
              <a:t>.</a:t>
            </a:r>
          </a:p>
          <a:p>
            <a:r>
              <a:rPr lang="fr-FR" dirty="0" err="1">
                <a:latin typeface="Calibri" panose="020F0502020204030204" pitchFamily="34" charset="0"/>
                <a:cs typeface="Calibri" panose="020F0502020204030204" pitchFamily="34" charset="0"/>
              </a:rPr>
              <a:t>Told</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you</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I’d</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be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published</a:t>
            </a:r>
            <a:r>
              <a:rPr lang="fr-FR" dirty="0">
                <a:latin typeface="Calibri" panose="020F0502020204030204" pitchFamily="34" charset="0"/>
                <a:cs typeface="Calibri" panose="020F0502020204030204" pitchFamily="34" charset="0"/>
              </a:rPr>
              <a:t> one </a:t>
            </a:r>
            <a:r>
              <a:rPr lang="fr-FR" dirty="0" err="1">
                <a:latin typeface="Calibri" panose="020F0502020204030204" pitchFamily="34" charset="0"/>
                <a:cs typeface="Calibri" panose="020F0502020204030204" pitchFamily="34" charset="0"/>
              </a:rPr>
              <a:t>day</a:t>
            </a:r>
            <a:r>
              <a:rPr lang="fr-FR" dirty="0">
                <a:latin typeface="Calibri" panose="020F0502020204030204" pitchFamily="34" charset="0"/>
                <a:cs typeface="Calibri" panose="020F0502020204030204" pitchFamily="34" charset="0"/>
              </a:rPr>
              <a:t>.</a:t>
            </a:r>
          </a:p>
          <a:p>
            <a:r>
              <a:rPr lang="fr-FR" dirty="0" err="1">
                <a:latin typeface="Calibri" panose="020F0502020204030204" pitchFamily="34" charset="0"/>
                <a:cs typeface="Calibri" panose="020F0502020204030204" pitchFamily="34" charset="0"/>
              </a:rPr>
              <a:t>Bipolar</a:t>
            </a:r>
            <a:r>
              <a:rPr lang="fr-FR" dirty="0">
                <a:latin typeface="Calibri" panose="020F0502020204030204" pitchFamily="34" charset="0"/>
                <a:cs typeface="Calibri" panose="020F0502020204030204" pitchFamily="34" charset="0"/>
              </a:rPr>
              <a:t>, no </a:t>
            </a:r>
            <a:r>
              <a:rPr lang="fr-FR" dirty="0" err="1">
                <a:latin typeface="Calibri" panose="020F0502020204030204" pitchFamily="34" charset="0"/>
                <a:cs typeface="Calibri" panose="020F0502020204030204" pitchFamily="34" charset="0"/>
              </a:rPr>
              <a:t>two</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ways</a:t>
            </a:r>
            <a:r>
              <a:rPr lang="fr-FR" dirty="0">
                <a:latin typeface="Calibri" panose="020F0502020204030204" pitchFamily="34" charset="0"/>
                <a:cs typeface="Calibri" panose="020F0502020204030204" pitchFamily="34" charset="0"/>
              </a:rPr>
              <a:t> about </a:t>
            </a:r>
            <a:r>
              <a:rPr lang="fr-FR" dirty="0" err="1">
                <a:latin typeface="Calibri" panose="020F0502020204030204" pitchFamily="34" charset="0"/>
                <a:cs typeface="Calibri" panose="020F0502020204030204" pitchFamily="34" charset="0"/>
              </a:rPr>
              <a:t>it</a:t>
            </a:r>
            <a:r>
              <a:rPr lang="fr-FR" dirty="0">
                <a:latin typeface="Calibri" panose="020F0502020204030204" pitchFamily="34" charset="0"/>
                <a:cs typeface="Calibri" panose="020F0502020204030204" pitchFamily="34" charset="0"/>
              </a:rPr>
              <a:t>.</a:t>
            </a:r>
          </a:p>
          <a:p>
            <a:r>
              <a:rPr lang="fr-FR" dirty="0">
                <a:latin typeface="Calibri" panose="020F0502020204030204" pitchFamily="34" charset="0"/>
                <a:cs typeface="Calibri" panose="020F0502020204030204" pitchFamily="34" charset="0"/>
              </a:rPr>
              <a:t>Acting </a:t>
            </a:r>
            <a:r>
              <a:rPr lang="fr-FR" dirty="0" err="1">
                <a:latin typeface="Calibri" panose="020F0502020204030204" pitchFamily="34" charset="0"/>
                <a:cs typeface="Calibri" panose="020F0502020204030204" pitchFamily="34" charset="0"/>
              </a:rPr>
              <a:t>is</a:t>
            </a:r>
            <a:r>
              <a:rPr lang="fr-FR" dirty="0">
                <a:latin typeface="Calibri" panose="020F0502020204030204" pitchFamily="34" charset="0"/>
                <a:cs typeface="Calibri" panose="020F0502020204030204" pitchFamily="34" charset="0"/>
              </a:rPr>
              <a:t> not all I </a:t>
            </a:r>
            <a:r>
              <a:rPr lang="fr-FR" dirty="0" err="1">
                <a:latin typeface="Calibri" panose="020F0502020204030204" pitchFamily="34" charset="0"/>
                <a:cs typeface="Calibri" panose="020F0502020204030204" pitchFamily="34" charset="0"/>
              </a:rPr>
              <a:t>am</a:t>
            </a:r>
            <a:r>
              <a:rPr lang="fr-FR" dirty="0">
                <a:latin typeface="Calibri" panose="020F0502020204030204" pitchFamily="34" charset="0"/>
                <a:cs typeface="Calibri" panose="020F0502020204030204" pitchFamily="34" charset="0"/>
              </a:rPr>
              <a:t>. </a:t>
            </a:r>
          </a:p>
          <a:p>
            <a:r>
              <a:rPr lang="fr-FR" dirty="0">
                <a:latin typeface="Calibri" panose="020F0502020204030204" pitchFamily="34" charset="0"/>
                <a:cs typeface="Calibri" panose="020F0502020204030204" pitchFamily="34" charset="0"/>
              </a:rPr>
              <a:t>Google </a:t>
            </a:r>
            <a:r>
              <a:rPr lang="fr-FR" dirty="0" err="1">
                <a:latin typeface="Calibri" panose="020F0502020204030204" pitchFamily="34" charset="0"/>
                <a:cs typeface="Calibri" panose="020F0502020204030204" pitchFamily="34" charset="0"/>
              </a:rPr>
              <a:t>knows</a:t>
            </a:r>
            <a:r>
              <a:rPr lang="fr-FR" dirty="0">
                <a:latin typeface="Calibri" panose="020F0502020204030204" pitchFamily="34" charset="0"/>
                <a:cs typeface="Calibri" panose="020F0502020204030204" pitchFamily="34" charset="0"/>
              </a:rPr>
              <a:t> me, </a:t>
            </a:r>
            <a:r>
              <a:rPr lang="fr-FR" dirty="0" err="1">
                <a:latin typeface="Calibri" panose="020F0502020204030204" pitchFamily="34" charset="0"/>
                <a:cs typeface="Calibri" panose="020F0502020204030204" pitchFamily="34" charset="0"/>
              </a:rPr>
              <a:t>therefore</a:t>
            </a:r>
            <a:r>
              <a:rPr lang="fr-FR" dirty="0">
                <a:latin typeface="Calibri" panose="020F0502020204030204" pitchFamily="34" charset="0"/>
                <a:cs typeface="Calibri" panose="020F0502020204030204" pitchFamily="34" charset="0"/>
              </a:rPr>
              <a:t> I </a:t>
            </a:r>
            <a:r>
              <a:rPr lang="fr-FR" dirty="0" err="1">
                <a:latin typeface="Calibri" panose="020F0502020204030204" pitchFamily="34" charset="0"/>
                <a:cs typeface="Calibri" panose="020F0502020204030204" pitchFamily="34" charset="0"/>
              </a:rPr>
              <a:t>am</a:t>
            </a:r>
            <a:r>
              <a:rPr lang="fr-FR" dirty="0">
                <a:latin typeface="Calibri" panose="020F0502020204030204" pitchFamily="34" charset="0"/>
                <a:cs typeface="Calibri" panose="020F0502020204030204" pitchFamily="34" charset="0"/>
              </a:rPr>
              <a:t>.</a:t>
            </a:r>
          </a:p>
          <a:p>
            <a:r>
              <a:rPr lang="fr-FR" dirty="0" err="1">
                <a:latin typeface="Calibri" panose="020F0502020204030204" pitchFamily="34" charset="0"/>
                <a:cs typeface="Calibri" panose="020F0502020204030204" pitchFamily="34" charset="0"/>
              </a:rPr>
              <a:t>Alzheimer’s</a:t>
            </a:r>
            <a:r>
              <a:rPr lang="fr-FR" dirty="0">
                <a:latin typeface="Calibri" panose="020F0502020204030204" pitchFamily="34" charset="0"/>
                <a:cs typeface="Calibri" panose="020F0502020204030204" pitchFamily="34" charset="0"/>
              </a:rPr>
              <a:t>: meeting new people </a:t>
            </a:r>
            <a:r>
              <a:rPr lang="fr-FR" dirty="0" err="1">
                <a:latin typeface="Calibri" panose="020F0502020204030204" pitchFamily="34" charset="0"/>
                <a:cs typeface="Calibri" panose="020F0502020204030204" pitchFamily="34" charset="0"/>
              </a:rPr>
              <a:t>every</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day</a:t>
            </a:r>
            <a:r>
              <a:rPr lang="fr-FR" dirty="0">
                <a:latin typeface="Calibri" panose="020F0502020204030204" pitchFamily="34" charset="0"/>
                <a:cs typeface="Calibri" panose="020F0502020204030204" pitchFamily="34" charset="0"/>
              </a:rPr>
              <a:t>.</a:t>
            </a: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069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0" y="812800"/>
            <a:ext cx="7620000" cy="5219700"/>
          </a:xfrm>
          <a:prstGeom prst="rect">
            <a:avLst/>
          </a:prstGeom>
        </p:spPr>
      </p:pic>
    </p:spTree>
    <p:extLst>
      <p:ext uri="{BB962C8B-B14F-4D97-AF65-F5344CB8AC3E}">
        <p14:creationId xmlns:p14="http://schemas.microsoft.com/office/powerpoint/2010/main" val="87805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8312F7-FFE6-EF47-8211-AEC0D3B4E4BD}"/>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p:cNvSpPr txBox="1"/>
          <p:nvPr/>
        </p:nvSpPr>
        <p:spPr>
          <a:xfrm>
            <a:off x="3008415" y="3650013"/>
            <a:ext cx="6821924" cy="1446550"/>
          </a:xfrm>
          <a:prstGeom prst="rect">
            <a:avLst/>
          </a:prstGeom>
          <a:noFill/>
        </p:spPr>
        <p:txBody>
          <a:bodyPr wrap="square" rtlCol="0">
            <a:spAutoFit/>
          </a:bodyPr>
          <a:lstStyle/>
          <a:p>
            <a:r>
              <a:rPr lang="en-CA" sz="4400" b="1" dirty="0">
                <a:latin typeface="+mj-lt"/>
                <a:cs typeface="Apple Chancery"/>
              </a:rPr>
              <a:t>Empowered by language(s)</a:t>
            </a:r>
          </a:p>
          <a:p>
            <a:r>
              <a:rPr lang="en-CA" sz="4400" b="1" dirty="0">
                <a:latin typeface="+mj-lt"/>
                <a:cs typeface="Apple Chancery"/>
              </a:rPr>
              <a:t>Inspired by stories.</a:t>
            </a:r>
          </a:p>
        </p:txBody>
      </p:sp>
    </p:spTree>
    <p:extLst>
      <p:ext uri="{BB962C8B-B14F-4D97-AF65-F5344CB8AC3E}">
        <p14:creationId xmlns:p14="http://schemas.microsoft.com/office/powerpoint/2010/main" val="3926161474"/>
      </p:ext>
    </p:extLst>
  </p:cSld>
  <p:clrMapOvr>
    <a:masterClrMapping/>
  </p:clrMapOvr>
  <mc:AlternateContent xmlns:mc="http://schemas.openxmlformats.org/markup-compatibility/2006" xmlns:p14="http://schemas.microsoft.com/office/powerpoint/2010/main">
    <mc:Choice Requires="p14">
      <p:transition spd="med" p14:dur="700" advTm="3563">
        <p:fade/>
      </p:transition>
    </mc:Choice>
    <mc:Fallback xmlns="">
      <p:transition xmlns:p14="http://schemas.microsoft.com/office/powerpoint/2010/main" spd="med" advTm="3563">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up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7" name="TextBox 6"/>
          <p:cNvSpPr txBox="1"/>
          <p:nvPr/>
        </p:nvSpPr>
        <p:spPr>
          <a:xfrm>
            <a:off x="2159000" y="1058334"/>
            <a:ext cx="2152352" cy="1323439"/>
          </a:xfrm>
          <a:prstGeom prst="rect">
            <a:avLst/>
          </a:prstGeom>
          <a:noFill/>
        </p:spPr>
        <p:txBody>
          <a:bodyPr wrap="none" rtlCol="0">
            <a:spAutoFit/>
          </a:bodyPr>
          <a:lstStyle/>
          <a:p>
            <a:r>
              <a:rPr lang="en-US" sz="4000" dirty="0">
                <a:solidFill>
                  <a:srgbClr val="534239"/>
                </a:solidFill>
                <a:latin typeface="Arial"/>
                <a:cs typeface="Arial"/>
              </a:rPr>
              <a:t>Forever</a:t>
            </a:r>
          </a:p>
          <a:p>
            <a:r>
              <a:rPr lang="en-US" sz="4000" dirty="0">
                <a:solidFill>
                  <a:srgbClr val="534239"/>
                </a:solidFill>
                <a:latin typeface="Arial"/>
                <a:cs typeface="Arial"/>
              </a:rPr>
              <a:t>learning,</a:t>
            </a:r>
          </a:p>
        </p:txBody>
      </p:sp>
      <p:sp>
        <p:nvSpPr>
          <p:cNvPr id="8" name="TextBox 7"/>
          <p:cNvSpPr txBox="1"/>
          <p:nvPr/>
        </p:nvSpPr>
        <p:spPr>
          <a:xfrm>
            <a:off x="8015112" y="1859662"/>
            <a:ext cx="2265815" cy="1323439"/>
          </a:xfrm>
          <a:prstGeom prst="rect">
            <a:avLst/>
          </a:prstGeom>
          <a:noFill/>
        </p:spPr>
        <p:txBody>
          <a:bodyPr wrap="none" rtlCol="0">
            <a:spAutoFit/>
          </a:bodyPr>
          <a:lstStyle/>
          <a:p>
            <a:r>
              <a:rPr lang="en-US" sz="4000" dirty="0">
                <a:solidFill>
                  <a:srgbClr val="534239"/>
                </a:solidFill>
                <a:latin typeface="Arial"/>
                <a:cs typeface="Arial"/>
              </a:rPr>
              <a:t>that is</a:t>
            </a:r>
          </a:p>
          <a:p>
            <a:r>
              <a:rPr lang="en-US" sz="4000" dirty="0">
                <a:solidFill>
                  <a:srgbClr val="534239"/>
                </a:solidFill>
                <a:latin typeface="Arial"/>
                <a:cs typeface="Arial"/>
              </a:rPr>
              <a:t>my thing.</a:t>
            </a:r>
          </a:p>
        </p:txBody>
      </p:sp>
    </p:spTree>
    <p:extLst>
      <p:ext uri="{BB962C8B-B14F-4D97-AF65-F5344CB8AC3E}">
        <p14:creationId xmlns:p14="http://schemas.microsoft.com/office/powerpoint/2010/main" val="475419783"/>
      </p:ext>
    </p:extLst>
  </p:cSld>
  <p:clrMapOvr>
    <a:masterClrMapping/>
  </p:clrMapOvr>
  <mc:AlternateContent xmlns:mc="http://schemas.openxmlformats.org/markup-compatibility/2006" xmlns:p14="http://schemas.microsoft.com/office/powerpoint/2010/main">
    <mc:Choice Requires="p14">
      <p:transition spd="med" p14:dur="700" advTm="3775">
        <p:fade/>
      </p:transition>
    </mc:Choice>
    <mc:Fallback xmlns="">
      <p:transition xmlns:p14="http://schemas.microsoft.com/office/powerpoint/2010/main" spd="med" advTm="377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84032" y="332657"/>
            <a:ext cx="4067944" cy="1470025"/>
          </a:xfrm>
          <a:solidFill>
            <a:schemeClr val="bg2">
              <a:lumMod val="25000"/>
            </a:schemeClr>
          </a:solidFill>
        </p:spPr>
        <p:txBody>
          <a:bodyPr/>
          <a:lstStyle/>
          <a:p>
            <a:pPr algn="r"/>
            <a:r>
              <a:rPr lang="en-CA" sz="4000" b="1" dirty="0">
                <a:solidFill>
                  <a:schemeClr val="accent5">
                    <a:lumMod val="60000"/>
                    <a:lumOff val="40000"/>
                  </a:schemeClr>
                </a:solidFill>
              </a:rPr>
              <a:t>Afraid of heights,</a:t>
            </a:r>
            <a:br>
              <a:rPr lang="en-CA" sz="4000" b="1" dirty="0">
                <a:solidFill>
                  <a:schemeClr val="accent5">
                    <a:lumMod val="60000"/>
                    <a:lumOff val="40000"/>
                  </a:schemeClr>
                </a:solidFill>
              </a:rPr>
            </a:br>
            <a:r>
              <a:rPr lang="en-CA" sz="4000" b="1" dirty="0">
                <a:solidFill>
                  <a:schemeClr val="accent5">
                    <a:lumMod val="60000"/>
                    <a:lumOff val="40000"/>
                  </a:schemeClr>
                </a:solidFill>
              </a:rPr>
              <a:t> I’m still climbing</a:t>
            </a:r>
          </a:p>
        </p:txBody>
      </p:sp>
      <p:sp>
        <p:nvSpPr>
          <p:cNvPr id="3" name="TextBox 2"/>
          <p:cNvSpPr txBox="1"/>
          <p:nvPr/>
        </p:nvSpPr>
        <p:spPr>
          <a:xfrm>
            <a:off x="2898791" y="2972346"/>
            <a:ext cx="184666" cy="369332"/>
          </a:xfrm>
          <a:prstGeom prst="rect">
            <a:avLst/>
          </a:prstGeom>
          <a:noFill/>
        </p:spPr>
        <p:txBody>
          <a:bodyPr wrap="none" rtlCol="0">
            <a:spAutoFit/>
          </a:bodyPr>
          <a:lstStyle/>
          <a:p>
            <a:pPr defTabSz="914400"/>
            <a:endParaRPr lang="en-CA" dirty="0">
              <a:solidFill>
                <a:prstClr val="black"/>
              </a:solidFill>
              <a:latin typeface="Calibri"/>
            </a:endParaRPr>
          </a:p>
        </p:txBody>
      </p:sp>
    </p:spTree>
    <p:extLst>
      <p:ext uri="{BB962C8B-B14F-4D97-AF65-F5344CB8AC3E}">
        <p14:creationId xmlns:p14="http://schemas.microsoft.com/office/powerpoint/2010/main" val="108257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990" y="0"/>
            <a:ext cx="4431515" cy="332960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1118" y="3324117"/>
            <a:ext cx="9144000" cy="422108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15880" y="0"/>
            <a:ext cx="5669238" cy="3933056"/>
          </a:xfrm>
          <a:prstGeom prst="rect">
            <a:avLst/>
          </a:prstGeom>
        </p:spPr>
      </p:pic>
      <p:sp>
        <p:nvSpPr>
          <p:cNvPr id="10" name="TextBox 9"/>
          <p:cNvSpPr txBox="1"/>
          <p:nvPr/>
        </p:nvSpPr>
        <p:spPr>
          <a:xfrm>
            <a:off x="1543989" y="1268760"/>
            <a:ext cx="3312368" cy="707886"/>
          </a:xfrm>
          <a:prstGeom prst="rect">
            <a:avLst/>
          </a:prstGeom>
          <a:noFill/>
        </p:spPr>
        <p:txBody>
          <a:bodyPr wrap="square" rtlCol="0">
            <a:spAutoFit/>
          </a:bodyPr>
          <a:lstStyle/>
          <a:p>
            <a:pPr algn="ctr"/>
            <a:r>
              <a:rPr lang="en-US" sz="4000" dirty="0">
                <a:solidFill>
                  <a:prstClr val="white"/>
                </a:solidFill>
                <a:latin typeface="Calibri" panose="020F0502020204030204"/>
              </a:rPr>
              <a:t>British Born</a:t>
            </a:r>
            <a:endParaRPr lang="en-CA" sz="4000" dirty="0">
              <a:solidFill>
                <a:prstClr val="white"/>
              </a:solidFill>
              <a:latin typeface="Calibri" panose="020F0502020204030204"/>
            </a:endParaRPr>
          </a:p>
        </p:txBody>
      </p:sp>
      <p:sp>
        <p:nvSpPr>
          <p:cNvPr id="13" name="Rectangle 12"/>
          <p:cNvSpPr/>
          <p:nvPr/>
        </p:nvSpPr>
        <p:spPr>
          <a:xfrm>
            <a:off x="5375920" y="260648"/>
            <a:ext cx="4896544" cy="923330"/>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a:rPr>
              <a:t>TRAVEL</a:t>
            </a:r>
          </a:p>
        </p:txBody>
      </p:sp>
      <p:sp>
        <p:nvSpPr>
          <p:cNvPr id="15" name="TextBox 14"/>
          <p:cNvSpPr txBox="1"/>
          <p:nvPr/>
        </p:nvSpPr>
        <p:spPr>
          <a:xfrm>
            <a:off x="3071664" y="4725145"/>
            <a:ext cx="4320480" cy="646331"/>
          </a:xfrm>
          <a:prstGeom prst="rect">
            <a:avLst/>
          </a:prstGeom>
          <a:noFill/>
        </p:spPr>
        <p:txBody>
          <a:bodyPr wrap="square" rtlCol="0">
            <a:spAutoFit/>
          </a:bodyPr>
          <a:lstStyle/>
          <a:p>
            <a:r>
              <a:rPr lang="en-US" sz="3600" dirty="0">
                <a:solidFill>
                  <a:prstClr val="black"/>
                </a:solidFill>
                <a:latin typeface="Arial" panose="020B0604020202020204" pitchFamily="34" charset="0"/>
                <a:cs typeface="Arial" panose="020B0604020202020204" pitchFamily="34" charset="0"/>
              </a:rPr>
              <a:t>Set me free………</a:t>
            </a:r>
            <a:endParaRPr lang="en-CA" sz="3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941136"/>
      </p:ext>
    </p:extLst>
  </p:cSld>
  <p:clrMapOvr>
    <a:masterClrMapping/>
  </p:clrMapOvr>
  <mc:AlternateContent xmlns:mc="http://schemas.openxmlformats.org/markup-compatibility/2006" xmlns:p14="http://schemas.microsoft.com/office/powerpoint/2010/main">
    <mc:Choice Requires="p14">
      <p:transition spd="med" p14:dur="700" advTm="4022">
        <p:fade/>
      </p:transition>
    </mc:Choice>
    <mc:Fallback xmlns="">
      <p:transition xmlns:p14="http://schemas.microsoft.com/office/powerpoint/2010/main" spd="med" advTm="4023">
        <p:fade/>
      </p:transition>
    </mc:Fallback>
  </mc:AlternateContent>
</p:sld>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TotalTime>
  <Words>2023</Words>
  <Application>Microsoft Macintosh PowerPoint</Application>
  <PresentationFormat>Widescreen</PresentationFormat>
  <Paragraphs>172</Paragraphs>
  <Slides>28</Slides>
  <Notes>17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28</vt:i4>
      </vt:variant>
    </vt:vector>
  </HeadingPairs>
  <TitlesOfParts>
    <vt:vector size="44" baseType="lpstr">
      <vt:lpstr>Brush Script MT</vt:lpstr>
      <vt:lpstr>Apple Chancery</vt:lpstr>
      <vt:lpstr>Arial</vt:lpstr>
      <vt:lpstr>Calibri</vt:lpstr>
      <vt:lpstr>Calibri Light</vt:lpstr>
      <vt:lpstr>Calisto MT</vt:lpstr>
      <vt:lpstr>Century Gothic</vt:lpstr>
      <vt:lpstr>Corbel</vt:lpstr>
      <vt:lpstr>Forte</vt:lpstr>
      <vt:lpstr>Mangal</vt:lpstr>
      <vt:lpstr>Wingdings</vt:lpstr>
      <vt:lpstr>Wingdings 2</vt:lpstr>
      <vt:lpstr>Office Theme</vt:lpstr>
      <vt:lpstr>1_Office Theme</vt:lpstr>
      <vt:lpstr>Capital</vt:lpstr>
      <vt:lpstr>Frame</vt:lpstr>
      <vt:lpstr>LLED 361 – 921/928</vt:lpstr>
      <vt:lpstr>Speed Introductions </vt:lpstr>
      <vt:lpstr>Six Word Memoirs</vt:lpstr>
      <vt:lpstr>Six Word Memoir Examples</vt:lpstr>
      <vt:lpstr>PowerPoint Presentation</vt:lpstr>
      <vt:lpstr>PowerPoint Presentation</vt:lpstr>
      <vt:lpstr>PowerPoint Presentation</vt:lpstr>
      <vt:lpstr>Afraid of heights,  I’m still climbing</vt:lpstr>
      <vt:lpstr>PowerPoint Presentation</vt:lpstr>
      <vt:lpstr>PowerPoint Presentation</vt:lpstr>
      <vt:lpstr>        A born optimist,    a learned realist.</vt:lpstr>
      <vt:lpstr>PowerPoint Presentation</vt:lpstr>
      <vt:lpstr>PowerPoint Presentation</vt:lpstr>
      <vt:lpstr>Quick Write: Your Turn!</vt:lpstr>
      <vt:lpstr>Course Syllabus + Blog</vt:lpstr>
      <vt:lpstr>Assignment #1: Group Text Presentation</vt:lpstr>
      <vt:lpstr>Reading Groups</vt:lpstr>
      <vt:lpstr>Break – Please sign up for a Reading Group!</vt:lpstr>
      <vt:lpstr>How to present the chapter, article, or resource</vt:lpstr>
      <vt:lpstr>Duff, P. A. (2001). Language, literacy, content, and (pop) culture: Challenges for ESL students in mainstream courses. Canadian Modern Language Review (58)1, 103-132. </vt:lpstr>
      <vt:lpstr>Summary of the article</vt:lpstr>
      <vt:lpstr>Finding 1: There were structural limitations beyond teachers’ control.</vt:lpstr>
      <vt:lpstr>Finding 2: Even though teachers did a good job with what they could control, it did not account for ESL students.</vt:lpstr>
      <vt:lpstr>Finding 3: Topics were West-centered and featured rapid turn-taking among L1 English locals, too fast for ESL students.</vt:lpstr>
      <vt:lpstr>Discussion: How to solve the problems identified by Duff?</vt:lpstr>
      <vt:lpstr>PowerPoint Presentation</vt:lpstr>
      <vt:lpstr>So that was just a model… adapt as necessary based on the nature of your resource.</vt:lpstr>
      <vt:lpstr>That’s it.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LLED 361 – 921/928</dc:title>
  <dc:creator>Joanne Robertson</dc:creator>
  <cp:lastModifiedBy>Joanne Robertson</cp:lastModifiedBy>
  <cp:revision>26</cp:revision>
  <dcterms:created xsi:type="dcterms:W3CDTF">2019-05-11T04:44:50Z</dcterms:created>
  <dcterms:modified xsi:type="dcterms:W3CDTF">2019-05-15T05:21:27Z</dcterms:modified>
</cp:coreProperties>
</file>