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77"/>
      <p:regular r:id="rId18"/>
      <p:bold r:id="rId19"/>
      <p:italic r:id="rId20"/>
      <p:boldItalic r:id="rId21"/>
    </p:embeddedFont>
    <p:embeddedFont>
      <p:font typeface="Playfair Display"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DED8EA-552D-4789-B77D-19AE9E988EC5}">
  <a:tblStyle styleId="{47DED8EA-552D-4789-B77D-19AE9E988EC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a3396673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a339667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7910d883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7910d883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7910d883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7910d883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79dfa4c4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79dfa4c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9dfa4c4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9dfa4c4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a3396673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a3396673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795985db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795985d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a3396673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a339667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a3396673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a339667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7910d883d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7910d883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910d883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7910d883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7910d883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7910d883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7910d883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7910d883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7910d883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7910d883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ixabay.com/photos/concept-document-focus-letter-182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Consectetur and Adipiscings</a:t>
            </a:r>
            <a:endParaRPr/>
          </a:p>
        </p:txBody>
      </p:sp>
      <p:sp>
        <p:nvSpPr>
          <p:cNvPr id="60" name="Google Shape;60;p13"/>
          <p:cNvSpPr txBox="1">
            <a:spLocks noGrp="1"/>
          </p:cNvSpPr>
          <p:nvPr>
            <p:ph type="body" idx="1"/>
          </p:nvPr>
        </p:nvSpPr>
        <p:spPr>
          <a:xfrm>
            <a:off x="311700" y="1152475"/>
            <a:ext cx="8832300" cy="36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To understand consectetur, it is helpful to first consider adipiscings. </a:t>
            </a:r>
            <a:r>
              <a:rPr lang="en" sz="1800" b="1">
                <a:solidFill>
                  <a:srgbClr val="000000"/>
                </a:solidFill>
                <a:highlight>
                  <a:srgbClr val="FFFFFF"/>
                </a:highlight>
                <a:latin typeface="Arial"/>
                <a:ea typeface="Arial"/>
                <a:cs typeface="Arial"/>
                <a:sym typeface="Arial"/>
              </a:rPr>
              <a:t>Adipiscings </a:t>
            </a:r>
            <a:r>
              <a:rPr lang="en" sz="1800">
                <a:solidFill>
                  <a:srgbClr val="000000"/>
                </a:solidFill>
                <a:highlight>
                  <a:srgbClr val="FFFFFF"/>
                </a:highlight>
                <a:latin typeface="Arial"/>
                <a:ea typeface="Arial"/>
                <a:cs typeface="Arial"/>
                <a:sym typeface="Arial"/>
              </a:rPr>
              <a:t>are structures within the laculi that are made up of DNA, the hereditary material. You may remember that in portas, DNA is organized into a single circular adipiscing. In egestas, adipiscings are linear structures. Every egestastic species has a specific number of adipiscings in the iaculis of its body’s cells. For example, in humans, the adipiscing number is 46, while in fruit flies, it is eight. Adipiscings are only visible and pulvinar from one another when the cell is getting ready to divide. When the cell is in the growth and mauris phases of its life cycle, proteins are attached to adipiscings, and they resemble an unwound, jumbled bunch of threads. These unwound protein- adipiscing complexes are called </a:t>
            </a:r>
            <a:r>
              <a:rPr lang="en" sz="1800" b="1">
                <a:solidFill>
                  <a:srgbClr val="000000"/>
                </a:solidFill>
                <a:highlight>
                  <a:srgbClr val="FFFFFF"/>
                </a:highlight>
                <a:latin typeface="Arial"/>
                <a:ea typeface="Arial"/>
                <a:cs typeface="Arial"/>
                <a:sym typeface="Arial"/>
              </a:rPr>
              <a:t>consectetur</a:t>
            </a:r>
            <a:r>
              <a:rPr lang="en" sz="1800">
                <a:solidFill>
                  <a:srgbClr val="000000"/>
                </a:solidFill>
                <a:highlight>
                  <a:srgbClr val="FFFFFF"/>
                </a:highlight>
                <a:latin typeface="Arial"/>
                <a:ea typeface="Arial"/>
                <a:cs typeface="Arial"/>
                <a:sym typeface="Arial"/>
              </a:rPr>
              <a:t>; consectetur describes the material that makes up the adipiscings both when condensed and decondensed.</a:t>
            </a:r>
            <a:endParaRPr sz="1800">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Specialized Terminology</a:t>
            </a:r>
            <a:endParaRPr/>
          </a:p>
        </p:txBody>
      </p:sp>
      <p:sp>
        <p:nvSpPr>
          <p:cNvPr id="120" name="Google Shape;120;p22"/>
          <p:cNvSpPr txBox="1">
            <a:spLocks noGrp="1"/>
          </p:cNvSpPr>
          <p:nvPr>
            <p:ph type="body" idx="1"/>
          </p:nvPr>
        </p:nvSpPr>
        <p:spPr>
          <a:xfrm>
            <a:off x="48825" y="1017450"/>
            <a:ext cx="9095100" cy="38655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Highly contextualized vocabulary in specific fields or disciplines</a:t>
            </a:r>
            <a:endParaRPr sz="2500"/>
          </a:p>
          <a:p>
            <a:pPr marL="914400" lvl="1" indent="-387350" algn="l" rtl="0">
              <a:lnSpc>
                <a:spcPct val="100000"/>
              </a:lnSpc>
              <a:spcBef>
                <a:spcPts val="0"/>
              </a:spcBef>
              <a:spcAft>
                <a:spcPts val="0"/>
              </a:spcAft>
              <a:buSzPts val="2500"/>
              <a:buChar char="-"/>
            </a:pPr>
            <a:r>
              <a:rPr lang="en" sz="2500"/>
              <a:t>Ex: polynomial or mitosis</a:t>
            </a:r>
            <a:endParaRPr sz="2500"/>
          </a:p>
          <a:p>
            <a:pPr marL="0" lvl="0" indent="0" algn="l" rtl="0">
              <a:lnSpc>
                <a:spcPct val="100000"/>
              </a:lnSpc>
              <a:spcBef>
                <a:spcPts val="1600"/>
              </a:spcBef>
              <a:spcAft>
                <a:spcPts val="0"/>
              </a:spcAft>
              <a:buNone/>
            </a:pPr>
            <a:endParaRPr sz="900"/>
          </a:p>
          <a:p>
            <a:pPr marL="0" lvl="0" indent="0" algn="l" rtl="0">
              <a:lnSpc>
                <a:spcPct val="100000"/>
              </a:lnSpc>
              <a:spcBef>
                <a:spcPts val="1600"/>
              </a:spcBef>
              <a:spcAft>
                <a:spcPts val="0"/>
              </a:spcAft>
              <a:buNone/>
            </a:pPr>
            <a:endParaRPr sz="900"/>
          </a:p>
          <a:p>
            <a:pPr marL="914400" lvl="1" indent="-387350" algn="l" rtl="0">
              <a:spcBef>
                <a:spcPts val="1600"/>
              </a:spcBef>
              <a:spcAft>
                <a:spcPts val="0"/>
              </a:spcAft>
              <a:buSzPts val="2500"/>
              <a:buChar char="-"/>
            </a:pPr>
            <a:r>
              <a:rPr lang="en" sz="2500"/>
              <a:t>All students repeat the word aloud</a:t>
            </a:r>
            <a:endParaRPr sz="2500"/>
          </a:p>
          <a:p>
            <a:pPr marL="914400" lvl="1" indent="-387350" algn="l" rtl="0">
              <a:spcBef>
                <a:spcPts val="0"/>
              </a:spcBef>
              <a:spcAft>
                <a:spcPts val="0"/>
              </a:spcAft>
              <a:buSzPts val="2500"/>
              <a:buChar char="-"/>
            </a:pPr>
            <a:r>
              <a:rPr lang="en" sz="2500"/>
              <a:t>Invite one student to define the term to the class while classmates paraphrase the definitions in pairs.</a:t>
            </a:r>
            <a:endParaRPr sz="2500"/>
          </a:p>
          <a:p>
            <a:pPr marL="914400" lvl="1" indent="-387350" algn="l" rtl="0">
              <a:spcBef>
                <a:spcPts val="0"/>
              </a:spcBef>
              <a:spcAft>
                <a:spcPts val="0"/>
              </a:spcAft>
              <a:buSzPts val="2500"/>
              <a:buChar char="-"/>
            </a:pPr>
            <a:r>
              <a:rPr lang="en" sz="2500"/>
              <a:t>Call upon pairs to present their definition</a:t>
            </a:r>
            <a:endParaRPr sz="2500"/>
          </a:p>
        </p:txBody>
      </p:sp>
      <p:pic>
        <p:nvPicPr>
          <p:cNvPr id="121" name="Google Shape;121;p22"/>
          <p:cNvPicPr preferRelativeResize="0"/>
          <p:nvPr/>
        </p:nvPicPr>
        <p:blipFill>
          <a:blip r:embed="rId3">
            <a:alphaModFix/>
          </a:blip>
          <a:stretch>
            <a:fillRect/>
          </a:stretch>
        </p:blipFill>
        <p:spPr>
          <a:xfrm>
            <a:off x="6249400" y="2193873"/>
            <a:ext cx="2535699" cy="1296975"/>
          </a:xfrm>
          <a:prstGeom prst="rect">
            <a:avLst/>
          </a:prstGeom>
          <a:noFill/>
          <a:ln>
            <a:noFill/>
          </a:ln>
        </p:spPr>
      </p:pic>
      <p:sp>
        <p:nvSpPr>
          <p:cNvPr id="122" name="Google Shape;122;p22"/>
          <p:cNvSpPr txBox="1"/>
          <p:nvPr/>
        </p:nvSpPr>
        <p:spPr>
          <a:xfrm>
            <a:off x="157325" y="2734500"/>
            <a:ext cx="1500000" cy="4314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Lato"/>
                <a:ea typeface="Lato"/>
                <a:cs typeface="Lato"/>
                <a:sym typeface="Lato"/>
              </a:rPr>
              <a:t>Strategy:</a:t>
            </a:r>
            <a:endParaRPr sz="2400" b="1">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Embellishments</a:t>
            </a:r>
            <a:endParaRPr/>
          </a:p>
        </p:txBody>
      </p:sp>
      <p:sp>
        <p:nvSpPr>
          <p:cNvPr id="128" name="Google Shape;128;p23"/>
          <p:cNvSpPr txBox="1">
            <a:spLocks noGrp="1"/>
          </p:cNvSpPr>
          <p:nvPr>
            <p:ph type="body" idx="1"/>
          </p:nvPr>
        </p:nvSpPr>
        <p:spPr>
          <a:xfrm>
            <a:off x="0" y="1017450"/>
            <a:ext cx="91440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Vivid, precise, engaging words that embellish and give power to thinking in print and speech</a:t>
            </a:r>
            <a:endParaRPr sz="2500"/>
          </a:p>
          <a:p>
            <a:pPr marL="457200" lvl="0" indent="0" algn="l" rtl="0">
              <a:spcBef>
                <a:spcPts val="1600"/>
              </a:spcBef>
              <a:spcAft>
                <a:spcPts val="0"/>
              </a:spcAft>
              <a:buNone/>
            </a:pPr>
            <a:endParaRPr sz="2500"/>
          </a:p>
          <a:p>
            <a:pPr marL="457200" lvl="0" indent="-387350" algn="l" rtl="0">
              <a:spcBef>
                <a:spcPts val="1600"/>
              </a:spcBef>
              <a:spcAft>
                <a:spcPts val="0"/>
              </a:spcAft>
              <a:buSzPts val="2500"/>
              <a:buChar char="-"/>
            </a:pPr>
            <a:r>
              <a:rPr lang="en" sz="2500"/>
              <a:t>Best taught through a specific unit of study:</a:t>
            </a:r>
            <a:endParaRPr sz="2500"/>
          </a:p>
          <a:p>
            <a:pPr marL="914400" lvl="1" indent="-387350" algn="l" rtl="0">
              <a:spcBef>
                <a:spcPts val="0"/>
              </a:spcBef>
              <a:spcAft>
                <a:spcPts val="0"/>
              </a:spcAft>
              <a:buSzPts val="2500"/>
              <a:buChar char="-"/>
            </a:pPr>
            <a:r>
              <a:rPr lang="en" sz="2500"/>
              <a:t>Ex: Adjectives may be listed at the beginning of the unit on ‘Life in the Desert’ so students may use them in descriptions. </a:t>
            </a:r>
            <a:endParaRPr sz="2500"/>
          </a:p>
          <a:p>
            <a:pPr marL="1371600" lvl="2" indent="-387350" algn="l" rtl="0">
              <a:spcBef>
                <a:spcPts val="0"/>
              </a:spcBef>
              <a:spcAft>
                <a:spcPts val="0"/>
              </a:spcAft>
              <a:buSzPts val="2500"/>
              <a:buChar char="-"/>
            </a:pPr>
            <a:r>
              <a:rPr lang="en" sz="2500"/>
              <a:t>Words like: arid, dry, sweeping</a:t>
            </a:r>
            <a:endParaRPr sz="2500"/>
          </a:p>
        </p:txBody>
      </p:sp>
      <p:sp>
        <p:nvSpPr>
          <p:cNvPr id="129" name="Google Shape;129;p23"/>
          <p:cNvSpPr txBox="1"/>
          <p:nvPr/>
        </p:nvSpPr>
        <p:spPr>
          <a:xfrm>
            <a:off x="57425" y="2356050"/>
            <a:ext cx="1500000" cy="4314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Lato"/>
                <a:ea typeface="Lato"/>
                <a:cs typeface="Lato"/>
                <a:sym typeface="Lato"/>
              </a:rPr>
              <a:t>Strategy:</a:t>
            </a:r>
            <a:endParaRPr sz="2400" b="1">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Specific Template </a:t>
            </a:r>
            <a:endParaRPr/>
          </a:p>
        </p:txBody>
      </p:sp>
      <p:graphicFrame>
        <p:nvGraphicFramePr>
          <p:cNvPr id="135" name="Google Shape;135;p24"/>
          <p:cNvGraphicFramePr/>
          <p:nvPr/>
        </p:nvGraphicFramePr>
        <p:xfrm>
          <a:off x="311707" y="2237040"/>
          <a:ext cx="3000000" cy="3000000"/>
        </p:xfrm>
        <a:graphic>
          <a:graphicData uri="http://schemas.openxmlformats.org/drawingml/2006/table">
            <a:tbl>
              <a:tblPr>
                <a:noFill/>
                <a:tableStyleId>{47DED8EA-552D-4789-B77D-19AE9E988EC5}</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628175">
                <a:tc>
                  <a:txBody>
                    <a:bodyPr/>
                    <a:lstStyle/>
                    <a:p>
                      <a:pPr marL="0" lvl="0" indent="0" algn="ctr" rtl="0">
                        <a:spcBef>
                          <a:spcPts val="0"/>
                        </a:spcBef>
                        <a:spcAft>
                          <a:spcPts val="0"/>
                        </a:spcAft>
                        <a:buNone/>
                      </a:pPr>
                      <a:r>
                        <a:rPr lang="en" sz="1700" b="1"/>
                        <a:t>High-Frequency Words</a:t>
                      </a:r>
                      <a:endParaRPr sz="1700" b="1"/>
                    </a:p>
                  </a:txBody>
                  <a:tcPr marL="63500" marR="63500" marT="63500" marB="63500"/>
                </a:tc>
                <a:tc>
                  <a:txBody>
                    <a:bodyPr/>
                    <a:lstStyle/>
                    <a:p>
                      <a:pPr marL="0" lvl="0" indent="0" algn="ctr" rtl="0">
                        <a:spcBef>
                          <a:spcPts val="0"/>
                        </a:spcBef>
                        <a:spcAft>
                          <a:spcPts val="0"/>
                        </a:spcAft>
                        <a:buNone/>
                      </a:pPr>
                      <a:r>
                        <a:rPr lang="en" sz="1700" b="1"/>
                        <a:t>Specialized Terminology</a:t>
                      </a:r>
                      <a:endParaRPr sz="1700" b="1"/>
                    </a:p>
                  </a:txBody>
                  <a:tcPr marL="63500" marR="63500" marT="63500" marB="63500"/>
                </a:tc>
                <a:tc>
                  <a:txBody>
                    <a:bodyPr/>
                    <a:lstStyle/>
                    <a:p>
                      <a:pPr marL="0" lvl="0" indent="0" algn="ctr" rtl="0">
                        <a:spcBef>
                          <a:spcPts val="0"/>
                        </a:spcBef>
                        <a:spcAft>
                          <a:spcPts val="0"/>
                        </a:spcAft>
                        <a:buNone/>
                      </a:pPr>
                      <a:r>
                        <a:rPr lang="en" sz="1700" b="1"/>
                        <a:t>Embellishments</a:t>
                      </a:r>
                      <a:endParaRPr sz="1700" b="1"/>
                    </a:p>
                  </a:txBody>
                  <a:tcPr marL="63500" marR="63500" marT="63500" marB="63500"/>
                </a:tc>
                <a:extLst>
                  <a:ext uri="{0D108BD9-81ED-4DB2-BD59-A6C34878D82A}">
                    <a16:rowId xmlns:a16="http://schemas.microsoft.com/office/drawing/2014/main" val="10000"/>
                  </a:ext>
                </a:extLst>
              </a:tr>
              <a:tr h="1641975">
                <a:tc>
                  <a:txBody>
                    <a:bodyPr/>
                    <a:lstStyle/>
                    <a:p>
                      <a:pPr marL="0" lvl="0" indent="0" algn="l" rtl="0">
                        <a:spcBef>
                          <a:spcPts val="0"/>
                        </a:spcBef>
                        <a:spcAft>
                          <a:spcPts val="0"/>
                        </a:spcAft>
                        <a:buNone/>
                      </a:pPr>
                      <a:r>
                        <a:rPr lang="en" sz="1800"/>
                        <a:t>Infer</a:t>
                      </a:r>
                      <a:endParaRPr sz="1800"/>
                    </a:p>
                    <a:p>
                      <a:pPr marL="0" lvl="0" indent="0" algn="l" rtl="0">
                        <a:spcBef>
                          <a:spcPts val="0"/>
                        </a:spcBef>
                        <a:spcAft>
                          <a:spcPts val="0"/>
                        </a:spcAft>
                        <a:buNone/>
                      </a:pPr>
                      <a:r>
                        <a:rPr lang="en" sz="1800"/>
                        <a:t>Interpret</a:t>
                      </a:r>
                      <a:endParaRPr sz="1800"/>
                    </a:p>
                    <a:p>
                      <a:pPr marL="0" lvl="0" indent="0" algn="l" rtl="0">
                        <a:spcBef>
                          <a:spcPts val="0"/>
                        </a:spcBef>
                        <a:spcAft>
                          <a:spcPts val="0"/>
                        </a:spcAft>
                        <a:buNone/>
                      </a:pPr>
                      <a:r>
                        <a:rPr lang="en" sz="1800"/>
                        <a:t>Posit</a:t>
                      </a:r>
                      <a:endParaRPr sz="1800"/>
                    </a:p>
                    <a:p>
                      <a:pPr marL="0" lvl="0" indent="0" algn="l" rtl="0">
                        <a:spcBef>
                          <a:spcPts val="0"/>
                        </a:spcBef>
                        <a:spcAft>
                          <a:spcPts val="0"/>
                        </a:spcAft>
                        <a:buNone/>
                      </a:pPr>
                      <a:r>
                        <a:rPr lang="en" sz="1800"/>
                        <a:t>Analyze</a:t>
                      </a:r>
                      <a:endParaRPr sz="1800"/>
                    </a:p>
                    <a:p>
                      <a:pPr marL="0" lvl="0" indent="0" algn="l" rtl="0">
                        <a:spcBef>
                          <a:spcPts val="0"/>
                        </a:spcBef>
                        <a:spcAft>
                          <a:spcPts val="0"/>
                        </a:spcAft>
                        <a:buNone/>
                      </a:pPr>
                      <a:endParaRPr sz="1700"/>
                    </a:p>
                  </a:txBody>
                  <a:tcPr marL="63500" marR="63500" marT="63500" marB="63500"/>
                </a:tc>
                <a:tc>
                  <a:txBody>
                    <a:bodyPr/>
                    <a:lstStyle/>
                    <a:p>
                      <a:pPr marL="0" lvl="0" indent="0" algn="l" rtl="0">
                        <a:spcBef>
                          <a:spcPts val="0"/>
                        </a:spcBef>
                        <a:spcAft>
                          <a:spcPts val="0"/>
                        </a:spcAft>
                        <a:buNone/>
                      </a:pPr>
                      <a:r>
                        <a:rPr lang="en" sz="1800"/>
                        <a:t>Fascism</a:t>
                      </a:r>
                      <a:endParaRPr sz="1800"/>
                    </a:p>
                    <a:p>
                      <a:pPr marL="0" lvl="0" indent="0" algn="l" rtl="0">
                        <a:spcBef>
                          <a:spcPts val="0"/>
                        </a:spcBef>
                        <a:spcAft>
                          <a:spcPts val="0"/>
                        </a:spcAft>
                        <a:buNone/>
                      </a:pPr>
                      <a:r>
                        <a:rPr lang="en" sz="1800"/>
                        <a:t>Truce</a:t>
                      </a:r>
                      <a:endParaRPr sz="1800"/>
                    </a:p>
                    <a:p>
                      <a:pPr marL="0" lvl="0" indent="0" algn="l" rtl="0">
                        <a:spcBef>
                          <a:spcPts val="0"/>
                        </a:spcBef>
                        <a:spcAft>
                          <a:spcPts val="0"/>
                        </a:spcAft>
                        <a:buNone/>
                      </a:pPr>
                      <a:r>
                        <a:rPr lang="en" sz="1800"/>
                        <a:t>Platoon</a:t>
                      </a:r>
                      <a:endParaRPr sz="1800"/>
                    </a:p>
                    <a:p>
                      <a:pPr marL="0" lvl="0" indent="0" algn="l" rtl="0">
                        <a:spcBef>
                          <a:spcPts val="0"/>
                        </a:spcBef>
                        <a:spcAft>
                          <a:spcPts val="0"/>
                        </a:spcAft>
                        <a:buNone/>
                      </a:pPr>
                      <a:r>
                        <a:rPr lang="en" sz="1800"/>
                        <a:t>Totalitarianism</a:t>
                      </a:r>
                      <a:endParaRPr sz="1800"/>
                    </a:p>
                  </a:txBody>
                  <a:tcPr marL="63500" marR="63500" marT="63500" marB="63500"/>
                </a:tc>
                <a:tc>
                  <a:txBody>
                    <a:bodyPr/>
                    <a:lstStyle/>
                    <a:p>
                      <a:pPr marL="0" lvl="0" indent="0" algn="l" rtl="0">
                        <a:spcBef>
                          <a:spcPts val="0"/>
                        </a:spcBef>
                        <a:spcAft>
                          <a:spcPts val="0"/>
                        </a:spcAft>
                        <a:buNone/>
                      </a:pPr>
                      <a:r>
                        <a:rPr lang="en" sz="1800"/>
                        <a:t>Formidable</a:t>
                      </a:r>
                      <a:endParaRPr sz="1800"/>
                    </a:p>
                    <a:p>
                      <a:pPr marL="0" lvl="0" indent="0" algn="l" rtl="0">
                        <a:spcBef>
                          <a:spcPts val="0"/>
                        </a:spcBef>
                        <a:spcAft>
                          <a:spcPts val="0"/>
                        </a:spcAft>
                        <a:buNone/>
                      </a:pPr>
                      <a:r>
                        <a:rPr lang="en" sz="1800"/>
                        <a:t>Contentious</a:t>
                      </a:r>
                      <a:endParaRPr sz="1800"/>
                    </a:p>
                    <a:p>
                      <a:pPr marL="0" lvl="0" indent="0" algn="l" rtl="0">
                        <a:spcBef>
                          <a:spcPts val="0"/>
                        </a:spcBef>
                        <a:spcAft>
                          <a:spcPts val="0"/>
                        </a:spcAft>
                        <a:buNone/>
                      </a:pPr>
                      <a:r>
                        <a:rPr lang="en" sz="1800"/>
                        <a:t>Preventable</a:t>
                      </a:r>
                      <a:endParaRPr sz="1800"/>
                    </a:p>
                    <a:p>
                      <a:pPr marL="0" lvl="0" indent="0" algn="l" rtl="0">
                        <a:spcBef>
                          <a:spcPts val="0"/>
                        </a:spcBef>
                        <a:spcAft>
                          <a:spcPts val="0"/>
                        </a:spcAft>
                        <a:buNone/>
                      </a:pPr>
                      <a:r>
                        <a:rPr lang="en" sz="1800"/>
                        <a:t>Strategic</a:t>
                      </a:r>
                      <a:endParaRPr sz="1800"/>
                    </a:p>
                  </a:txBody>
                  <a:tcPr marL="63500" marR="63500" marT="63500" marB="63500"/>
                </a:tc>
                <a:extLst>
                  <a:ext uri="{0D108BD9-81ED-4DB2-BD59-A6C34878D82A}">
                    <a16:rowId xmlns:a16="http://schemas.microsoft.com/office/drawing/2014/main" val="10001"/>
                  </a:ext>
                </a:extLst>
              </a:tr>
            </a:tbl>
          </a:graphicData>
        </a:graphic>
      </p:graphicFrame>
      <p:sp>
        <p:nvSpPr>
          <p:cNvPr id="136" name="Google Shape;136;p24"/>
          <p:cNvSpPr txBox="1"/>
          <p:nvPr/>
        </p:nvSpPr>
        <p:spPr>
          <a:xfrm>
            <a:off x="2269835" y="186909"/>
            <a:ext cx="41244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t>Unit: World War II (Grade 7)</a:t>
            </a:r>
            <a:endParaRPr sz="1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Specific Template </a:t>
            </a:r>
            <a:endParaRPr/>
          </a:p>
        </p:txBody>
      </p:sp>
      <p:sp>
        <p:nvSpPr>
          <p:cNvPr id="142" name="Google Shape;142;p25"/>
          <p:cNvSpPr txBox="1"/>
          <p:nvPr/>
        </p:nvSpPr>
        <p:spPr>
          <a:xfrm>
            <a:off x="437025" y="1243850"/>
            <a:ext cx="6891600" cy="32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Lato"/>
                <a:ea typeface="Lato"/>
                <a:cs typeface="Lato"/>
                <a:sym typeface="Lato"/>
              </a:rPr>
              <a:t>Group 1: Shakespeare</a:t>
            </a:r>
            <a:endParaRPr sz="2400" b="1">
              <a:latin typeface="Lato"/>
              <a:ea typeface="Lato"/>
              <a:cs typeface="Lato"/>
              <a:sym typeface="Lato"/>
            </a:endParaRPr>
          </a:p>
          <a:p>
            <a:pPr marL="0" lvl="0" indent="0" algn="l" rtl="0">
              <a:spcBef>
                <a:spcPts val="0"/>
              </a:spcBef>
              <a:spcAft>
                <a:spcPts val="0"/>
              </a:spcAft>
              <a:buNone/>
            </a:pPr>
            <a:r>
              <a:rPr lang="en" sz="2400" b="1">
                <a:latin typeface="Lato"/>
                <a:ea typeface="Lato"/>
                <a:cs typeface="Lato"/>
                <a:sym typeface="Lato"/>
              </a:rPr>
              <a:t>Group 2: Climate Change</a:t>
            </a:r>
            <a:endParaRPr sz="2400" b="1">
              <a:latin typeface="Lato"/>
              <a:ea typeface="Lato"/>
              <a:cs typeface="Lato"/>
              <a:sym typeface="Lato"/>
            </a:endParaRPr>
          </a:p>
          <a:p>
            <a:pPr marL="0" lvl="0" indent="0" algn="l" rtl="0">
              <a:spcBef>
                <a:spcPts val="0"/>
              </a:spcBef>
              <a:spcAft>
                <a:spcPts val="0"/>
              </a:spcAft>
              <a:buNone/>
            </a:pPr>
            <a:r>
              <a:rPr lang="en" sz="2400" b="1">
                <a:latin typeface="Lato"/>
                <a:ea typeface="Lato"/>
                <a:cs typeface="Lato"/>
                <a:sym typeface="Lato"/>
              </a:rPr>
              <a:t>Group 3: Geometry</a:t>
            </a:r>
            <a:endParaRPr sz="2400" b="1">
              <a:latin typeface="Lato"/>
              <a:ea typeface="Lato"/>
              <a:cs typeface="Lato"/>
              <a:sym typeface="Lato"/>
            </a:endParaRPr>
          </a:p>
          <a:p>
            <a:pPr marL="0" lvl="0" indent="0" algn="l" rtl="0">
              <a:spcBef>
                <a:spcPts val="0"/>
              </a:spcBef>
              <a:spcAft>
                <a:spcPts val="0"/>
              </a:spcAft>
              <a:buNone/>
            </a:pPr>
            <a:r>
              <a:rPr lang="en" sz="2400" b="1">
                <a:latin typeface="Lato"/>
                <a:ea typeface="Lato"/>
                <a:cs typeface="Lato"/>
                <a:sym typeface="Lato"/>
              </a:rPr>
              <a:t>Group 4: World War I</a:t>
            </a:r>
            <a:endParaRPr sz="2400" b="1">
              <a:latin typeface="Lato"/>
              <a:ea typeface="Lato"/>
              <a:cs typeface="Lato"/>
              <a:sym typeface="Lato"/>
            </a:endParaRPr>
          </a:p>
          <a:p>
            <a:pPr marL="0" lvl="0" indent="0" algn="l" rtl="0">
              <a:spcBef>
                <a:spcPts val="0"/>
              </a:spcBef>
              <a:spcAft>
                <a:spcPts val="0"/>
              </a:spcAft>
              <a:buNone/>
            </a:pPr>
            <a:r>
              <a:rPr lang="en" sz="2400" b="1">
                <a:latin typeface="Lato"/>
                <a:ea typeface="Lato"/>
                <a:cs typeface="Lato"/>
                <a:sym typeface="Lato"/>
              </a:rPr>
              <a:t>Group 5: Poetry</a:t>
            </a:r>
            <a:endParaRPr sz="2400" b="1">
              <a:latin typeface="Lato"/>
              <a:ea typeface="Lato"/>
              <a:cs typeface="Lato"/>
              <a:sym typeface="Lato"/>
            </a:endParaRPr>
          </a:p>
          <a:p>
            <a:pPr marL="0" lvl="0" indent="0" algn="l" rtl="0">
              <a:spcBef>
                <a:spcPts val="0"/>
              </a:spcBef>
              <a:spcAft>
                <a:spcPts val="0"/>
              </a:spcAft>
              <a:buNone/>
            </a:pPr>
            <a:r>
              <a:rPr lang="en" sz="2400" b="1">
                <a:latin typeface="Lato"/>
                <a:ea typeface="Lato"/>
                <a:cs typeface="Lato"/>
                <a:sym typeface="Lato"/>
              </a:rPr>
              <a:t>Group 6: Social Justice</a:t>
            </a:r>
            <a:endParaRPr sz="2400" b="1">
              <a:latin typeface="Lato"/>
              <a:ea typeface="Lato"/>
              <a:cs typeface="Lato"/>
              <a:sym typeface="Lato"/>
            </a:endParaRPr>
          </a:p>
          <a:p>
            <a:pPr marL="0" lvl="0" indent="0" algn="l" rtl="0">
              <a:spcBef>
                <a:spcPts val="0"/>
              </a:spcBef>
              <a:spcAft>
                <a:spcPts val="0"/>
              </a:spcAft>
              <a:buNone/>
            </a:pPr>
            <a:endParaRPr sz="2400" b="1">
              <a:latin typeface="Lato"/>
              <a:ea typeface="Lato"/>
              <a:cs typeface="Lato"/>
              <a:sym typeface="Lato"/>
            </a:endParaRPr>
          </a:p>
          <a:p>
            <a:pPr marL="0" lvl="0" indent="0" algn="l" rtl="0">
              <a:spcBef>
                <a:spcPts val="0"/>
              </a:spcBef>
              <a:spcAft>
                <a:spcPts val="0"/>
              </a:spcAft>
              <a:buNone/>
            </a:pPr>
            <a:endParaRPr sz="2400" b="1">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Specific Template </a:t>
            </a:r>
            <a:endParaRPr/>
          </a:p>
        </p:txBody>
      </p:sp>
      <p:graphicFrame>
        <p:nvGraphicFramePr>
          <p:cNvPr id="148" name="Google Shape;148;p26"/>
          <p:cNvGraphicFramePr/>
          <p:nvPr/>
        </p:nvGraphicFramePr>
        <p:xfrm>
          <a:off x="311707" y="2237040"/>
          <a:ext cx="3000000" cy="3000000"/>
        </p:xfrm>
        <a:graphic>
          <a:graphicData uri="http://schemas.openxmlformats.org/drawingml/2006/table">
            <a:tbl>
              <a:tblPr>
                <a:noFill/>
                <a:tableStyleId>{47DED8EA-552D-4789-B77D-19AE9E988EC5}</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628175">
                <a:tc>
                  <a:txBody>
                    <a:bodyPr/>
                    <a:lstStyle/>
                    <a:p>
                      <a:pPr marL="0" lvl="0" indent="0" algn="ctr" rtl="0">
                        <a:spcBef>
                          <a:spcPts val="0"/>
                        </a:spcBef>
                        <a:spcAft>
                          <a:spcPts val="0"/>
                        </a:spcAft>
                        <a:buNone/>
                      </a:pPr>
                      <a:r>
                        <a:rPr lang="en" sz="1700" b="1"/>
                        <a:t>High-Frequency Words</a:t>
                      </a:r>
                      <a:endParaRPr sz="1700" b="1"/>
                    </a:p>
                  </a:txBody>
                  <a:tcPr marL="63500" marR="63500" marT="63500" marB="63500"/>
                </a:tc>
                <a:tc>
                  <a:txBody>
                    <a:bodyPr/>
                    <a:lstStyle/>
                    <a:p>
                      <a:pPr marL="0" lvl="0" indent="0" algn="ctr" rtl="0">
                        <a:spcBef>
                          <a:spcPts val="0"/>
                        </a:spcBef>
                        <a:spcAft>
                          <a:spcPts val="0"/>
                        </a:spcAft>
                        <a:buNone/>
                      </a:pPr>
                      <a:r>
                        <a:rPr lang="en" sz="1700" b="1"/>
                        <a:t>Specialized Terminology</a:t>
                      </a:r>
                      <a:endParaRPr sz="1700" b="1"/>
                    </a:p>
                  </a:txBody>
                  <a:tcPr marL="63500" marR="63500" marT="63500" marB="63500"/>
                </a:tc>
                <a:tc>
                  <a:txBody>
                    <a:bodyPr/>
                    <a:lstStyle/>
                    <a:p>
                      <a:pPr marL="0" lvl="0" indent="0" algn="ctr" rtl="0">
                        <a:spcBef>
                          <a:spcPts val="0"/>
                        </a:spcBef>
                        <a:spcAft>
                          <a:spcPts val="0"/>
                        </a:spcAft>
                        <a:buNone/>
                      </a:pPr>
                      <a:r>
                        <a:rPr lang="en" sz="1700" b="1"/>
                        <a:t>Embellishments</a:t>
                      </a:r>
                      <a:endParaRPr sz="1700" b="1"/>
                    </a:p>
                  </a:txBody>
                  <a:tcPr marL="63500" marR="63500" marT="63500" marB="63500"/>
                </a:tc>
                <a:extLst>
                  <a:ext uri="{0D108BD9-81ED-4DB2-BD59-A6C34878D82A}">
                    <a16:rowId xmlns:a16="http://schemas.microsoft.com/office/drawing/2014/main" val="10000"/>
                  </a:ext>
                </a:extLst>
              </a:tr>
              <a:tr h="1641975">
                <a:tc>
                  <a:txBody>
                    <a:bodyPr/>
                    <a:lstStyle/>
                    <a:p>
                      <a:pPr marL="0" lvl="0" indent="0" algn="l" rtl="0">
                        <a:spcBef>
                          <a:spcPts val="0"/>
                        </a:spcBef>
                        <a:spcAft>
                          <a:spcPts val="0"/>
                        </a:spcAft>
                        <a:buNone/>
                      </a:pPr>
                      <a:r>
                        <a:rPr lang="en" sz="1700"/>
                        <a:t>1.</a:t>
                      </a:r>
                      <a:endParaRPr sz="1700"/>
                    </a:p>
                    <a:p>
                      <a:pPr marL="0" lvl="0" indent="0" algn="l" rtl="0">
                        <a:spcBef>
                          <a:spcPts val="0"/>
                        </a:spcBef>
                        <a:spcAft>
                          <a:spcPts val="0"/>
                        </a:spcAft>
                        <a:buNone/>
                      </a:pPr>
                      <a:r>
                        <a:rPr lang="en" sz="1700"/>
                        <a:t>2.</a:t>
                      </a:r>
                      <a:endParaRPr sz="1700"/>
                    </a:p>
                    <a:p>
                      <a:pPr marL="0" lvl="0" indent="0" algn="l" rtl="0">
                        <a:spcBef>
                          <a:spcPts val="0"/>
                        </a:spcBef>
                        <a:spcAft>
                          <a:spcPts val="0"/>
                        </a:spcAft>
                        <a:buNone/>
                      </a:pPr>
                      <a:r>
                        <a:rPr lang="en" sz="1700"/>
                        <a:t>3.</a:t>
                      </a:r>
                      <a:endParaRPr sz="1700"/>
                    </a:p>
                    <a:p>
                      <a:pPr marL="0" lvl="0" indent="0" algn="l" rtl="0">
                        <a:spcBef>
                          <a:spcPts val="0"/>
                        </a:spcBef>
                        <a:spcAft>
                          <a:spcPts val="0"/>
                        </a:spcAft>
                        <a:buNone/>
                      </a:pPr>
                      <a:r>
                        <a:rPr lang="en" sz="1700"/>
                        <a:t>4.</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a:txBody>
                  <a:tcPr marL="63500" marR="63500" marT="63500" marB="63500"/>
                </a:tc>
                <a:tc>
                  <a:txBody>
                    <a:bodyPr/>
                    <a:lstStyle/>
                    <a:p>
                      <a:pPr marL="0" lvl="0" indent="0" algn="l" rtl="0">
                        <a:spcBef>
                          <a:spcPts val="0"/>
                        </a:spcBef>
                        <a:spcAft>
                          <a:spcPts val="0"/>
                        </a:spcAft>
                        <a:buNone/>
                      </a:pPr>
                      <a:r>
                        <a:rPr lang="en" sz="1700"/>
                        <a:t>1.</a:t>
                      </a:r>
                      <a:endParaRPr sz="1700"/>
                    </a:p>
                    <a:p>
                      <a:pPr marL="0" lvl="0" indent="0" algn="l" rtl="0">
                        <a:spcBef>
                          <a:spcPts val="0"/>
                        </a:spcBef>
                        <a:spcAft>
                          <a:spcPts val="0"/>
                        </a:spcAft>
                        <a:buNone/>
                      </a:pPr>
                      <a:r>
                        <a:rPr lang="en" sz="1700"/>
                        <a:t>2.</a:t>
                      </a:r>
                      <a:endParaRPr sz="1700"/>
                    </a:p>
                    <a:p>
                      <a:pPr marL="0" lvl="0" indent="0" algn="l" rtl="0">
                        <a:spcBef>
                          <a:spcPts val="0"/>
                        </a:spcBef>
                        <a:spcAft>
                          <a:spcPts val="0"/>
                        </a:spcAft>
                        <a:buNone/>
                      </a:pPr>
                      <a:r>
                        <a:rPr lang="en" sz="1700"/>
                        <a:t>3.</a:t>
                      </a:r>
                      <a:endParaRPr sz="1700"/>
                    </a:p>
                    <a:p>
                      <a:pPr marL="0" lvl="0" indent="0" algn="l" rtl="0">
                        <a:spcBef>
                          <a:spcPts val="0"/>
                        </a:spcBef>
                        <a:spcAft>
                          <a:spcPts val="0"/>
                        </a:spcAft>
                        <a:buNone/>
                      </a:pPr>
                      <a:r>
                        <a:rPr lang="en" sz="1700"/>
                        <a:t>4.</a:t>
                      </a:r>
                      <a:endParaRPr sz="1700"/>
                    </a:p>
                    <a:p>
                      <a:pPr marL="0" lvl="0" indent="0" algn="l" rtl="0">
                        <a:spcBef>
                          <a:spcPts val="0"/>
                        </a:spcBef>
                        <a:spcAft>
                          <a:spcPts val="0"/>
                        </a:spcAft>
                        <a:buNone/>
                      </a:pPr>
                      <a:endParaRPr sz="1700"/>
                    </a:p>
                  </a:txBody>
                  <a:tcPr marL="63500" marR="63500" marT="63500" marB="63500"/>
                </a:tc>
                <a:tc>
                  <a:txBody>
                    <a:bodyPr/>
                    <a:lstStyle/>
                    <a:p>
                      <a:pPr marL="0" lvl="0" indent="0" algn="l" rtl="0">
                        <a:spcBef>
                          <a:spcPts val="0"/>
                        </a:spcBef>
                        <a:spcAft>
                          <a:spcPts val="0"/>
                        </a:spcAft>
                        <a:buNone/>
                      </a:pPr>
                      <a:r>
                        <a:rPr lang="en" sz="1700"/>
                        <a:t>1.</a:t>
                      </a:r>
                      <a:endParaRPr sz="1700"/>
                    </a:p>
                    <a:p>
                      <a:pPr marL="0" lvl="0" indent="0" algn="l" rtl="0">
                        <a:spcBef>
                          <a:spcPts val="0"/>
                        </a:spcBef>
                        <a:spcAft>
                          <a:spcPts val="0"/>
                        </a:spcAft>
                        <a:buNone/>
                      </a:pPr>
                      <a:r>
                        <a:rPr lang="en" sz="1700"/>
                        <a:t>2.</a:t>
                      </a:r>
                      <a:endParaRPr sz="1700"/>
                    </a:p>
                    <a:p>
                      <a:pPr marL="0" lvl="0" indent="0" algn="l" rtl="0">
                        <a:spcBef>
                          <a:spcPts val="0"/>
                        </a:spcBef>
                        <a:spcAft>
                          <a:spcPts val="0"/>
                        </a:spcAft>
                        <a:buNone/>
                      </a:pPr>
                      <a:r>
                        <a:rPr lang="en" sz="1700"/>
                        <a:t>3.</a:t>
                      </a:r>
                      <a:endParaRPr sz="1700"/>
                    </a:p>
                    <a:p>
                      <a:pPr marL="0" lvl="0" indent="0" algn="l" rtl="0">
                        <a:spcBef>
                          <a:spcPts val="0"/>
                        </a:spcBef>
                        <a:spcAft>
                          <a:spcPts val="0"/>
                        </a:spcAft>
                        <a:buNone/>
                      </a:pPr>
                      <a:r>
                        <a:rPr lang="en" sz="1700"/>
                        <a:t>4.</a:t>
                      </a:r>
                      <a:endParaRPr sz="1700"/>
                    </a:p>
                  </a:txBody>
                  <a:tcPr marL="63500" marR="63500" marT="63500" marB="63500"/>
                </a:tc>
                <a:extLst>
                  <a:ext uri="{0D108BD9-81ED-4DB2-BD59-A6C34878D82A}">
                    <a16:rowId xmlns:a16="http://schemas.microsoft.com/office/drawing/2014/main" val="10001"/>
                  </a:ext>
                </a:extLst>
              </a:tr>
            </a:tbl>
          </a:graphicData>
        </a:graphic>
      </p:graphicFrame>
      <p:sp>
        <p:nvSpPr>
          <p:cNvPr id="149" name="Google Shape;149;p26"/>
          <p:cNvSpPr txBox="1"/>
          <p:nvPr/>
        </p:nvSpPr>
        <p:spPr>
          <a:xfrm>
            <a:off x="2269835" y="186909"/>
            <a:ext cx="41244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t>Unit:</a:t>
            </a:r>
            <a:r>
              <a:rPr lang="en" sz="1200" b="1"/>
              <a:t>_______________________________________</a:t>
            </a:r>
            <a:endParaRPr sz="1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a:t>
            </a:r>
            <a:endParaRPr/>
          </a:p>
        </p:txBody>
      </p:sp>
      <p:sp>
        <p:nvSpPr>
          <p:cNvPr id="155" name="Google Shape;155;p27"/>
          <p:cNvSpPr txBox="1">
            <a:spLocks noGrp="1"/>
          </p:cNvSpPr>
          <p:nvPr>
            <p:ph type="body" idx="1"/>
          </p:nvPr>
        </p:nvSpPr>
        <p:spPr>
          <a:xfrm>
            <a:off x="0" y="1152475"/>
            <a:ext cx="9144000" cy="3899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sz="2200" b="1"/>
              <a:t>What are potential challenges/difficulties in placing emphasis on word lists/groupings? Do any of Hayes Jacobs’ three groupings tackle the “utility” of words?</a:t>
            </a:r>
            <a:endParaRPr sz="2200" b="1"/>
          </a:p>
          <a:p>
            <a:pPr marL="457200" lvl="0" indent="-368300" algn="l" rtl="0">
              <a:spcBef>
                <a:spcPts val="0"/>
              </a:spcBef>
              <a:spcAft>
                <a:spcPts val="0"/>
              </a:spcAft>
              <a:buSzPts val="2200"/>
              <a:buAutoNum type="arabicPeriod"/>
            </a:pPr>
            <a:r>
              <a:rPr lang="en" sz="2200" b="1"/>
              <a:t>How valuable is a word list or set of word groupings if the interconnectedness between words is not recognized/explored? How could we adapt this exercise to emphasize this interconnectedness?</a:t>
            </a:r>
            <a:endParaRPr sz="2200" b="1"/>
          </a:p>
          <a:p>
            <a:pPr marL="457200" lvl="0" indent="-368300" algn="l" rtl="0">
              <a:spcBef>
                <a:spcPts val="0"/>
              </a:spcBef>
              <a:spcAft>
                <a:spcPts val="0"/>
              </a:spcAft>
              <a:buSzPts val="2200"/>
              <a:buAutoNum type="arabicPeriod"/>
            </a:pPr>
            <a:r>
              <a:rPr lang="en" sz="2200" b="1"/>
              <a:t>Hayes Jacobs’ focuses a great deal on interdisciplinary vocabulary building. What concrete and practical steps can we take as teachers to foster this in our own schools?</a:t>
            </a:r>
            <a:endParaRPr sz="2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Pre-loading words</a:t>
            </a:r>
            <a:endParaRPr/>
          </a:p>
        </p:txBody>
      </p:sp>
      <p:sp>
        <p:nvSpPr>
          <p:cNvPr id="66" name="Google Shape;66;p14"/>
          <p:cNvSpPr txBox="1">
            <a:spLocks noGrp="1"/>
          </p:cNvSpPr>
          <p:nvPr>
            <p:ph type="body" idx="1"/>
          </p:nvPr>
        </p:nvSpPr>
        <p:spPr>
          <a:xfrm>
            <a:off x="311700" y="109532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Egestas- eukaryote</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Consectetur- chromatin</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Adipiscing- chromosome</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Porta- prokaryote</a:t>
            </a:r>
            <a:endParaRPr>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Laculi- nucleus</a:t>
            </a:r>
            <a:endParaRPr>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Pulvinar- distinguishable</a:t>
            </a:r>
            <a:endParaRPr>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Mauris- maintenance</a:t>
            </a:r>
            <a:endParaRPr>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Dapibus- decondensed</a:t>
            </a:r>
            <a:endParaRPr>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highlight>
                  <a:srgbClr val="FFFFFF"/>
                </a:highlight>
                <a:latin typeface="Arial"/>
                <a:ea typeface="Arial"/>
                <a:cs typeface="Arial"/>
                <a:sym typeface="Arial"/>
              </a:rPr>
              <a:t>Elementum</a:t>
            </a:r>
            <a:r>
              <a:rPr lang="en">
                <a:solidFill>
                  <a:srgbClr val="000000"/>
                </a:solidFill>
                <a:latin typeface="Arial"/>
                <a:ea typeface="Arial"/>
                <a:cs typeface="Arial"/>
                <a:sym typeface="Arial"/>
              </a:rPr>
              <a:t>- condensed</a:t>
            </a:r>
            <a:endParaRPr>
              <a:solidFill>
                <a:srgbClr val="000000"/>
              </a:solidFill>
              <a:latin typeface="Arial"/>
              <a:ea typeface="Arial"/>
              <a:cs typeface="Arial"/>
              <a:sym typeface="Arial"/>
            </a:endParaRPr>
          </a:p>
          <a:p>
            <a:pPr marL="0" lvl="0" indent="0" algn="l" rtl="0">
              <a:spcBef>
                <a:spcPts val="0"/>
              </a:spcBef>
              <a:spcAft>
                <a:spcPts val="0"/>
              </a:spcAft>
              <a:buNone/>
            </a:pPr>
            <a:r>
              <a:rPr lang="en" sz="1050">
                <a:solidFill>
                  <a:srgbClr val="000000"/>
                </a:solidFill>
                <a:highlight>
                  <a:srgbClr val="FFFFFF"/>
                </a:highlight>
                <a:latin typeface="Arial"/>
                <a:ea typeface="Arial"/>
                <a:cs typeface="Arial"/>
                <a:sym typeface="Arial"/>
              </a:rPr>
              <a:t> </a:t>
            </a:r>
            <a:endParaRPr sz="105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Chromatin and Chromosomes</a:t>
            </a:r>
            <a:endParaRPr/>
          </a:p>
        </p:txBody>
      </p:sp>
      <p:sp>
        <p:nvSpPr>
          <p:cNvPr id="72" name="Google Shape;72;p15"/>
          <p:cNvSpPr txBox="1">
            <a:spLocks noGrp="1"/>
          </p:cNvSpPr>
          <p:nvPr>
            <p:ph type="body" idx="1"/>
          </p:nvPr>
        </p:nvSpPr>
        <p:spPr>
          <a:xfrm>
            <a:off x="311700" y="933400"/>
            <a:ext cx="8661000" cy="375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latin typeface="Arial"/>
                <a:ea typeface="Arial"/>
                <a:cs typeface="Arial"/>
                <a:sym typeface="Arial"/>
              </a:rPr>
              <a:t>To understand chromatin, it is helpful to first consider chromosomes. </a:t>
            </a:r>
            <a:r>
              <a:rPr lang="en" b="1">
                <a:solidFill>
                  <a:srgbClr val="000000"/>
                </a:solidFill>
                <a:highlight>
                  <a:srgbClr val="FFFFFF"/>
                </a:highlight>
                <a:latin typeface="Arial"/>
                <a:ea typeface="Arial"/>
                <a:cs typeface="Arial"/>
                <a:sym typeface="Arial"/>
              </a:rPr>
              <a:t>Chromosomes</a:t>
            </a:r>
            <a:r>
              <a:rPr lang="en">
                <a:solidFill>
                  <a:srgbClr val="000000"/>
                </a:solidFill>
                <a:highlight>
                  <a:srgbClr val="FFFFFF"/>
                </a:highlight>
                <a:latin typeface="Arial"/>
                <a:ea typeface="Arial"/>
                <a:cs typeface="Arial"/>
                <a:sym typeface="Arial"/>
              </a:rPr>
              <a:t> are structures within the nucleus that are made up of DNA, the hereditary material. You may remember that in prokaryotes, DNA is organized into a single circular chromosome. In eukaryotes, chromosomes are linear structures. Every eukaryotic species has a specific number of chromosomes in the nuclei of its body’s cells. For example, in humans, the chromosome number is 46, while in fruit flies, it is eight. Chromosomes are only visible and distinguishable from one another when the cell is getting ready to divide. When the cell is in the growth and maintenance phases of its life cycle, proteins are attached to chromosomes, and they resemble an unwound, jumbled bunch of threads. These unwound protein-chromosome complexes are called </a:t>
            </a:r>
            <a:r>
              <a:rPr lang="en" b="1">
                <a:solidFill>
                  <a:srgbClr val="000000"/>
                </a:solidFill>
                <a:highlight>
                  <a:srgbClr val="FFFFFF"/>
                </a:highlight>
                <a:latin typeface="Arial"/>
                <a:ea typeface="Arial"/>
                <a:cs typeface="Arial"/>
                <a:sym typeface="Arial"/>
              </a:rPr>
              <a:t>chromatin</a:t>
            </a:r>
            <a:r>
              <a:rPr lang="en">
                <a:solidFill>
                  <a:srgbClr val="000000"/>
                </a:solidFill>
                <a:highlight>
                  <a:srgbClr val="FFFFFF"/>
                </a:highlight>
                <a:latin typeface="Arial"/>
                <a:ea typeface="Arial"/>
                <a:cs typeface="Arial"/>
                <a:sym typeface="Arial"/>
              </a:rPr>
              <a:t>; chromatin describes the material that makes up the chromosomes both when condensed and decondensed.</a:t>
            </a:r>
            <a:endParaRPr>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3096250" y="1056250"/>
            <a:ext cx="2951400" cy="23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Employing Three Types of Active Vocabulary</a:t>
            </a:r>
            <a:endParaRPr/>
          </a:p>
        </p:txBody>
      </p:sp>
      <p:sp>
        <p:nvSpPr>
          <p:cNvPr id="78" name="Google Shape;78;p16"/>
          <p:cNvSpPr txBox="1">
            <a:spLocks noGrp="1"/>
          </p:cNvSpPr>
          <p:nvPr>
            <p:ph type="subTitle" idx="1"/>
          </p:nvPr>
        </p:nvSpPr>
        <p:spPr>
          <a:xfrm>
            <a:off x="3096238" y="3420005"/>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Jacob, Will, Pip, Lauren, &amp; Amy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7"/>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85" name="Google Shape;85;p17"/>
          <p:cNvPicPr preferRelativeResize="0"/>
          <p:nvPr/>
        </p:nvPicPr>
        <p:blipFill>
          <a:blip r:embed="rId3">
            <a:alphaModFix/>
          </a:blip>
          <a:stretch>
            <a:fillRect/>
          </a:stretch>
        </p:blipFill>
        <p:spPr>
          <a:xfrm>
            <a:off x="862725" y="0"/>
            <a:ext cx="741850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Approach</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Ask students to look up words, write down the definitions, then use them in a sentence</a:t>
            </a:r>
            <a:endParaRPr sz="2500"/>
          </a:p>
        </p:txBody>
      </p:sp>
      <p:pic>
        <p:nvPicPr>
          <p:cNvPr id="92" name="Google Shape;92;p18"/>
          <p:cNvPicPr preferRelativeResize="0"/>
          <p:nvPr/>
        </p:nvPicPr>
        <p:blipFill>
          <a:blip r:embed="rId3">
            <a:alphaModFix/>
          </a:blip>
          <a:stretch>
            <a:fillRect/>
          </a:stretch>
        </p:blipFill>
        <p:spPr>
          <a:xfrm>
            <a:off x="2681496" y="2304300"/>
            <a:ext cx="3889850" cy="2593250"/>
          </a:xfrm>
          <a:prstGeom prst="rect">
            <a:avLst/>
          </a:prstGeom>
          <a:noFill/>
          <a:ln>
            <a:noFill/>
          </a:ln>
        </p:spPr>
      </p:pic>
      <p:sp>
        <p:nvSpPr>
          <p:cNvPr id="93" name="Google Shape;93;p18"/>
          <p:cNvSpPr txBox="1"/>
          <p:nvPr/>
        </p:nvSpPr>
        <p:spPr>
          <a:xfrm>
            <a:off x="2785525" y="4780100"/>
            <a:ext cx="60306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https://pixabay.com/photos/concept-document-focus-letter-18290/</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Language Teachers do it?</a:t>
            </a:r>
            <a:endParaRPr/>
          </a:p>
        </p:txBody>
      </p:sp>
      <p:sp>
        <p:nvSpPr>
          <p:cNvPr id="99" name="Google Shape;99;p19"/>
          <p:cNvSpPr txBox="1">
            <a:spLocks noGrp="1"/>
          </p:cNvSpPr>
          <p:nvPr>
            <p:ph type="body" idx="1"/>
          </p:nvPr>
        </p:nvSpPr>
        <p:spPr>
          <a:xfrm>
            <a:off x="61425" y="1152475"/>
            <a:ext cx="90825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Deliver vocabulary in situational clusters</a:t>
            </a:r>
            <a:endParaRPr sz="2500"/>
          </a:p>
          <a:p>
            <a:pPr marL="457200" lvl="0" indent="0" algn="l" rtl="0">
              <a:spcBef>
                <a:spcPts val="1600"/>
              </a:spcBef>
              <a:spcAft>
                <a:spcPts val="0"/>
              </a:spcAft>
              <a:buNone/>
            </a:pPr>
            <a:endParaRPr sz="2500"/>
          </a:p>
          <a:p>
            <a:pPr marL="457200" lvl="0" indent="0" algn="l" rtl="0">
              <a:spcBef>
                <a:spcPts val="1600"/>
              </a:spcBef>
              <a:spcAft>
                <a:spcPts val="0"/>
              </a:spcAft>
              <a:buNone/>
            </a:pPr>
            <a:endParaRPr sz="2500"/>
          </a:p>
          <a:p>
            <a:pPr marL="914400" lvl="1" indent="-387350" algn="l" rtl="0">
              <a:spcBef>
                <a:spcPts val="1600"/>
              </a:spcBef>
              <a:spcAft>
                <a:spcPts val="0"/>
              </a:spcAft>
              <a:buSzPts val="2500"/>
              <a:buChar char="-"/>
            </a:pPr>
            <a:r>
              <a:rPr lang="en" sz="2500"/>
              <a:t>Ex: What words or phrases are needed when you are buying things at the market?</a:t>
            </a:r>
            <a:endParaRPr sz="2500"/>
          </a:p>
          <a:p>
            <a:pPr marL="1371600" lvl="2" indent="-387350" algn="l" rtl="0">
              <a:spcBef>
                <a:spcPts val="0"/>
              </a:spcBef>
              <a:spcAft>
                <a:spcPts val="0"/>
              </a:spcAft>
              <a:buSzPts val="2500"/>
              <a:buChar char="-"/>
            </a:pPr>
            <a:r>
              <a:rPr lang="en" sz="2500"/>
              <a:t>‘Hello, sir. How much is that?’, ‘Where can I find the broccoli?’, ‘What fruits can I find here?’</a:t>
            </a:r>
            <a:endParaRPr sz="2500"/>
          </a:p>
          <a:p>
            <a:pPr marL="457200" lvl="0" indent="0" algn="l" rtl="0">
              <a:spcBef>
                <a:spcPts val="1600"/>
              </a:spcBef>
              <a:spcAft>
                <a:spcPts val="0"/>
              </a:spcAft>
              <a:buNone/>
            </a:pPr>
            <a:endParaRPr sz="2500"/>
          </a:p>
          <a:p>
            <a:pPr marL="457200" lvl="0" indent="0" algn="l" rtl="0">
              <a:spcBef>
                <a:spcPts val="1600"/>
              </a:spcBef>
              <a:spcAft>
                <a:spcPts val="1600"/>
              </a:spcAft>
              <a:buNone/>
            </a:pPr>
            <a:endParaRPr sz="2500"/>
          </a:p>
        </p:txBody>
      </p:sp>
      <p:pic>
        <p:nvPicPr>
          <p:cNvPr id="100" name="Google Shape;100;p19"/>
          <p:cNvPicPr preferRelativeResize="0"/>
          <p:nvPr/>
        </p:nvPicPr>
        <p:blipFill rotWithShape="1">
          <a:blip r:embed="rId3">
            <a:alphaModFix/>
          </a:blip>
          <a:srcRect l="4542" t="30015" r="2563" b="19791"/>
          <a:stretch/>
        </p:blipFill>
        <p:spPr>
          <a:xfrm>
            <a:off x="2720350" y="1661875"/>
            <a:ext cx="3703301" cy="1500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5824197" y="2052525"/>
            <a:ext cx="3132350" cy="2791050"/>
          </a:xfrm>
          <a:prstGeom prst="rect">
            <a:avLst/>
          </a:prstGeom>
          <a:noFill/>
          <a:ln>
            <a:noFill/>
          </a:ln>
        </p:spPr>
      </p:pic>
      <p:sp>
        <p:nvSpPr>
          <p:cNvPr id="106" name="Google Shape;106;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Teachers should make the shift</a:t>
            </a:r>
            <a:endParaRPr/>
          </a:p>
        </p:txBody>
      </p:sp>
      <p:sp>
        <p:nvSpPr>
          <p:cNvPr id="107" name="Google Shape;10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Categorize words into three categories: </a:t>
            </a:r>
            <a:endParaRPr sz="2500"/>
          </a:p>
          <a:p>
            <a:pPr marL="2286000" lvl="0" indent="-387350" algn="l" rtl="0">
              <a:lnSpc>
                <a:spcPct val="150000"/>
              </a:lnSpc>
              <a:spcBef>
                <a:spcPts val="1600"/>
              </a:spcBef>
              <a:spcAft>
                <a:spcPts val="0"/>
              </a:spcAft>
              <a:buSzPts val="2500"/>
              <a:buAutoNum type="arabicPeriod"/>
            </a:pPr>
            <a:r>
              <a:rPr lang="en" sz="2500" b="1"/>
              <a:t>High-frequency</a:t>
            </a:r>
            <a:r>
              <a:rPr lang="en" sz="2500"/>
              <a:t> </a:t>
            </a:r>
            <a:r>
              <a:rPr lang="en" sz="2500" b="1"/>
              <a:t>words</a:t>
            </a:r>
            <a:endParaRPr sz="2500"/>
          </a:p>
          <a:p>
            <a:pPr marL="2286000" lvl="0" indent="-387350" algn="l" rtl="0">
              <a:lnSpc>
                <a:spcPct val="150000"/>
              </a:lnSpc>
              <a:spcBef>
                <a:spcPts val="0"/>
              </a:spcBef>
              <a:spcAft>
                <a:spcPts val="0"/>
              </a:spcAft>
              <a:buSzPts val="2500"/>
              <a:buAutoNum type="arabicPeriod"/>
            </a:pPr>
            <a:r>
              <a:rPr lang="en" sz="2500" b="1"/>
              <a:t>Specialized terminology</a:t>
            </a:r>
            <a:endParaRPr sz="2500"/>
          </a:p>
          <a:p>
            <a:pPr marL="2286000" lvl="0" indent="-387350" algn="l" rtl="0">
              <a:lnSpc>
                <a:spcPct val="150000"/>
              </a:lnSpc>
              <a:spcBef>
                <a:spcPts val="0"/>
              </a:spcBef>
              <a:spcAft>
                <a:spcPts val="0"/>
              </a:spcAft>
              <a:buSzPts val="2500"/>
              <a:buAutoNum type="arabicPeriod"/>
            </a:pPr>
            <a:r>
              <a:rPr lang="en" sz="2500" b="1"/>
              <a:t>Embellishments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High-frequency Words</a:t>
            </a:r>
            <a:endParaRPr/>
          </a:p>
        </p:txBody>
      </p:sp>
      <p:sp>
        <p:nvSpPr>
          <p:cNvPr id="113" name="Google Shape;113;p21"/>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Critical prompts or requests for action like:</a:t>
            </a:r>
            <a:endParaRPr sz="2400"/>
          </a:p>
          <a:p>
            <a:pPr marL="1371600" lvl="2" indent="-381000" algn="l" rtl="0">
              <a:spcBef>
                <a:spcPts val="0"/>
              </a:spcBef>
              <a:spcAft>
                <a:spcPts val="0"/>
              </a:spcAft>
              <a:buSzPts val="2400"/>
              <a:buChar char="-"/>
            </a:pPr>
            <a:r>
              <a:rPr lang="en" sz="2400"/>
              <a:t>Tell, show, explain, draw, analyze, cite, comment</a:t>
            </a:r>
            <a:endParaRPr sz="2400"/>
          </a:p>
          <a:p>
            <a:pPr marL="1371600" lvl="0" indent="0" algn="l" rtl="0">
              <a:spcBef>
                <a:spcPts val="1600"/>
              </a:spcBef>
              <a:spcAft>
                <a:spcPts val="0"/>
              </a:spcAft>
              <a:buNone/>
            </a:pPr>
            <a:endParaRPr sz="2400"/>
          </a:p>
          <a:p>
            <a:pPr marL="0" lvl="0" indent="0" algn="l" rtl="0">
              <a:spcBef>
                <a:spcPts val="1600"/>
              </a:spcBef>
              <a:spcAft>
                <a:spcPts val="0"/>
              </a:spcAft>
              <a:buNone/>
            </a:pPr>
            <a:r>
              <a:rPr lang="en" sz="2400"/>
              <a:t>Ask students to keep a set of student-developed and personal translations for high-frequency words.</a:t>
            </a:r>
            <a:endParaRPr sz="2400"/>
          </a:p>
          <a:p>
            <a:pPr marL="914400" lvl="1" indent="-381000" algn="l" rtl="0">
              <a:spcBef>
                <a:spcPts val="1600"/>
              </a:spcBef>
              <a:spcAft>
                <a:spcPts val="0"/>
              </a:spcAft>
              <a:buSzPts val="2400"/>
              <a:buChar char="-"/>
            </a:pPr>
            <a:r>
              <a:rPr lang="en" sz="2400"/>
              <a:t>Ex: select=pick, determine=think about, then make the best choice</a:t>
            </a:r>
            <a:endParaRPr sz="2400"/>
          </a:p>
        </p:txBody>
      </p:sp>
      <p:sp>
        <p:nvSpPr>
          <p:cNvPr id="114" name="Google Shape;114;p21"/>
          <p:cNvSpPr txBox="1"/>
          <p:nvPr/>
        </p:nvSpPr>
        <p:spPr>
          <a:xfrm>
            <a:off x="122275" y="2482075"/>
            <a:ext cx="1500000" cy="4314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Lato"/>
                <a:ea typeface="Lato"/>
                <a:cs typeface="Lato"/>
                <a:sym typeface="Lato"/>
              </a:rPr>
              <a:t>Strategy:</a:t>
            </a:r>
            <a:endParaRPr sz="2400" b="1">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833</Words>
  <Application>Microsoft Macintosh PowerPoint</Application>
  <PresentationFormat>On-screen Show (16:9)</PresentationFormat>
  <Paragraphs>100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Playfair Display</vt:lpstr>
      <vt:lpstr>Lato</vt:lpstr>
      <vt:lpstr>Arial</vt:lpstr>
      <vt:lpstr>Coral</vt:lpstr>
      <vt:lpstr>Consectetur and Adipiscings</vt:lpstr>
      <vt:lpstr>Pre-loading words</vt:lpstr>
      <vt:lpstr>Chromatin and Chromosomes</vt:lpstr>
      <vt:lpstr>Employing Three Types of Active Vocabulary</vt:lpstr>
      <vt:lpstr>PowerPoint Presentation</vt:lpstr>
      <vt:lpstr>Traditional Approach</vt:lpstr>
      <vt:lpstr>How do Language Teachers do it?</vt:lpstr>
      <vt:lpstr>ALL Teachers should make the shift</vt:lpstr>
      <vt:lpstr>High-frequency Words</vt:lpstr>
      <vt:lpstr>Specialized Terminology</vt:lpstr>
      <vt:lpstr>Embellishments</vt:lpstr>
      <vt:lpstr>Subject Specific Template </vt:lpstr>
      <vt:lpstr>Subject Specific Template </vt:lpstr>
      <vt:lpstr>Subject Specific Template </vt:lpstr>
      <vt:lpstr>Discuss!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Consectetur and Adipiscings</dc:title>
  <cp:lastModifiedBy>Joanne Robertson</cp:lastModifiedBy>
  <cp:revision>1</cp:revision>
  <dcterms:modified xsi:type="dcterms:W3CDTF">2019-05-27T03:43:45Z</dcterms:modified>
</cp:coreProperties>
</file>