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25"/>
    </p:embeddedFont>
    <p:embeddedFont>
      <p:font typeface="Old Standard TT" pitchFamily="2" charset="77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1"/>
  </p:normalViewPr>
  <p:slideViewPr>
    <p:cSldViewPr snapToGrid="0">
      <p:cViewPr varScale="1">
        <p:scale>
          <a:sx n="143" d="100"/>
          <a:sy n="143" d="100"/>
        </p:scale>
        <p:origin x="22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1878ec8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1878ec8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I.e. analyzing a lot of the stuff we’ve just been talking about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a5faf11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a5faf11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825850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825850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a3544c0a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a3544c0a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a3544c0a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a3544c0a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a5faf1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a5faf1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a3544c0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a3544c0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18258503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18258503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8258503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8258503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a5faf11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a5faf11d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878ec8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878ec8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1825850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1825850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18258503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18258503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4ac1bf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4ac1bf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a4597ab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a4597ab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a4597ab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a4597ab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Brownie point: Name a famous literature that took place in Alabama (To kill a mockingbird)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4597aba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4597aba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a4597ab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a4597aba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a4597ab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a4597ab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potential problem: information overload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878ec8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878ec8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we are all excellent readers...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important? (concepts, structure, purpose, captions, bolded terms, diagrams)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connecting? (to the text, to other text, to our lives)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making inference mean? (</a:t>
            </a:r>
            <a:r>
              <a:rPr lang="en">
                <a:solidFill>
                  <a:schemeClr val="dk1"/>
                </a:solidFill>
              </a:rPr>
              <a:t>Making inferences = making logical conclusions based on evidence)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might we monitor understanding? (re-read, read out load, look up words, use context clues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Why is this particularly difficult for ELLs?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878ec8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878ec8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levels, we talked about this last class, but these make different distinctions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consider: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1)students needs/level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2)Critical words for understanding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3)Words not defined in context (i.e. maybe its not in a sentence but on a title of a graph or something)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vocab before, during, and after reading (meaningful connections work best)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william-wordswort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ald" TargetMode="External"/><Relationship Id="rId3" Type="http://schemas.openxmlformats.org/officeDocument/2006/relationships/hyperlink" Target="https://en.wikipedia.org/wiki/Greek_mythology" TargetMode="External"/><Relationship Id="rId7" Type="http://schemas.openxmlformats.org/officeDocument/2006/relationships/hyperlink" Target="https://en.wikipedia.org/wiki/Amphitri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Poseidon" TargetMode="External"/><Relationship Id="rId5" Type="http://schemas.openxmlformats.org/officeDocument/2006/relationships/hyperlink" Target="https://en.wikipedia.org/wiki/Old_Man_of_the_Sea" TargetMode="External"/><Relationship Id="rId4" Type="http://schemas.openxmlformats.org/officeDocument/2006/relationships/hyperlink" Target="https://en.wikipedia.org/wiki/Homer" TargetMode="External"/><Relationship Id="rId9" Type="http://schemas.openxmlformats.org/officeDocument/2006/relationships/hyperlink" Target="https://en.wikipedia.org/wiki/Conc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william-wordswort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william-wordswort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william-wordswort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how to read good and do other stuff good too.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“Close Reading”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it?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Analyzing text: ideas, structure, vocabulary, and purpose.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it?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 goal is deeper understanding of complex text.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we do it?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Re-read the text with different purposes.</a:t>
            </a:r>
            <a:endParaRPr sz="18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825" y="2924638"/>
            <a:ext cx="228600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Reading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Billy (William) Wordsworth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50" b="1">
                <a:latin typeface="Arial"/>
                <a:ea typeface="Arial"/>
                <a:cs typeface="Arial"/>
                <a:sym typeface="Arial"/>
              </a:rPr>
              <a:t>The World Is Too Much With Us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1650" u="sng">
                <a:latin typeface="Arial"/>
                <a:ea typeface="Arial"/>
                <a:cs typeface="Arial"/>
                <a:sym typeface="Arial"/>
                <a:hlinkClick r:id="rId3"/>
              </a:rPr>
              <a:t>WILLIAM WORDSWORTH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749775"/>
            <a:ext cx="8520600" cy="3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world is too much with us; late and soon,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Getting and spending, we lay waste our powers;—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Little we see in Nature that is ours;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We have given our hearts away, a sordid boon!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This Sea that bares her bosom to the moon;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winds that will be howling at all hours,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And are up-gathered now like sleeping flowers;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For this, for everything, we are out of tune;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It moves us not. Great God! I’d rather be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 Pagan suckled in a creed outworn;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So might I, standing on this pleasant lea,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glimpses that would make me less forlorn;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sight of Proteus rising from the sea;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Or hear old Triton blow his wreathèd horn.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Allusions 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Greek mythology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Proteus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sea-god or god of rivers and oceanic bodies of water, one of several deities whom 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Homer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calls the "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Old Man of the Sea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."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Triton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" sz="14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Greek god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the messenger of the sea. He is the son of </a:t>
            </a:r>
            <a:r>
              <a:rPr lang="en" sz="14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Poseidon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Amphitrite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god and goddess of the sea respectively, and is </a:t>
            </a:r>
            <a:r>
              <a:rPr lang="en" sz="14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herald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for his father. Triton's special attribute was a twisted </a:t>
            </a:r>
            <a:r>
              <a:rPr lang="en" sz="14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conch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shell, on which he blew like a trumpet to calm or raise the waves.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Meaning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Literal Meaning</a:t>
            </a:r>
            <a:r>
              <a:rPr lang="en"/>
              <a:t>- What is happening in the text? Recognizing character’s identities and order of events. Provide a summary.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Stylistic Meaning</a:t>
            </a:r>
            <a:r>
              <a:rPr lang="en"/>
              <a:t>- identifying stylistic choices that the author has made. Recognizing literary devices.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Thematic Meaning</a:t>
            </a:r>
            <a:r>
              <a:rPr lang="en"/>
              <a:t>- offering an interpretation that is based on evidence from the text. Identifying the universal themes that the text addresses.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Meaning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Literal Meaning</a:t>
            </a:r>
            <a:r>
              <a:rPr lang="en"/>
              <a:t>- What is happening in the text? Recognizing character’s identities and order of events. Provide a summary.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50" b="1">
                <a:latin typeface="Arial"/>
                <a:ea typeface="Arial"/>
                <a:cs typeface="Arial"/>
                <a:sym typeface="Arial"/>
              </a:rPr>
              <a:t>The World Is Too Much With Us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1650" u="sng">
                <a:latin typeface="Arial"/>
                <a:ea typeface="Arial"/>
                <a:cs typeface="Arial"/>
                <a:sym typeface="Arial"/>
                <a:hlinkClick r:id="rId3"/>
              </a:rPr>
              <a:t>WILLIAM WORDSWORTH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749775"/>
            <a:ext cx="8520600" cy="3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world is too much with us; late and soon,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Getting and spending, we lay waste our powers;—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Little we see in Nature that is ours;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We have given our hearts away, a sordid boon!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This Sea that bares her bosom to the moon;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winds that will be howling at all hours,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And are up-gathered now like sleeping flowers;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For this, for everything, we are out of tune;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It moves us not. Great God! I’d rather be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 Pagan suckled in a creed outworn;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So might I, standing on this pleasant lea,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glimpses that would make me less forlorn;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sight of Proteus rising from the sea;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Or hear old Triton blow his wreathèd horn.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Meaning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Stylistic Meaning</a:t>
            </a:r>
            <a:r>
              <a:rPr lang="en"/>
              <a:t>- identifying stylistic choices that the author has made. Recognizing literary devices (simile, metaphor, imagery etc). What is the author drawing your attention to?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50" b="1">
                <a:latin typeface="Arial"/>
                <a:ea typeface="Arial"/>
                <a:cs typeface="Arial"/>
                <a:sym typeface="Arial"/>
              </a:rPr>
              <a:t>The World Is Too Much With Us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1650" u="sng">
                <a:latin typeface="Arial"/>
                <a:ea typeface="Arial"/>
                <a:cs typeface="Arial"/>
                <a:sym typeface="Arial"/>
                <a:hlinkClick r:id="rId3"/>
              </a:rPr>
              <a:t>WILLIAM WORDSWORTH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749775"/>
            <a:ext cx="8520600" cy="3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world is too much with us; late and soon,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Getting and spending, we lay waste our powers;—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Little we see in Nature that is ours;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We have given our hearts away, a sordid boon!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This Sea that bares her bosom to the moon;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winds that will be howling at all hours,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And are up-gathered now like sleeping flowers;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For this, for everything, we are out of tune;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It moves us not. Great God! I’d rather be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 Pagan suckled in a creed outworn;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So might I, standing on this pleasant lea,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glimpses that would make me less forlorn;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sight of Proteus rising from the sea;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Or hear old Triton blow his wreathèd horn.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(Very) Brief and Simplistic Historical Context</a:t>
            </a: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Wordsworth is a </a:t>
            </a:r>
            <a:r>
              <a:rPr lang="en" b="1"/>
              <a:t>Romantic</a:t>
            </a:r>
            <a:r>
              <a:rPr lang="en"/>
              <a:t> poet- focused on the recovery of emotion, imagination, and experience in the face of enlightenment rationality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“The World Is Too Much With Us” was written in 1807 during the first </a:t>
            </a:r>
            <a:r>
              <a:rPr lang="en" b="1"/>
              <a:t>Industrial Revolution </a:t>
            </a:r>
            <a:r>
              <a:rPr lang="en"/>
              <a:t>(circa 1760-1840)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Introduction/Summary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Comprehension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Text Structure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Proficient Reading Strategies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Vocabulary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“Close Reading”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Activity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Discussion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Meaning</a:t>
            </a:r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Thematic Meaning</a:t>
            </a:r>
            <a:r>
              <a:rPr lang="en"/>
              <a:t>- offering an interpretation that is based on evidence from the text. Identifying the universal themes that the text addresses.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50" b="1">
                <a:latin typeface="Arial"/>
                <a:ea typeface="Arial"/>
                <a:cs typeface="Arial"/>
                <a:sym typeface="Arial"/>
              </a:rPr>
              <a:t>The World Is Too Much With Us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1650" u="sng">
                <a:latin typeface="Arial"/>
                <a:ea typeface="Arial"/>
                <a:cs typeface="Arial"/>
                <a:sym typeface="Arial"/>
                <a:hlinkClick r:id="rId3"/>
              </a:rPr>
              <a:t>WILLIAM WORDSWORTH</a:t>
            </a:r>
            <a:endParaRPr sz="28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11700" y="749775"/>
            <a:ext cx="8520600" cy="3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world is too much with us; late and soon,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Getting and spending, we lay waste our powers;—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Little we see in Nature that is ours;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We have given our hearts away, a sordid boon!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This Sea that bares her bosom to the moon;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The winds that will be howling at all hours,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And are up-gathered now like sleeping flowers;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For this, for everything, we are out of tune;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It moves us not. Great God! I’d rather be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A Pagan suckled in a creed outworn;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So might I, standing on this pleasant lea,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glimpses that would make me less forlorn;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Have sight of Proteus rising from the sea;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Or hear old Triton blow his wreathèd horn.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Discussion Questions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prior knowledge did you need to engage with today’s text?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you identify language specific to the teaching profession in the reading?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one practical way you could apply this text in your coming years of teaching?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1367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Summary- The Important Ideas while Reading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0" y="873150"/>
            <a:ext cx="91440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Background Knowledge (What do the students know already?)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Purpose (Why did the author write?)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Questions for The Readers (Before, during, and after reading the text)  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220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Knowledge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0" y="554950"/>
            <a:ext cx="9144000" cy="4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 students come from different background, it is possible for them to miss out on reference to a text. The teacher’s duty is then to front load these knowledge. </a:t>
            </a:r>
            <a:endParaRPr sz="200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en" sz="2300" b="1"/>
              <a:t>For example, recent immigrant students can be lost if a literature takes place in Alabama. (What is the climate, what is the Southern Culture…)</a:t>
            </a:r>
            <a:endParaRPr sz="2300"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2797525"/>
            <a:ext cx="4176475" cy="223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00" y="2797525"/>
            <a:ext cx="2981556" cy="223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knowledge cont.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0" y="709100"/>
            <a:ext cx="9039600" cy="4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Region specific natural events: Monsoons, Earthquakes, Tornados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Pop Culture: Freddie Mercury, Drake, The Canucks, The Simpsons 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476" y="1340475"/>
            <a:ext cx="1969324" cy="14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80" y="1300900"/>
            <a:ext cx="2340826" cy="15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59425" y="2067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9425" y="975400"/>
            <a:ext cx="9084600" cy="3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What is the reason the author wrote the text?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How is the material connected to student’s life?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There has to be a </a:t>
            </a:r>
            <a:r>
              <a:rPr lang="en" sz="3000" i="1">
                <a:solidFill>
                  <a:srgbClr val="FF0000"/>
                </a:solidFill>
              </a:rPr>
              <a:t>SPECIFIC</a:t>
            </a:r>
            <a:r>
              <a:rPr lang="en" sz="3000"/>
              <a:t> reason (ex: “</a:t>
            </a:r>
            <a:r>
              <a:rPr lang="en" sz="2400"/>
              <a:t>it will be on your test” is not a good reason)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example: Why do we learn about fusion reaction in stars?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125" y="0"/>
            <a:ext cx="2025900" cy="12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Structures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0" y="613200"/>
            <a:ext cx="9222000" cy="4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 suggests that allowing students to organize the text they are reading helps to enhance the learning. These are the 5 suggested ways.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b="1"/>
              <a:t> Description</a:t>
            </a:r>
            <a:r>
              <a:rPr lang="en" sz="2400"/>
              <a:t>: </a:t>
            </a:r>
            <a:r>
              <a:rPr lang="en"/>
              <a:t>Information is organized around main ideas followed by supporting details. </a:t>
            </a:r>
            <a:r>
              <a:rPr lang="en" sz="1600"/>
              <a:t>(ex: Music History: Romantic Era, Dvořák, </a:t>
            </a:r>
            <a:r>
              <a:rPr lang="en" sz="1600" i="1"/>
              <a:t>The Carnival of the Animals)</a:t>
            </a:r>
            <a:endParaRPr sz="1600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 b="1"/>
              <a:t>Sequence: </a:t>
            </a:r>
            <a:r>
              <a:rPr lang="en"/>
              <a:t>Information is presented in a specific order based on chronology </a:t>
            </a:r>
            <a:r>
              <a:rPr lang="en" sz="1600"/>
              <a:t>(ex: Anakin turned to the Dark Side -&gt; Obi-one had the high ground -&gt; Anakin turned into Darth Vader) 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Compare/Contrast</a:t>
            </a:r>
            <a:r>
              <a:rPr lang="en"/>
              <a:t>: Key concepts are compared for similarities and differences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Cause/Effect: </a:t>
            </a:r>
            <a:r>
              <a:rPr lang="en"/>
              <a:t>Topics are presented based on a relationship between causes and effects (ex: Cause: Germany invaded Poland, Effect: The Allies declared war)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Problem/Solution: </a:t>
            </a:r>
            <a:r>
              <a:rPr lang="en"/>
              <a:t>A problem is introduced with subsequent information that leads to a solution  (ex: Problem: A function has an infinite sum, Solution: Taylor’s polynomial)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Proficient Reading Strategies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Determine importance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Make connections 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Ask questions 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Make inferences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Visualize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Synthesize ideas</a:t>
            </a:r>
            <a:endParaRPr/>
          </a:p>
          <a:p>
            <a:pPr marL="457200" marR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en"/>
              <a:t>Monitor understanding/use “fix-up” strategies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350" y="529113"/>
            <a:ext cx="4085274" cy="408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384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Tier 1 Words:</a:t>
            </a:r>
            <a:r>
              <a:rPr lang="en"/>
              <a:t> Everyday basic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Tier 2 Words:</a:t>
            </a:r>
            <a:r>
              <a:rPr lang="en"/>
              <a:t> General academic vocabulary</a:t>
            </a:r>
            <a:r>
              <a:rPr lang="en" b="1"/>
              <a:t> </a:t>
            </a:r>
            <a:r>
              <a:rPr lang="en"/>
              <a:t>(e.g. contempt, gallantly, fallible, sustain, and reiterate).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Tier 3 Words:</a:t>
            </a:r>
            <a:r>
              <a:rPr lang="en"/>
              <a:t> Specific academic vocabulary (e.g., algorithm, mitosis, mummify, hyperbole).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	       </a:t>
            </a:r>
            <a:r>
              <a:rPr lang="en" b="1"/>
              <a:t>OR: </a:t>
            </a:r>
            <a:r>
              <a:rPr lang="en"/>
              <a:t>Words with  multiple meanings (e.g. </a:t>
            </a:r>
            <a:r>
              <a:rPr lang="en" i="1"/>
              <a:t>product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Macintosh PowerPoint</Application>
  <PresentationFormat>On-screen Show (16:9)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Average</vt:lpstr>
      <vt:lpstr>Old Standard TT</vt:lpstr>
      <vt:lpstr>Arial</vt:lpstr>
      <vt:lpstr>Paperback</vt:lpstr>
      <vt:lpstr>Learning how to read good and do other stuff good too.</vt:lpstr>
      <vt:lpstr>Outline</vt:lpstr>
      <vt:lpstr>Summary- The Important Ideas while Reading</vt:lpstr>
      <vt:lpstr>Prior Knowledge</vt:lpstr>
      <vt:lpstr>Prior knowledge cont.</vt:lpstr>
      <vt:lpstr>Purpose</vt:lpstr>
      <vt:lpstr>Text Structures</vt:lpstr>
      <vt:lpstr>Proficient Reading Strategies</vt:lpstr>
      <vt:lpstr>Vocabulary</vt:lpstr>
      <vt:lpstr>“Close Reading”</vt:lpstr>
      <vt:lpstr>Close Reading</vt:lpstr>
      <vt:lpstr>The World Is Too Much With Us BY WILLIAM WORDSWORTH</vt:lpstr>
      <vt:lpstr>Allusions </vt:lpstr>
      <vt:lpstr>Levels of Meaning</vt:lpstr>
      <vt:lpstr>Levels of Meaning</vt:lpstr>
      <vt:lpstr>The World Is Too Much With Us BY WILLIAM WORDSWORTH</vt:lpstr>
      <vt:lpstr>Levels of Meaning</vt:lpstr>
      <vt:lpstr>The World Is Too Much With Us BY WILLIAM WORDSWORTH</vt:lpstr>
      <vt:lpstr>(Very) Brief and Simplistic Historical Context</vt:lpstr>
      <vt:lpstr>Levels of Meaning</vt:lpstr>
      <vt:lpstr>The World Is Too Much With Us BY WILLIAM WORDSWORTH</vt:lpstr>
      <vt:lpstr>Closing Discussion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read good and do other stuff good too.</dc:title>
  <cp:lastModifiedBy>Joanne Robertson</cp:lastModifiedBy>
  <cp:revision>1</cp:revision>
  <dcterms:modified xsi:type="dcterms:W3CDTF">2019-05-27T03:49:05Z</dcterms:modified>
</cp:coreProperties>
</file>