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9144000" cy="5143500" type="screen16x9"/>
  <p:notesSz cx="6858000" cy="9144000"/>
  <p:embeddedFontLst>
    <p:embeddedFont>
      <p:font typeface="Economica" panose="02000506040000020004" pitchFamily="2" charset="77"/>
      <p:regular r:id="rId24"/>
      <p:bold r:id="rId25"/>
      <p:italic r:id="rId26"/>
      <p:boldItalic r:id="rId27"/>
    </p:embeddedFont>
    <p:embeddedFont>
      <p:font typeface="Lato" panose="020F0502020204030203" pitchFamily="34" charset="77"/>
      <p:regular r:id="rId28"/>
      <p:bold r:id="rId29"/>
      <p:italic r:id="rId30"/>
      <p:boldItalic r:id="rId31"/>
    </p:embeddedFont>
    <p:embeddedFont>
      <p:font typeface="Raleway" panose="020B0503030101060003" pitchFamily="34" charset="77"/>
      <p:regular r:id="rId32"/>
      <p:bold r:id="rId33"/>
      <p:italic r:id="rId34"/>
      <p:boldItalic r:id="rId35"/>
    </p:embeddedFont>
    <p:embeddedFont>
      <p:font typeface="Raleway Black" panose="020B0803030101060003" pitchFamily="34" charset="77"/>
      <p:bold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721"/>
  </p:normalViewPr>
  <p:slideViewPr>
    <p:cSldViewPr snapToGrid="0">
      <p:cViewPr varScale="1">
        <p:scale>
          <a:sx n="143" d="100"/>
          <a:sy n="143" d="100"/>
        </p:scale>
        <p:origin x="224" y="2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a893026f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a893026f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a893026f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a893026f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a89681e3f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5a89681e3f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5a455ffae4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5a455ffae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5a455ffae4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5a455ffae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5a89681e3f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5a89681e3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a5caf60b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a5caf60b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Simran slides (notes will be read in person)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					</a:t>
            </a:r>
            <a:endParaRPr/>
          </a:p>
          <a:p>
            <a:pPr marL="0" lvl="0" indent="0" algn="l" rtl="0">
              <a:spcBef>
                <a:spcPts val="0"/>
              </a:spcBef>
              <a:spcAft>
                <a:spcPts val="0"/>
              </a:spcAft>
              <a:buNone/>
            </a:pPr>
            <a:r>
              <a:rPr lang="en"/>
              <a:t>Providing the class with a brief introductory stimulus (5-10 minutes or so); the group will summarize the reading and lead a class in our learning on these texts (15-20 minutes). </a:t>
            </a:r>
            <a:endParaRPr/>
          </a:p>
          <a:p>
            <a:pPr marL="0" lvl="0" indent="0" algn="l" rtl="0">
              <a:spcBef>
                <a:spcPts val="0"/>
              </a:spcBef>
              <a:spcAft>
                <a:spcPts val="0"/>
              </a:spcAft>
              <a:buNone/>
            </a:pP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a5caf60b5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a5caf60b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5a7b349ae7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5a7b349ae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a6a7c9e7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a6a7c9e7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SIMRAN: Explain this figure and suggest this activity.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578a280c04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578a280c0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a5caf60b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5a5caf60b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Simran: I have the printout for this! Like a template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5a8b85a670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5a8b85a67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578a280c04_0_1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578a280c04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57a4aa956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57a4aa956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5a5caf60b5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5a5caf60b5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Anthony can give examples of Harry Potter, or learning languages. </a:t>
            </a:r>
            <a:endParaRPr/>
          </a:p>
          <a:p>
            <a:pPr marL="0" lvl="0" indent="0" algn="l" rtl="0">
              <a:spcBef>
                <a:spcPts val="0"/>
              </a:spcBef>
              <a:spcAft>
                <a:spcPts val="0"/>
              </a:spcAft>
              <a:buNone/>
            </a:pPr>
            <a:r>
              <a:rPr lang="en"/>
              <a:t>We can also write some examples on the board, or ask Joanne ahead of time for some white board markers so we can give them to our peers to write their ideas on the boards beside them.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5a5caf60b5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5a5caf60b5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a5caf60b5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a5caf60b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5a893026f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5a893026f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a893026fa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a893026f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padlet.com/greggwhitlock/pw89ba44y3ja"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309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Reading to Learn</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Lupo, S. M., et al. (2017). Building background knowledge through reading: Rethinking text sets. </a:t>
            </a:r>
            <a:r>
              <a:rPr lang="en" sz="2200" i="1"/>
              <a:t>Journal of Adolescent and Adult Literacy, 61</a:t>
            </a:r>
            <a:r>
              <a:rPr lang="en" sz="2200"/>
              <a:t>(4), 433-444</a:t>
            </a: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Group 2b: Gregg, Simran, Jenna and Anthony</a:t>
            </a:r>
            <a:endParaRPr sz="2200"/>
          </a:p>
          <a:p>
            <a:pPr marL="0" lvl="0" indent="0" algn="l" rtl="0">
              <a:spcBef>
                <a:spcPts val="0"/>
              </a:spcBef>
              <a:spcAft>
                <a:spcPts val="0"/>
              </a:spcAft>
              <a:buNone/>
            </a:pPr>
            <a:r>
              <a:rPr lang="en" sz="2200"/>
              <a:t>			</a:t>
            </a:r>
            <a:endParaRPr sz="2200"/>
          </a:p>
          <a:p>
            <a:pPr marL="0" lvl="0" indent="0" algn="l" rtl="0">
              <a:spcBef>
                <a:spcPts val="0"/>
              </a:spcBef>
              <a:spcAft>
                <a:spcPts val="0"/>
              </a:spcAft>
              <a:buNone/>
            </a:pPr>
            <a:r>
              <a:rPr lang="en" sz="2200"/>
              <a:t>		</a:t>
            </a:r>
            <a:endParaRPr sz="2200"/>
          </a:p>
          <a:p>
            <a:pPr marL="0" lvl="0" indent="0" algn="l" rtl="0">
              <a:spcBef>
                <a:spcPts val="0"/>
              </a:spcBef>
              <a:spcAft>
                <a:spcPts val="0"/>
              </a:spcAft>
              <a:buNone/>
            </a:pPr>
            <a:endParaRPr sz="2200"/>
          </a:p>
        </p:txBody>
      </p:sp>
      <p:sp>
        <p:nvSpPr>
          <p:cNvPr id="87" name="Google Shape;87;p13"/>
          <p:cNvSpPr txBox="1">
            <a:spLocks noGrp="1"/>
          </p:cNvSpPr>
          <p:nvPr>
            <p:ph type="subTitle" idx="1"/>
          </p:nvPr>
        </p:nvSpPr>
        <p:spPr>
          <a:xfrm>
            <a:off x="727952" y="43547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latin typeface="Raleway"/>
                <a:ea typeface="Raleway"/>
                <a:cs typeface="Raleway"/>
                <a:sym typeface="Raleway"/>
              </a:rPr>
              <a:t>Friday, May 24th, 2019 </a:t>
            </a:r>
            <a:endParaRPr sz="1500" b="1">
              <a:solidFill>
                <a:schemeClr val="dk2"/>
              </a:solidFill>
              <a:latin typeface="Raleway"/>
              <a:ea typeface="Raleway"/>
              <a:cs typeface="Raleway"/>
              <a:sym typeface="Raleway"/>
            </a:endParaRPr>
          </a:p>
          <a:p>
            <a:pPr marL="0" lvl="0" indent="0" algn="l" rtl="0">
              <a:spcBef>
                <a:spcPts val="0"/>
              </a:spcBef>
              <a:spcAft>
                <a:spcPts val="0"/>
              </a:spcAft>
              <a:buNone/>
            </a:pPr>
            <a:r>
              <a:rPr lang="en" sz="1500" b="1">
                <a:solidFill>
                  <a:schemeClr val="dk2"/>
                </a:solidFill>
                <a:latin typeface="Raleway"/>
                <a:ea typeface="Raleway"/>
                <a:cs typeface="Raleway"/>
                <a:sym typeface="Raleway"/>
              </a:rPr>
              <a:t>UBC </a:t>
            </a:r>
            <a:endParaRPr sz="1500" b="1">
              <a:solidFill>
                <a:schemeClr val="dk2"/>
              </a:solidFill>
              <a:latin typeface="Raleway"/>
              <a:ea typeface="Raleway"/>
              <a:cs typeface="Raleway"/>
              <a:sym typeface="Raleway"/>
            </a:endParaRPr>
          </a:p>
        </p:txBody>
      </p:sp>
      <p:pic>
        <p:nvPicPr>
          <p:cNvPr id="88" name="Google Shape;88;p13"/>
          <p:cNvPicPr preferRelativeResize="0"/>
          <p:nvPr/>
        </p:nvPicPr>
        <p:blipFill>
          <a:blip r:embed="rId3">
            <a:alphaModFix/>
          </a:blip>
          <a:stretch>
            <a:fillRect/>
          </a:stretch>
        </p:blipFill>
        <p:spPr>
          <a:xfrm>
            <a:off x="336700" y="0"/>
            <a:ext cx="1253950" cy="1253950"/>
          </a:xfrm>
          <a:prstGeom prst="rect">
            <a:avLst/>
          </a:prstGeom>
          <a:noFill/>
          <a:ln>
            <a:noFill/>
          </a:ln>
        </p:spPr>
      </p:pic>
      <p:pic>
        <p:nvPicPr>
          <p:cNvPr id="89" name="Google Shape;89;p13"/>
          <p:cNvPicPr preferRelativeResize="0"/>
          <p:nvPr/>
        </p:nvPicPr>
        <p:blipFill rotWithShape="1">
          <a:blip r:embed="rId4">
            <a:alphaModFix/>
          </a:blip>
          <a:srcRect t="5947" b="23500"/>
          <a:stretch/>
        </p:blipFill>
        <p:spPr>
          <a:xfrm>
            <a:off x="2056100" y="-62362"/>
            <a:ext cx="1392276" cy="1378674"/>
          </a:xfrm>
          <a:prstGeom prst="rect">
            <a:avLst/>
          </a:prstGeom>
          <a:noFill/>
          <a:ln>
            <a:noFill/>
          </a:ln>
        </p:spPr>
      </p:pic>
      <p:pic>
        <p:nvPicPr>
          <p:cNvPr id="90" name="Google Shape;90;p13"/>
          <p:cNvPicPr preferRelativeResize="0"/>
          <p:nvPr/>
        </p:nvPicPr>
        <p:blipFill rotWithShape="1">
          <a:blip r:embed="rId5">
            <a:alphaModFix/>
          </a:blip>
          <a:srcRect t="6668" b="26841"/>
          <a:stretch/>
        </p:blipFill>
        <p:spPr>
          <a:xfrm>
            <a:off x="5365788" y="2"/>
            <a:ext cx="1470000" cy="1468750"/>
          </a:xfrm>
          <a:prstGeom prst="rect">
            <a:avLst/>
          </a:prstGeom>
          <a:noFill/>
          <a:ln>
            <a:noFill/>
          </a:ln>
        </p:spPr>
      </p:pic>
      <p:pic>
        <p:nvPicPr>
          <p:cNvPr id="91" name="Google Shape;91;p13"/>
          <p:cNvPicPr preferRelativeResize="0"/>
          <p:nvPr/>
        </p:nvPicPr>
        <p:blipFill rotWithShape="1">
          <a:blip r:embed="rId6">
            <a:alphaModFix/>
          </a:blip>
          <a:srcRect b="17012"/>
          <a:stretch/>
        </p:blipFill>
        <p:spPr>
          <a:xfrm>
            <a:off x="7197575" y="45050"/>
            <a:ext cx="1661300" cy="1378650"/>
          </a:xfrm>
          <a:prstGeom prst="rect">
            <a:avLst/>
          </a:prstGeom>
          <a:noFill/>
          <a:ln>
            <a:noFill/>
          </a:ln>
        </p:spPr>
      </p:pic>
      <p:pic>
        <p:nvPicPr>
          <p:cNvPr id="92" name="Google Shape;92;p13"/>
          <p:cNvPicPr preferRelativeResize="0"/>
          <p:nvPr/>
        </p:nvPicPr>
        <p:blipFill rotWithShape="1">
          <a:blip r:embed="rId7">
            <a:alphaModFix/>
          </a:blip>
          <a:srcRect l="12748" r="13434" b="13284"/>
          <a:stretch/>
        </p:blipFill>
        <p:spPr>
          <a:xfrm>
            <a:off x="3750062" y="-62350"/>
            <a:ext cx="1253949" cy="14729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2"/>
          <p:cNvPicPr preferRelativeResize="0"/>
          <p:nvPr/>
        </p:nvPicPr>
        <p:blipFill>
          <a:blip r:embed="rId3">
            <a:alphaModFix/>
          </a:blip>
          <a:stretch>
            <a:fillRect/>
          </a:stretch>
        </p:blipFill>
        <p:spPr>
          <a:xfrm>
            <a:off x="2286550" y="1922225"/>
            <a:ext cx="4705900" cy="2796149"/>
          </a:xfrm>
          <a:prstGeom prst="rect">
            <a:avLst/>
          </a:prstGeom>
          <a:noFill/>
          <a:ln>
            <a:noFill/>
          </a:ln>
        </p:spPr>
      </p:pic>
      <p:pic>
        <p:nvPicPr>
          <p:cNvPr id="157" name="Google Shape;157;p22"/>
          <p:cNvPicPr preferRelativeResize="0"/>
          <p:nvPr/>
        </p:nvPicPr>
        <p:blipFill>
          <a:blip r:embed="rId4">
            <a:alphaModFix/>
          </a:blip>
          <a:stretch>
            <a:fillRect/>
          </a:stretch>
        </p:blipFill>
        <p:spPr>
          <a:xfrm>
            <a:off x="2552700" y="1245525"/>
            <a:ext cx="4038600" cy="4953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23"/>
          <p:cNvPicPr preferRelativeResize="0"/>
          <p:nvPr/>
        </p:nvPicPr>
        <p:blipFill>
          <a:blip r:embed="rId3">
            <a:alphaModFix/>
          </a:blip>
          <a:stretch>
            <a:fillRect/>
          </a:stretch>
        </p:blipFill>
        <p:spPr>
          <a:xfrm>
            <a:off x="2719775" y="1922400"/>
            <a:ext cx="3704449" cy="3009124"/>
          </a:xfrm>
          <a:prstGeom prst="rect">
            <a:avLst/>
          </a:prstGeom>
          <a:noFill/>
          <a:ln>
            <a:noFill/>
          </a:ln>
        </p:spPr>
      </p:pic>
      <p:pic>
        <p:nvPicPr>
          <p:cNvPr id="163" name="Google Shape;163;p23"/>
          <p:cNvPicPr preferRelativeResize="0"/>
          <p:nvPr/>
        </p:nvPicPr>
        <p:blipFill>
          <a:blip r:embed="rId4">
            <a:alphaModFix/>
          </a:blip>
          <a:stretch>
            <a:fillRect/>
          </a:stretch>
        </p:blipFill>
        <p:spPr>
          <a:xfrm>
            <a:off x="2719775" y="1236850"/>
            <a:ext cx="4000500" cy="552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Knowledge or skill?	</a:t>
            </a:r>
            <a:endParaRPr/>
          </a:p>
        </p:txBody>
      </p:sp>
      <p:sp>
        <p:nvSpPr>
          <p:cNvPr id="169" name="Google Shape;169;p2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The authors state that using quad text sets supports both students’ knowledge building and their skill building, by practicing various texts (including “rigorous” texts). </a:t>
            </a:r>
            <a:endParaRPr sz="1800"/>
          </a:p>
          <a:p>
            <a:pPr marL="457200" lvl="0" indent="-342900" algn="l" rtl="0">
              <a:spcBef>
                <a:spcPts val="0"/>
              </a:spcBef>
              <a:spcAft>
                <a:spcPts val="0"/>
              </a:spcAft>
              <a:buSzPts val="1800"/>
              <a:buChar char="●"/>
            </a:pPr>
            <a:r>
              <a:rPr lang="en" sz="1800"/>
              <a:t>Mixed texts and “successful reading encounters”</a:t>
            </a:r>
            <a:endParaRPr sz="1800"/>
          </a:p>
          <a:p>
            <a:pPr marL="457200" lvl="0" indent="0" algn="l" rtl="0">
              <a:spcBef>
                <a:spcPts val="1600"/>
              </a:spcBef>
              <a:spcAft>
                <a:spcPts val="1600"/>
              </a:spcAft>
              <a:buNone/>
            </a:pP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1658450" y="944800"/>
            <a:ext cx="6804600" cy="44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Increasing Reading Rates</a:t>
            </a:r>
            <a:endParaRPr/>
          </a:p>
        </p:txBody>
      </p:sp>
      <p:sp>
        <p:nvSpPr>
          <p:cNvPr id="175" name="Google Shape;175;p25"/>
          <p:cNvSpPr txBox="1">
            <a:spLocks noGrp="1"/>
          </p:cNvSpPr>
          <p:nvPr>
            <p:ph type="body" idx="1"/>
          </p:nvPr>
        </p:nvSpPr>
        <p:spPr>
          <a:xfrm>
            <a:off x="752125" y="1519788"/>
            <a:ext cx="47676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solidFill>
                  <a:srgbClr val="000000"/>
                </a:solidFill>
                <a:latin typeface="Arial"/>
                <a:ea typeface="Arial"/>
                <a:cs typeface="Arial"/>
                <a:sym typeface="Arial"/>
              </a:rPr>
              <a:t>“A child who reads independently for 20 minutes per day will read over 1 million more words per year than a child who reads for 10 minutes per day,” (434).</a:t>
            </a:r>
            <a:endParaRPr sz="2000"/>
          </a:p>
        </p:txBody>
      </p:sp>
      <p:pic>
        <p:nvPicPr>
          <p:cNvPr id="176" name="Google Shape;176;p25"/>
          <p:cNvPicPr preferRelativeResize="0"/>
          <p:nvPr/>
        </p:nvPicPr>
        <p:blipFill>
          <a:blip r:embed="rId3">
            <a:alphaModFix/>
          </a:blip>
          <a:stretch>
            <a:fillRect/>
          </a:stretch>
        </p:blipFill>
        <p:spPr>
          <a:xfrm>
            <a:off x="5785948" y="1096500"/>
            <a:ext cx="3320051" cy="3730451"/>
          </a:xfrm>
          <a:prstGeom prst="rect">
            <a:avLst/>
          </a:prstGeom>
          <a:noFill/>
          <a:ln>
            <a:noFill/>
          </a:ln>
        </p:spPr>
      </p:pic>
      <p:pic>
        <p:nvPicPr>
          <p:cNvPr id="177" name="Google Shape;177;p25"/>
          <p:cNvPicPr preferRelativeResize="0"/>
          <p:nvPr/>
        </p:nvPicPr>
        <p:blipFill>
          <a:blip r:embed="rId4">
            <a:alphaModFix/>
          </a:blip>
          <a:stretch>
            <a:fillRect/>
          </a:stretch>
        </p:blipFill>
        <p:spPr>
          <a:xfrm>
            <a:off x="991950" y="3030575"/>
            <a:ext cx="3580051" cy="22375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6"/>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During and After Reading</a:t>
            </a:r>
            <a:endParaRPr/>
          </a:p>
        </p:txBody>
      </p:sp>
      <p:sp>
        <p:nvSpPr>
          <p:cNvPr id="183" name="Google Shape;183;p26"/>
          <p:cNvSpPr txBox="1">
            <a:spLocks noGrp="1"/>
          </p:cNvSpPr>
          <p:nvPr>
            <p:ph type="body" idx="1"/>
          </p:nvPr>
        </p:nvSpPr>
        <p:spPr>
          <a:xfrm>
            <a:off x="327275" y="2097713"/>
            <a:ext cx="5534100" cy="22611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more content knowledge before they read, their understanding is better during reading (435)</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connections between content and interests can secure the buy-in -authentic engagement (435)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Teachers have struggled to find easier texts that are appropriate for adolescents (441)	</a:t>
            </a:r>
            <a:endParaRPr sz="1500">
              <a:solidFill>
                <a:srgbClr val="000000"/>
              </a:solidFill>
              <a:latin typeface="Arial"/>
              <a:ea typeface="Arial"/>
              <a:cs typeface="Arial"/>
              <a:sym typeface="Arial"/>
            </a:endParaRPr>
          </a:p>
          <a:p>
            <a:pPr marL="457200" lvl="0" indent="-323850" algn="l" rtl="0">
              <a:spcBef>
                <a:spcPts val="0"/>
              </a:spcBef>
              <a:spcAft>
                <a:spcPts val="0"/>
              </a:spcAft>
              <a:buClr>
                <a:srgbClr val="000000"/>
              </a:buClr>
              <a:buSzPts val="1500"/>
              <a:buFont typeface="Arial"/>
              <a:buChar char="●"/>
            </a:pPr>
            <a:r>
              <a:rPr lang="en" sz="1500">
                <a:solidFill>
                  <a:srgbClr val="000000"/>
                </a:solidFill>
                <a:latin typeface="Arial"/>
                <a:ea typeface="Arial"/>
                <a:cs typeface="Arial"/>
                <a:sym typeface="Arial"/>
              </a:rPr>
              <a:t>increasing the amount of time for reading challenging content area texts and providing opportunities for students to read relevant, accessible texts. (441)</a:t>
            </a:r>
            <a:endParaRPr sz="1500"/>
          </a:p>
        </p:txBody>
      </p:sp>
      <p:pic>
        <p:nvPicPr>
          <p:cNvPr id="184" name="Google Shape;184;p26"/>
          <p:cNvPicPr preferRelativeResize="0"/>
          <p:nvPr/>
        </p:nvPicPr>
        <p:blipFill>
          <a:blip r:embed="rId3">
            <a:alphaModFix/>
          </a:blip>
          <a:stretch>
            <a:fillRect/>
          </a:stretch>
        </p:blipFill>
        <p:spPr>
          <a:xfrm>
            <a:off x="5861374" y="1944475"/>
            <a:ext cx="3197226" cy="2970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do teachers say?	</a:t>
            </a:r>
            <a:endParaRPr/>
          </a:p>
        </p:txBody>
      </p:sp>
      <p:sp>
        <p:nvSpPr>
          <p:cNvPr id="190" name="Google Shape;190;p27"/>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When asked about the usefulness and feasibility of quad texts, the teachers referenced in the article say that their </a:t>
            </a:r>
            <a:r>
              <a:rPr lang="en" sz="1800" u="sng"/>
              <a:t>students</a:t>
            </a:r>
            <a:r>
              <a:rPr lang="en" sz="1800"/>
              <a:t>:</a:t>
            </a:r>
            <a:endParaRPr sz="1800"/>
          </a:p>
          <a:p>
            <a:pPr marL="914400" lvl="1" indent="-342900" algn="l" rtl="0">
              <a:spcBef>
                <a:spcPts val="0"/>
              </a:spcBef>
              <a:spcAft>
                <a:spcPts val="0"/>
              </a:spcAft>
              <a:buSzPts val="1800"/>
              <a:buChar char="○"/>
            </a:pPr>
            <a:r>
              <a:rPr lang="en" sz="1800"/>
              <a:t>Built relevant content knowledge and reinforced it.</a:t>
            </a:r>
            <a:endParaRPr sz="1800"/>
          </a:p>
          <a:p>
            <a:pPr marL="914400" lvl="1" indent="-342900" algn="l" rtl="0">
              <a:spcBef>
                <a:spcPts val="0"/>
              </a:spcBef>
              <a:spcAft>
                <a:spcPts val="0"/>
              </a:spcAft>
              <a:buSzPts val="1800"/>
              <a:buChar char="○"/>
            </a:pPr>
            <a:r>
              <a:rPr lang="en" sz="1800"/>
              <a:t>Were better able to see themes in challenging texts</a:t>
            </a:r>
            <a:endParaRPr sz="1800"/>
          </a:p>
          <a:p>
            <a:pPr marL="914400" lvl="1" indent="-342900" algn="l" rtl="0">
              <a:spcBef>
                <a:spcPts val="0"/>
              </a:spcBef>
              <a:spcAft>
                <a:spcPts val="0"/>
              </a:spcAft>
              <a:buSzPts val="1800"/>
              <a:buChar char="○"/>
            </a:pPr>
            <a:r>
              <a:rPr lang="en" sz="1800"/>
              <a:t>Increased the amount they read</a:t>
            </a:r>
            <a:endParaRPr sz="1800"/>
          </a:p>
          <a:p>
            <a:pPr marL="914400" lvl="1" indent="-342900" algn="l" rtl="0">
              <a:spcBef>
                <a:spcPts val="0"/>
              </a:spcBef>
              <a:spcAft>
                <a:spcPts val="0"/>
              </a:spcAft>
              <a:buSzPts val="1800"/>
              <a:buChar char="○"/>
            </a:pPr>
            <a:r>
              <a:rPr lang="en" sz="1800"/>
              <a:t>Became motivated to read more challenging texts</a:t>
            </a:r>
            <a:endParaRPr sz="1800"/>
          </a:p>
          <a:p>
            <a:pPr marL="457200" lvl="0" indent="-342900" algn="l" rtl="0">
              <a:spcBef>
                <a:spcPts val="0"/>
              </a:spcBef>
              <a:spcAft>
                <a:spcPts val="0"/>
              </a:spcAft>
              <a:buSzPts val="1800"/>
              <a:buChar char="●"/>
            </a:pPr>
            <a:r>
              <a:rPr lang="en" sz="1800"/>
              <a:t>Teachers admit that it takes more time to find suitable texts; the authors suggest working in teams as colleagues might alleviate that. </a:t>
            </a:r>
            <a:endParaRPr sz="1800"/>
          </a:p>
          <a:p>
            <a:pPr marL="0" lvl="0" indent="0" algn="l" rtl="0">
              <a:spcBef>
                <a:spcPts val="1600"/>
              </a:spcBef>
              <a:spcAft>
                <a:spcPts val="1600"/>
              </a:spcAft>
              <a:buNone/>
            </a:pPr>
            <a:endParaRPr/>
          </a:p>
        </p:txBody>
      </p:sp>
      <p:pic>
        <p:nvPicPr>
          <p:cNvPr id="191" name="Google Shape;191;p27"/>
          <p:cNvPicPr preferRelativeResize="0"/>
          <p:nvPr/>
        </p:nvPicPr>
        <p:blipFill>
          <a:blip r:embed="rId3">
            <a:alphaModFix/>
          </a:blip>
          <a:stretch>
            <a:fillRect/>
          </a:stretch>
        </p:blipFill>
        <p:spPr>
          <a:xfrm>
            <a:off x="4757050" y="63800"/>
            <a:ext cx="3467774" cy="19506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8"/>
          <p:cNvSpPr txBox="1">
            <a:spLocks noGrp="1"/>
          </p:cNvSpPr>
          <p:nvPr>
            <p:ph type="title"/>
          </p:nvPr>
        </p:nvSpPr>
        <p:spPr>
          <a:xfrm>
            <a:off x="295450" y="1318650"/>
            <a:ext cx="8433600" cy="5352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2400" b="0">
                <a:solidFill>
                  <a:srgbClr val="000000"/>
                </a:solidFill>
                <a:latin typeface="Economica"/>
                <a:ea typeface="Economica"/>
                <a:cs typeface="Economica"/>
                <a:sym typeface="Economica"/>
              </a:rPr>
              <a:t>“Teachers are often unsure about how to link texts to other curricular objectives.”</a:t>
            </a:r>
            <a:endParaRPr sz="2400"/>
          </a:p>
        </p:txBody>
      </p:sp>
      <p:sp>
        <p:nvSpPr>
          <p:cNvPr id="197" name="Google Shape;197;p28"/>
          <p:cNvSpPr txBox="1">
            <a:spLocks noGrp="1"/>
          </p:cNvSpPr>
          <p:nvPr>
            <p:ph type="body" idx="1"/>
          </p:nvPr>
        </p:nvSpPr>
        <p:spPr>
          <a:xfrm>
            <a:off x="729450" y="2320300"/>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000000"/>
                </a:solidFill>
                <a:latin typeface="Arial"/>
                <a:ea typeface="Arial"/>
                <a:cs typeface="Arial"/>
                <a:sym typeface="Arial"/>
              </a:rPr>
              <a:t>-</a:t>
            </a:r>
            <a:r>
              <a:rPr lang="en" sz="1800" i="1">
                <a:solidFill>
                  <a:srgbClr val="000000"/>
                </a:solidFill>
                <a:latin typeface="Arial"/>
                <a:ea typeface="Arial"/>
                <a:cs typeface="Arial"/>
                <a:sym typeface="Arial"/>
              </a:rPr>
              <a:t>How Hard Should Students’ Reading Be?</a:t>
            </a:r>
            <a:endParaRPr sz="1800" i="1">
              <a:solidFill>
                <a:srgbClr val="000000"/>
              </a:solidFill>
              <a:latin typeface="Arial"/>
              <a:ea typeface="Arial"/>
              <a:cs typeface="Arial"/>
              <a:sym typeface="Arial"/>
            </a:endParaRPr>
          </a:p>
          <a:p>
            <a:pPr marL="0" lvl="0" indent="0" algn="l" rtl="0">
              <a:spcBef>
                <a:spcPts val="1600"/>
              </a:spcBef>
              <a:spcAft>
                <a:spcPts val="0"/>
              </a:spcAft>
              <a:buNone/>
            </a:pPr>
            <a:r>
              <a:rPr lang="en" sz="1800">
                <a:solidFill>
                  <a:srgbClr val="000000"/>
                </a:solidFill>
                <a:latin typeface="Arial"/>
                <a:ea typeface="Arial"/>
                <a:cs typeface="Arial"/>
                <a:sym typeface="Arial"/>
              </a:rPr>
              <a:t>-</a:t>
            </a:r>
            <a:r>
              <a:rPr lang="en" sz="1800" i="1">
                <a:solidFill>
                  <a:srgbClr val="000000"/>
                </a:solidFill>
                <a:latin typeface="Arial"/>
                <a:ea typeface="Arial"/>
                <a:cs typeface="Arial"/>
                <a:sym typeface="Arial"/>
              </a:rPr>
              <a:t>How Does Background Knowledge Support Comprehension?</a:t>
            </a:r>
            <a:endParaRPr sz="1800" i="1">
              <a:solidFill>
                <a:srgbClr val="000000"/>
              </a:solidFill>
              <a:latin typeface="Arial"/>
              <a:ea typeface="Arial"/>
              <a:cs typeface="Arial"/>
              <a:sym typeface="Arial"/>
            </a:endParaRPr>
          </a:p>
          <a:p>
            <a:pPr marL="0" lvl="0" indent="0" algn="l" rtl="0">
              <a:spcBef>
                <a:spcPts val="1600"/>
              </a:spcBef>
              <a:spcAft>
                <a:spcPts val="0"/>
              </a:spcAft>
              <a:buNone/>
            </a:pPr>
            <a:r>
              <a:rPr lang="en" sz="1800" i="1">
                <a:solidFill>
                  <a:srgbClr val="000000"/>
                </a:solidFill>
                <a:latin typeface="Arial"/>
                <a:ea typeface="Arial"/>
                <a:cs typeface="Arial"/>
                <a:sym typeface="Arial"/>
              </a:rPr>
              <a:t>-What Have Teachers Said About Quad Text Sets? </a:t>
            </a:r>
            <a:endParaRPr sz="1800" i="1">
              <a:solidFill>
                <a:srgbClr val="000000"/>
              </a:solidFill>
              <a:latin typeface="Arial"/>
              <a:ea typeface="Arial"/>
              <a:cs typeface="Arial"/>
              <a:sym typeface="Arial"/>
            </a:endParaRPr>
          </a:p>
          <a:p>
            <a:pPr marL="0" lvl="0" indent="0" algn="l" rtl="0">
              <a:spcBef>
                <a:spcPts val="1600"/>
              </a:spcBef>
              <a:spcAft>
                <a:spcPts val="0"/>
              </a:spcAft>
              <a:buNone/>
            </a:pPr>
            <a:endParaRPr sz="1100" i="1">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200" i="1">
                <a:solidFill>
                  <a:srgbClr val="000000"/>
                </a:solidFill>
                <a:latin typeface="Arial"/>
                <a:ea typeface="Arial"/>
                <a:cs typeface="Arial"/>
                <a:sym typeface="Arial"/>
              </a:rPr>
              <a:t> </a:t>
            </a:r>
            <a:endParaRPr sz="1200" i="1">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endParaRPr sz="1200">
              <a:solidFill>
                <a:srgbClr val="000000"/>
              </a:solidFill>
              <a:latin typeface="Economica"/>
              <a:ea typeface="Economica"/>
              <a:cs typeface="Economica"/>
              <a:sym typeface="Economica"/>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marL="0" lvl="0" indent="0" algn="l" rtl="0">
              <a:spcBef>
                <a:spcPts val="1600"/>
              </a:spcBef>
              <a:spcAft>
                <a:spcPts val="1600"/>
              </a:spcAft>
              <a:buNone/>
            </a:pPr>
            <a:endParaRPr/>
          </a:p>
        </p:txBody>
      </p:sp>
      <p:pic>
        <p:nvPicPr>
          <p:cNvPr id="198" name="Google Shape;198;p28"/>
          <p:cNvPicPr preferRelativeResize="0"/>
          <p:nvPr/>
        </p:nvPicPr>
        <p:blipFill>
          <a:blip r:embed="rId3">
            <a:alphaModFix/>
          </a:blip>
          <a:stretch>
            <a:fillRect/>
          </a:stretch>
        </p:blipFill>
        <p:spPr>
          <a:xfrm>
            <a:off x="6190200" y="3408750"/>
            <a:ext cx="2857500" cy="16002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648875" y="5397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from Social Studies</a:t>
            </a:r>
            <a:endParaRPr/>
          </a:p>
        </p:txBody>
      </p:sp>
      <p:pic>
        <p:nvPicPr>
          <p:cNvPr id="204" name="Google Shape;204;p29"/>
          <p:cNvPicPr preferRelativeResize="0"/>
          <p:nvPr/>
        </p:nvPicPr>
        <p:blipFill rotWithShape="1">
          <a:blip r:embed="rId3">
            <a:alphaModFix/>
          </a:blip>
          <a:srcRect l="21883" t="16696" r="23774" b="50661"/>
          <a:stretch/>
        </p:blipFill>
        <p:spPr>
          <a:xfrm>
            <a:off x="0" y="3"/>
            <a:ext cx="6837875" cy="2309274"/>
          </a:xfrm>
          <a:prstGeom prst="rect">
            <a:avLst/>
          </a:prstGeom>
          <a:noFill/>
          <a:ln>
            <a:noFill/>
          </a:ln>
        </p:spPr>
      </p:pic>
      <p:pic>
        <p:nvPicPr>
          <p:cNvPr id="205" name="Google Shape;205;p29"/>
          <p:cNvPicPr preferRelativeResize="0"/>
          <p:nvPr/>
        </p:nvPicPr>
        <p:blipFill rotWithShape="1">
          <a:blip r:embed="rId3">
            <a:alphaModFix/>
          </a:blip>
          <a:srcRect l="21883" t="48202" r="23774" b="5458"/>
          <a:stretch/>
        </p:blipFill>
        <p:spPr>
          <a:xfrm>
            <a:off x="3205790" y="2309276"/>
            <a:ext cx="6090612" cy="29200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Activity #2: A Promising Way To Practice </a:t>
            </a:r>
            <a:endParaRPr/>
          </a:p>
        </p:txBody>
      </p:sp>
      <p:sp>
        <p:nvSpPr>
          <p:cNvPr id="211" name="Google Shape;211;p30"/>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t>Move into table groups based on your teachable</a:t>
            </a:r>
            <a:endParaRPr sz="1500"/>
          </a:p>
          <a:p>
            <a:pPr marL="0" lvl="0" indent="0" algn="ctr" rtl="0">
              <a:spcBef>
                <a:spcPts val="1600"/>
              </a:spcBef>
              <a:spcAft>
                <a:spcPts val="0"/>
              </a:spcAft>
              <a:buNone/>
            </a:pPr>
            <a:r>
              <a:rPr lang="en" sz="1500"/>
              <a:t>Hand out Activity #2 Handout</a:t>
            </a:r>
            <a:endParaRPr sz="1500"/>
          </a:p>
          <a:p>
            <a:pPr marL="0" lvl="0" indent="0" algn="l" rtl="0">
              <a:spcBef>
                <a:spcPts val="1600"/>
              </a:spcBef>
              <a:spcAft>
                <a:spcPts val="1600"/>
              </a:spcAft>
              <a:buNone/>
            </a:pPr>
            <a:r>
              <a:rPr lang="en"/>
              <a:t>How could you implement this in your own teaching? Pick a target text and preliminary texts to prepare students. How would you plan it out in your lesson plans?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p:cNvPicPr preferRelativeResize="0"/>
          <p:nvPr/>
        </p:nvPicPr>
        <p:blipFill>
          <a:blip r:embed="rId3">
            <a:alphaModFix/>
          </a:blip>
          <a:stretch>
            <a:fillRect/>
          </a:stretch>
        </p:blipFill>
        <p:spPr>
          <a:xfrm>
            <a:off x="4572000" y="1441200"/>
            <a:ext cx="4143370" cy="3494400"/>
          </a:xfrm>
          <a:prstGeom prst="rect">
            <a:avLst/>
          </a:prstGeom>
          <a:noFill/>
          <a:ln>
            <a:noFill/>
          </a:ln>
        </p:spPr>
      </p:pic>
      <p:sp>
        <p:nvSpPr>
          <p:cNvPr id="217" name="Google Shape;217;p31"/>
          <p:cNvSpPr txBox="1"/>
          <p:nvPr/>
        </p:nvSpPr>
        <p:spPr>
          <a:xfrm>
            <a:off x="2860800" y="783600"/>
            <a:ext cx="4032000" cy="41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accent1"/>
                </a:solidFill>
                <a:latin typeface="Economica"/>
                <a:ea typeface="Economica"/>
                <a:cs typeface="Economica"/>
                <a:sym typeface="Economica"/>
              </a:rPr>
              <a:t>A Promising Way To Plan: </a:t>
            </a:r>
            <a:endParaRPr sz="3000">
              <a:solidFill>
                <a:schemeClr val="accent1"/>
              </a:solidFill>
              <a:latin typeface="Economica"/>
              <a:ea typeface="Economica"/>
              <a:cs typeface="Economica"/>
              <a:sym typeface="Economica"/>
            </a:endParaRPr>
          </a:p>
          <a:p>
            <a:pPr marL="0" lvl="0" indent="0" algn="l" rtl="0">
              <a:spcBef>
                <a:spcPts val="1600"/>
              </a:spcBef>
              <a:spcAft>
                <a:spcPts val="0"/>
              </a:spcAft>
              <a:buNone/>
            </a:pPr>
            <a:endParaRPr>
              <a:latin typeface="Lato"/>
              <a:ea typeface="Lato"/>
              <a:cs typeface="Lato"/>
              <a:sym typeface="Lato"/>
            </a:endParaRPr>
          </a:p>
        </p:txBody>
      </p:sp>
      <p:pic>
        <p:nvPicPr>
          <p:cNvPr id="218" name="Google Shape;218;p31"/>
          <p:cNvPicPr preferRelativeResize="0"/>
          <p:nvPr/>
        </p:nvPicPr>
        <p:blipFill>
          <a:blip r:embed="rId4">
            <a:alphaModFix/>
          </a:blip>
          <a:stretch>
            <a:fillRect/>
          </a:stretch>
        </p:blipFill>
        <p:spPr>
          <a:xfrm>
            <a:off x="343225" y="1441200"/>
            <a:ext cx="3794497" cy="34943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96"/>
        <p:cNvGrpSpPr/>
        <p:nvPr/>
      </p:nvGrpSpPr>
      <p:grpSpPr>
        <a:xfrm>
          <a:off x="0" y="0"/>
          <a:ext cx="0" cy="0"/>
          <a:chOff x="0" y="0"/>
          <a:chExt cx="0" cy="0"/>
        </a:xfrm>
      </p:grpSpPr>
      <p:sp>
        <p:nvSpPr>
          <p:cNvPr id="97" name="Google Shape;97;p1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1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rgbClr val="000000"/>
                </a:solidFill>
                <a:latin typeface="Arial"/>
                <a:ea typeface="Arial"/>
                <a:cs typeface="Arial"/>
                <a:sym typeface="Arial"/>
              </a:rPr>
              <a:t>Criteria: 					</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a:solidFill>
                  <a:srgbClr val="000000"/>
                </a:solidFill>
                <a:latin typeface="Arial"/>
                <a:ea typeface="Arial"/>
                <a:cs typeface="Arial"/>
                <a:sym typeface="Arial"/>
              </a:rPr>
              <a:t>Conduct a discussion on a stimulating, contentious, or ambiguous aspect of a required text. Providing the class with a brief introductory stimulus (5-10 minutes or so); the group will summarize the reading and lead a class in our learning on these texts (15-20 minutes).</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a:solidFill>
                  <a:srgbClr val="000000"/>
                </a:solidFill>
                <a:latin typeface="Arial"/>
                <a:ea typeface="Arial"/>
                <a:cs typeface="Arial"/>
                <a:sym typeface="Arial"/>
              </a:rPr>
              <a:t>					</a:t>
            </a:r>
            <a:endParaRPr sz="2000">
              <a:solidFill>
                <a:srgbClr val="000000"/>
              </a:solidFill>
              <a:latin typeface="Arial"/>
              <a:ea typeface="Arial"/>
              <a:cs typeface="Arial"/>
              <a:sym typeface="Arial"/>
            </a:endParaRPr>
          </a:p>
          <a:p>
            <a:pPr marL="0" lvl="0" indent="0" algn="l" rtl="0">
              <a:spcBef>
                <a:spcPts val="1600"/>
              </a:spcBef>
              <a:spcAft>
                <a:spcPts val="1600"/>
              </a:spcAft>
              <a:buNone/>
            </a:pPr>
            <a:endParaRPr sz="20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p:cNvSpPr txBox="1">
            <a:spLocks noGrp="1"/>
          </p:cNvSpPr>
          <p:nvPr>
            <p:ph type="title"/>
          </p:nvPr>
        </p:nvSpPr>
        <p:spPr>
          <a:xfrm>
            <a:off x="729450" y="1318650"/>
            <a:ext cx="4293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Activity Discussion: </a:t>
            </a:r>
            <a:endParaRPr/>
          </a:p>
        </p:txBody>
      </p:sp>
      <p:sp>
        <p:nvSpPr>
          <p:cNvPr id="224" name="Google Shape;224;p32"/>
          <p:cNvSpPr txBox="1">
            <a:spLocks noGrp="1"/>
          </p:cNvSpPr>
          <p:nvPr>
            <p:ph type="body" idx="1"/>
          </p:nvPr>
        </p:nvSpPr>
        <p:spPr>
          <a:xfrm>
            <a:off x="456600" y="2078875"/>
            <a:ext cx="4566000" cy="23613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SzPts val="1500"/>
              <a:buChar char="●"/>
            </a:pPr>
            <a:r>
              <a:rPr lang="en" sz="1500"/>
              <a:t>Is this feasible or beneficial for your teaching practice, in terms of effectiveness and use of your time?</a:t>
            </a:r>
            <a:endParaRPr sz="1500"/>
          </a:p>
          <a:p>
            <a:pPr marL="0" lvl="0" indent="0" algn="l" rtl="0">
              <a:spcBef>
                <a:spcPts val="1600"/>
              </a:spcBef>
              <a:spcAft>
                <a:spcPts val="0"/>
              </a:spcAft>
              <a:buNone/>
            </a:pPr>
            <a:r>
              <a:rPr lang="en" sz="1500"/>
              <a:t>Or</a:t>
            </a:r>
            <a:endParaRPr sz="1500"/>
          </a:p>
          <a:p>
            <a:pPr marL="457200" lvl="0" indent="-323850" algn="l" rtl="0">
              <a:spcBef>
                <a:spcPts val="1600"/>
              </a:spcBef>
              <a:spcAft>
                <a:spcPts val="0"/>
              </a:spcAft>
              <a:buSzPts val="1500"/>
              <a:buChar char="●"/>
            </a:pPr>
            <a:r>
              <a:rPr lang="en" sz="1500"/>
              <a:t>If you did implement this during your practicum, share with your group some examples.  </a:t>
            </a:r>
            <a:endParaRPr sz="1500"/>
          </a:p>
        </p:txBody>
      </p:sp>
      <p:pic>
        <p:nvPicPr>
          <p:cNvPr id="225" name="Google Shape;225;p32"/>
          <p:cNvPicPr preferRelativeResize="0"/>
          <p:nvPr/>
        </p:nvPicPr>
        <p:blipFill>
          <a:blip r:embed="rId3">
            <a:alphaModFix/>
          </a:blip>
          <a:stretch>
            <a:fillRect/>
          </a:stretch>
        </p:blipFill>
        <p:spPr>
          <a:xfrm>
            <a:off x="5022600" y="1268025"/>
            <a:ext cx="3893076" cy="34949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701425" y="12794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a:t>
            </a:r>
            <a:endParaRPr/>
          </a:p>
        </p:txBody>
      </p:sp>
      <p:sp>
        <p:nvSpPr>
          <p:cNvPr id="231" name="Google Shape;231;p33"/>
          <p:cNvSpPr txBox="1">
            <a:spLocks noGrp="1"/>
          </p:cNvSpPr>
          <p:nvPr>
            <p:ph type="body" idx="1"/>
          </p:nvPr>
        </p:nvSpPr>
        <p:spPr>
          <a:xfrm>
            <a:off x="729450" y="1853850"/>
            <a:ext cx="7688700" cy="280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“Building background Knowledge using Text Sets: Rethinking Text Sets”</a:t>
            </a:r>
            <a:endParaRPr b="1"/>
          </a:p>
          <a:p>
            <a:pPr marL="0" lvl="0" indent="0" algn="l" rtl="0">
              <a:spcBef>
                <a:spcPts val="1600"/>
              </a:spcBef>
              <a:spcAft>
                <a:spcPts val="0"/>
              </a:spcAft>
              <a:buNone/>
            </a:pPr>
            <a:r>
              <a:rPr lang="en" sz="1400"/>
              <a:t>Goal:</a:t>
            </a:r>
            <a:r>
              <a:rPr lang="en"/>
              <a:t> Increase challenging texts that students engage with in class.</a:t>
            </a:r>
            <a:endParaRPr/>
          </a:p>
          <a:p>
            <a:pPr marL="0" lvl="0" indent="0" algn="l" rtl="0">
              <a:spcBef>
                <a:spcPts val="1600"/>
              </a:spcBef>
              <a:spcAft>
                <a:spcPts val="0"/>
              </a:spcAft>
              <a:buNone/>
            </a:pPr>
            <a:r>
              <a:rPr lang="en" sz="1400"/>
              <a:t>Problem: </a:t>
            </a:r>
            <a:r>
              <a:rPr lang="en"/>
              <a:t>How to link supporting texts to the curriculum…</a:t>
            </a:r>
            <a:endParaRPr/>
          </a:p>
          <a:p>
            <a:pPr marL="0" lvl="0" indent="0" algn="l" rtl="0">
              <a:spcBef>
                <a:spcPts val="1600"/>
              </a:spcBef>
              <a:spcAft>
                <a:spcPts val="0"/>
              </a:spcAft>
              <a:buNone/>
            </a:pPr>
            <a:r>
              <a:rPr lang="en" sz="1400"/>
              <a:t>Proposed solution:  </a:t>
            </a:r>
            <a:r>
              <a:rPr lang="en"/>
              <a:t>Develop an approach to text selection using the text set framework.</a:t>
            </a:r>
            <a:endParaRPr/>
          </a:p>
          <a:p>
            <a:pPr marL="0" lvl="0" indent="0" algn="l" rtl="0">
              <a:spcBef>
                <a:spcPts val="1600"/>
              </a:spcBef>
              <a:spcAft>
                <a:spcPts val="0"/>
              </a:spcAft>
              <a:buNone/>
            </a:pPr>
            <a:r>
              <a:rPr lang="en" sz="1400"/>
              <a:t>Factors considered: </a:t>
            </a:r>
            <a:r>
              <a:rPr lang="en"/>
              <a:t>Reading volume, text difficulty, background knowledge, motivation.</a:t>
            </a:r>
            <a:endParaRPr/>
          </a:p>
          <a:p>
            <a:pPr marL="0" lvl="0" indent="0" algn="l" rtl="0">
              <a:spcBef>
                <a:spcPts val="1600"/>
              </a:spcBef>
              <a:spcAft>
                <a:spcPts val="0"/>
              </a:spcAft>
              <a:buNone/>
            </a:pPr>
            <a:r>
              <a:rPr lang="en" sz="1400"/>
              <a:t>Findings and Feedback: </a:t>
            </a:r>
            <a:r>
              <a:rPr lang="en"/>
              <a:t>Takes time to curate and implement and was difficult to find relevant texts, but there was increased time reading in class and student were more engaged in target texts.</a:t>
            </a:r>
            <a:endParaRPr/>
          </a:p>
          <a:p>
            <a:pPr marL="0" lvl="0" indent="0" algn="l" rtl="0">
              <a:spcBef>
                <a:spcPts val="1600"/>
              </a:spcBef>
              <a:spcAft>
                <a:spcPts val="1600"/>
              </a:spcAft>
              <a:buNone/>
            </a:pPr>
            <a:endParaRPr/>
          </a:p>
        </p:txBody>
      </p:sp>
      <p:pic>
        <p:nvPicPr>
          <p:cNvPr id="232" name="Google Shape;232;p33"/>
          <p:cNvPicPr preferRelativeResize="0"/>
          <p:nvPr/>
        </p:nvPicPr>
        <p:blipFill>
          <a:blip r:embed="rId3">
            <a:alphaModFix/>
          </a:blip>
          <a:stretch>
            <a:fillRect/>
          </a:stretch>
        </p:blipFill>
        <p:spPr>
          <a:xfrm>
            <a:off x="6292100" y="434250"/>
            <a:ext cx="2740375" cy="2283646"/>
          </a:xfrm>
          <a:prstGeom prst="rect">
            <a:avLst/>
          </a:prstGeom>
          <a:noFill/>
          <a:ln>
            <a:noFill/>
          </a:ln>
        </p:spPr>
      </p:pic>
      <p:sp>
        <p:nvSpPr>
          <p:cNvPr id="233" name="Google Shape;233;p33"/>
          <p:cNvSpPr txBox="1"/>
          <p:nvPr/>
        </p:nvSpPr>
        <p:spPr>
          <a:xfrm rot="-632570">
            <a:off x="7580705" y="1792342"/>
            <a:ext cx="1182157" cy="34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EFEFEF"/>
                </a:solidFill>
                <a:latin typeface="Lato"/>
                <a:ea typeface="Lato"/>
                <a:cs typeface="Lato"/>
                <a:sym typeface="Lato"/>
              </a:rPr>
              <a:t>LITERACY</a:t>
            </a:r>
            <a:endParaRPr b="1">
              <a:solidFill>
                <a:srgbClr val="EFEFEF"/>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02"/>
        <p:cNvGrpSpPr/>
        <p:nvPr/>
      </p:nvGrpSpPr>
      <p:grpSpPr>
        <a:xfrm>
          <a:off x="0" y="0"/>
          <a:ext cx="0" cy="0"/>
          <a:chOff x="0" y="0"/>
          <a:chExt cx="0" cy="0"/>
        </a:xfrm>
      </p:grpSpPr>
      <p:sp>
        <p:nvSpPr>
          <p:cNvPr id="103" name="Google Shape;103;p15"/>
          <p:cNvSpPr txBox="1">
            <a:spLocks noGrp="1"/>
          </p:cNvSpPr>
          <p:nvPr>
            <p:ph type="body" idx="1"/>
          </p:nvPr>
        </p:nvSpPr>
        <p:spPr>
          <a:xfrm>
            <a:off x="729450" y="1323850"/>
            <a:ext cx="7688700" cy="2482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00"/>
                </a:solidFill>
                <a:latin typeface="Arial"/>
                <a:ea typeface="Arial"/>
                <a:cs typeface="Arial"/>
                <a:sym typeface="Arial"/>
              </a:rPr>
              <a:t>CRITERIA FOR ASSESSING ASSIGNMENT </a:t>
            </a:r>
            <a:r>
              <a:rPr lang="en" sz="2000">
                <a:solidFill>
                  <a:srgbClr val="000000"/>
                </a:solidFill>
                <a:latin typeface="Arial"/>
                <a:ea typeface="Arial"/>
                <a:cs typeface="Arial"/>
                <a:sym typeface="Arial"/>
              </a:rPr>
              <a:t>	</a:t>
            </a:r>
            <a:endParaRPr sz="2000">
              <a:solidFill>
                <a:srgbClr val="000000"/>
              </a:solidFill>
              <a:latin typeface="Arial"/>
              <a:ea typeface="Arial"/>
              <a:cs typeface="Arial"/>
              <a:sym typeface="Arial"/>
            </a:endParaRPr>
          </a:p>
          <a:p>
            <a:pPr marL="0" lvl="0" indent="0" algn="l" rtl="0">
              <a:spcBef>
                <a:spcPts val="1600"/>
              </a:spcBef>
              <a:spcAft>
                <a:spcPts val="0"/>
              </a:spcAft>
              <a:buNone/>
            </a:pPr>
            <a:r>
              <a:rPr lang="en" sz="2000">
                <a:solidFill>
                  <a:srgbClr val="000000"/>
                </a:solidFill>
                <a:latin typeface="Arial"/>
                <a:ea typeface="Arial"/>
                <a:cs typeface="Arial"/>
                <a:sym typeface="Arial"/>
              </a:rPr>
              <a:t>Assignment 1 will be assessed based on the quality of the following aspects:		</a:t>
            </a:r>
            <a:endParaRPr sz="2000">
              <a:solidFill>
                <a:srgbClr val="000000"/>
              </a:solidFill>
              <a:latin typeface="Arial"/>
              <a:ea typeface="Arial"/>
              <a:cs typeface="Arial"/>
              <a:sym typeface="Arial"/>
            </a:endParaRPr>
          </a:p>
          <a:p>
            <a:pPr marL="457200" lvl="0" indent="-355600" algn="l" rtl="0">
              <a:spcBef>
                <a:spcPts val="160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Clarity of the summary</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Insightfulness of the questions and comments for facilitating the class discussion					</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Level of student engagement generated				</a:t>
            </a:r>
            <a:endParaRPr sz="2000">
              <a:solidFill>
                <a:srgbClr val="000000"/>
              </a:solidFill>
              <a:latin typeface="Arial"/>
              <a:ea typeface="Arial"/>
              <a:cs typeface="Arial"/>
              <a:sym typeface="Arial"/>
            </a:endParaRPr>
          </a:p>
          <a:p>
            <a:pPr marL="457200" lvl="0" indent="-355600" algn="l" rtl="0">
              <a:spcBef>
                <a:spcPts val="0"/>
              </a:spcBef>
              <a:spcAft>
                <a:spcPts val="0"/>
              </a:spcAft>
              <a:buClr>
                <a:srgbClr val="000000"/>
              </a:buClr>
              <a:buSzPts val="2000"/>
              <a:buFont typeface="Arial"/>
              <a:buAutoNum type="arabicPeriod"/>
            </a:pPr>
            <a:r>
              <a:rPr lang="en" sz="2000">
                <a:solidFill>
                  <a:srgbClr val="000000"/>
                </a:solidFill>
                <a:latin typeface="Arial"/>
                <a:ea typeface="Arial"/>
                <a:cs typeface="Arial"/>
                <a:sym typeface="Arial"/>
              </a:rPr>
              <a:t>Balance of student to facilitator talk </a:t>
            </a:r>
            <a:br>
              <a:rPr lang="en" sz="2000">
                <a:solidFill>
                  <a:srgbClr val="000000"/>
                </a:solidFill>
                <a:latin typeface="Arial"/>
                <a:ea typeface="Arial"/>
                <a:cs typeface="Arial"/>
                <a:sym typeface="Arial"/>
              </a:rPr>
            </a:br>
            <a:r>
              <a:rPr lang="en" sz="2000">
                <a:solidFill>
                  <a:srgbClr val="000000"/>
                </a:solidFill>
                <a:latin typeface="Arial"/>
                <a:ea typeface="Arial"/>
                <a:cs typeface="Arial"/>
                <a:sym typeface="Arial"/>
              </a:rPr>
              <a:t> 	</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body" idx="1"/>
          </p:nvPr>
        </p:nvSpPr>
        <p:spPr>
          <a:xfrm>
            <a:off x="3007050" y="1419525"/>
            <a:ext cx="3129900" cy="190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0000"/>
                </a:solidFill>
              </a:rPr>
              <a:t>Visual text  for banned books</a:t>
            </a:r>
            <a:endParaRPr sz="1600">
              <a:solidFill>
                <a:srgbClr val="000000"/>
              </a:solidFill>
            </a:endParaRPr>
          </a:p>
          <a:p>
            <a:pPr marL="0" lvl="0" indent="0" algn="l" rtl="0">
              <a:spcBef>
                <a:spcPts val="1600"/>
              </a:spcBef>
              <a:spcAft>
                <a:spcPts val="0"/>
              </a:spcAft>
              <a:buNone/>
            </a:pPr>
            <a:r>
              <a:rPr lang="en" sz="1600">
                <a:solidFill>
                  <a:srgbClr val="000000"/>
                </a:solidFill>
              </a:rPr>
              <a:t>Accessible text  for Shakespeare</a:t>
            </a:r>
            <a:endParaRPr sz="1600">
              <a:solidFill>
                <a:srgbClr val="000000"/>
              </a:solidFill>
            </a:endParaRPr>
          </a:p>
          <a:p>
            <a:pPr marL="0" lvl="0" indent="0" algn="l" rtl="0">
              <a:spcBef>
                <a:spcPts val="1600"/>
              </a:spcBef>
              <a:spcAft>
                <a:spcPts val="0"/>
              </a:spcAft>
              <a:buNone/>
            </a:pPr>
            <a:r>
              <a:rPr lang="en" sz="1600">
                <a:solidFill>
                  <a:srgbClr val="000000"/>
                </a:solidFill>
              </a:rPr>
              <a:t>Information text on World War II </a:t>
            </a:r>
            <a:endParaRPr sz="1600">
              <a:solidFill>
                <a:srgbClr val="000000"/>
              </a:solidFill>
            </a:endParaRPr>
          </a:p>
          <a:p>
            <a:pPr marL="0" lvl="0" indent="0" algn="l" rtl="0">
              <a:spcBef>
                <a:spcPts val="1600"/>
              </a:spcBef>
              <a:spcAft>
                <a:spcPts val="1600"/>
              </a:spcAft>
              <a:buNone/>
            </a:pPr>
            <a:endParaRPr sz="1600"/>
          </a:p>
        </p:txBody>
      </p:sp>
      <p:pic>
        <p:nvPicPr>
          <p:cNvPr id="109" name="Google Shape;109;p16"/>
          <p:cNvPicPr preferRelativeResize="0"/>
          <p:nvPr/>
        </p:nvPicPr>
        <p:blipFill>
          <a:blip r:embed="rId3">
            <a:alphaModFix/>
          </a:blip>
          <a:stretch>
            <a:fillRect/>
          </a:stretch>
        </p:blipFill>
        <p:spPr>
          <a:xfrm>
            <a:off x="6136949" y="2477550"/>
            <a:ext cx="2894900" cy="2665950"/>
          </a:xfrm>
          <a:prstGeom prst="rect">
            <a:avLst/>
          </a:prstGeom>
          <a:noFill/>
          <a:ln>
            <a:noFill/>
          </a:ln>
        </p:spPr>
      </p:pic>
      <p:sp>
        <p:nvSpPr>
          <p:cNvPr id="110" name="Google Shape;110;p16"/>
          <p:cNvSpPr txBox="1"/>
          <p:nvPr/>
        </p:nvSpPr>
        <p:spPr>
          <a:xfrm>
            <a:off x="3007050" y="659475"/>
            <a:ext cx="5590800" cy="45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Economica"/>
                <a:ea typeface="Economica"/>
                <a:cs typeface="Economica"/>
                <a:sym typeface="Economica"/>
              </a:rPr>
              <a:t>Gateway Texts</a:t>
            </a:r>
            <a:endParaRPr sz="3600" b="1">
              <a:latin typeface="Economica"/>
              <a:ea typeface="Economica"/>
              <a:cs typeface="Economica"/>
              <a:sym typeface="Economica"/>
            </a:endParaRPr>
          </a:p>
        </p:txBody>
      </p:sp>
      <p:pic>
        <p:nvPicPr>
          <p:cNvPr id="111" name="Google Shape;111;p16" descr="Image result for where the wild things are"/>
          <p:cNvPicPr preferRelativeResize="0"/>
          <p:nvPr/>
        </p:nvPicPr>
        <p:blipFill>
          <a:blip r:embed="rId4">
            <a:alphaModFix/>
          </a:blip>
          <a:stretch>
            <a:fillRect/>
          </a:stretch>
        </p:blipFill>
        <p:spPr>
          <a:xfrm>
            <a:off x="272101" y="1509546"/>
            <a:ext cx="2508203" cy="2277475"/>
          </a:xfrm>
          <a:prstGeom prst="rect">
            <a:avLst/>
          </a:prstGeom>
          <a:noFill/>
          <a:ln>
            <a:noFill/>
          </a:ln>
        </p:spPr>
      </p:pic>
      <p:pic>
        <p:nvPicPr>
          <p:cNvPr id="112" name="Google Shape;112;p16" descr="Image result for the jabberwocky poem"/>
          <p:cNvPicPr preferRelativeResize="0"/>
          <p:nvPr/>
        </p:nvPicPr>
        <p:blipFill>
          <a:blip r:embed="rId5">
            <a:alphaModFix/>
          </a:blip>
          <a:stretch>
            <a:fillRect/>
          </a:stretch>
        </p:blipFill>
        <p:spPr>
          <a:xfrm>
            <a:off x="2625975" y="3243961"/>
            <a:ext cx="2027850" cy="2027828"/>
          </a:xfrm>
          <a:prstGeom prst="rect">
            <a:avLst/>
          </a:prstGeom>
          <a:noFill/>
          <a:ln>
            <a:noFill/>
          </a:ln>
        </p:spPr>
      </p:pic>
      <p:pic>
        <p:nvPicPr>
          <p:cNvPr id="113" name="Google Shape;113;p16"/>
          <p:cNvPicPr preferRelativeResize="0"/>
          <p:nvPr/>
        </p:nvPicPr>
        <p:blipFill>
          <a:blip r:embed="rId6">
            <a:alphaModFix/>
          </a:blip>
          <a:stretch>
            <a:fillRect/>
          </a:stretch>
        </p:blipFill>
        <p:spPr>
          <a:xfrm>
            <a:off x="4653825" y="3243950"/>
            <a:ext cx="1296945" cy="1809850"/>
          </a:xfrm>
          <a:prstGeom prst="rect">
            <a:avLst/>
          </a:prstGeom>
          <a:noFill/>
          <a:ln>
            <a:noFill/>
          </a:ln>
        </p:spPr>
      </p:pic>
      <p:pic>
        <p:nvPicPr>
          <p:cNvPr id="114" name="Google Shape;114;p16"/>
          <p:cNvPicPr preferRelativeResize="0"/>
          <p:nvPr/>
        </p:nvPicPr>
        <p:blipFill rotWithShape="1">
          <a:blip r:embed="rId7">
            <a:alphaModFix/>
          </a:blip>
          <a:srcRect l="27121" t="10704" r="46595" b="75196"/>
          <a:stretch/>
        </p:blipFill>
        <p:spPr>
          <a:xfrm>
            <a:off x="389396" y="4057110"/>
            <a:ext cx="2273598" cy="81309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1848125" y="743050"/>
            <a:ext cx="51672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Economica"/>
                <a:ea typeface="Economica"/>
                <a:cs typeface="Economica"/>
                <a:sym typeface="Economica"/>
              </a:rPr>
              <a:t>A Question to Pose:	</a:t>
            </a:r>
            <a:r>
              <a:rPr lang="en"/>
              <a:t>	</a:t>
            </a:r>
            <a:endParaRPr/>
          </a:p>
        </p:txBody>
      </p:sp>
      <p:sp>
        <p:nvSpPr>
          <p:cNvPr id="120" name="Google Shape;120;p17"/>
          <p:cNvSpPr txBox="1">
            <a:spLocks noGrp="1"/>
          </p:cNvSpPr>
          <p:nvPr>
            <p:ph type="body" idx="1"/>
          </p:nvPr>
        </p:nvSpPr>
        <p:spPr>
          <a:xfrm>
            <a:off x="251500" y="802875"/>
            <a:ext cx="5030400" cy="2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100">
              <a:latin typeface="Economica"/>
              <a:ea typeface="Economica"/>
              <a:cs typeface="Economica"/>
              <a:sym typeface="Economica"/>
            </a:endParaRPr>
          </a:p>
          <a:p>
            <a:pPr marL="457200" lvl="0" indent="-361950" algn="l" rtl="0">
              <a:spcBef>
                <a:spcPts val="1600"/>
              </a:spcBef>
              <a:spcAft>
                <a:spcPts val="0"/>
              </a:spcAft>
              <a:buSzPts val="2100"/>
              <a:buChar char="●"/>
            </a:pPr>
            <a:r>
              <a:rPr lang="en" sz="2100"/>
              <a:t>With your group, discuss a ‘</a:t>
            </a:r>
            <a:r>
              <a:rPr lang="en" sz="2100" b="1"/>
              <a:t>text’ </a:t>
            </a:r>
            <a:r>
              <a:rPr lang="en" sz="2100"/>
              <a:t>that you have </a:t>
            </a:r>
            <a:r>
              <a:rPr lang="en" sz="2100" i="1"/>
              <a:t>‘read’</a:t>
            </a:r>
            <a:r>
              <a:rPr lang="en" sz="2100"/>
              <a:t>. </a:t>
            </a:r>
            <a:endParaRPr sz="2100"/>
          </a:p>
          <a:p>
            <a:pPr marL="457200" lvl="0" indent="-361950" algn="l" rtl="0">
              <a:spcBef>
                <a:spcPts val="0"/>
              </a:spcBef>
              <a:spcAft>
                <a:spcPts val="0"/>
              </a:spcAft>
              <a:buSzPts val="2100"/>
              <a:buChar char="●"/>
            </a:pPr>
            <a:r>
              <a:rPr lang="en" sz="2100" b="1"/>
              <a:t>Which kinds of supplemental texts </a:t>
            </a:r>
            <a:r>
              <a:rPr lang="en" sz="2100"/>
              <a:t>have you viewed to help you understand the text more or broaden your knowledge? </a:t>
            </a:r>
            <a:endParaRPr sz="2100"/>
          </a:p>
          <a:p>
            <a:pPr marL="457200" lvl="0" indent="-361950" algn="l" rtl="0">
              <a:spcBef>
                <a:spcPts val="0"/>
              </a:spcBef>
              <a:spcAft>
                <a:spcPts val="0"/>
              </a:spcAft>
              <a:buSzPts val="2100"/>
              <a:buChar char="●"/>
            </a:pPr>
            <a:r>
              <a:rPr lang="en" sz="2100"/>
              <a:t>5 minutes, then we’ll share.</a:t>
            </a:r>
            <a:endParaRPr sz="2100"/>
          </a:p>
          <a:p>
            <a:pPr marL="0" lvl="0" indent="0" algn="l" rtl="0">
              <a:spcBef>
                <a:spcPts val="1600"/>
              </a:spcBef>
              <a:spcAft>
                <a:spcPts val="1600"/>
              </a:spcAft>
              <a:buNone/>
            </a:pPr>
            <a:r>
              <a:rPr lang="en" sz="2100" b="1">
                <a:solidFill>
                  <a:schemeClr val="dk2"/>
                </a:solidFill>
                <a:latin typeface="Raleway"/>
                <a:ea typeface="Raleway"/>
                <a:cs typeface="Raleway"/>
                <a:sym typeface="Raleway"/>
              </a:rPr>
              <a:t> </a:t>
            </a:r>
            <a:endParaRPr sz="1400" b="1">
              <a:solidFill>
                <a:schemeClr val="dk2"/>
              </a:solidFill>
              <a:latin typeface="Raleway"/>
              <a:ea typeface="Raleway"/>
              <a:cs typeface="Raleway"/>
              <a:sym typeface="Raleway"/>
            </a:endParaRPr>
          </a:p>
        </p:txBody>
      </p:sp>
      <p:pic>
        <p:nvPicPr>
          <p:cNvPr id="121" name="Google Shape;121;p17"/>
          <p:cNvPicPr preferRelativeResize="0"/>
          <p:nvPr/>
        </p:nvPicPr>
        <p:blipFill>
          <a:blip r:embed="rId3">
            <a:alphaModFix/>
          </a:blip>
          <a:stretch>
            <a:fillRect/>
          </a:stretch>
        </p:blipFill>
        <p:spPr>
          <a:xfrm>
            <a:off x="5829025" y="1158975"/>
            <a:ext cx="2906176" cy="2906176"/>
          </a:xfrm>
          <a:prstGeom prst="rect">
            <a:avLst/>
          </a:prstGeom>
          <a:noFill/>
          <a:ln>
            <a:noFill/>
          </a:ln>
        </p:spPr>
      </p:pic>
      <p:sp>
        <p:nvSpPr>
          <p:cNvPr id="122" name="Google Shape;122;p17"/>
          <p:cNvSpPr txBox="1"/>
          <p:nvPr/>
        </p:nvSpPr>
        <p:spPr>
          <a:xfrm>
            <a:off x="251500" y="4121225"/>
            <a:ext cx="8712300" cy="787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2"/>
                </a:solidFill>
                <a:latin typeface="Raleway Black"/>
                <a:ea typeface="Raleway Black"/>
                <a:cs typeface="Raleway Black"/>
                <a:sym typeface="Raleway Black"/>
              </a:rPr>
              <a:t>Padlet: Scan the code to post the cover of your book.</a:t>
            </a:r>
            <a:endParaRPr sz="1800">
              <a:solidFill>
                <a:schemeClr val="dk2"/>
              </a:solidFill>
              <a:latin typeface="Raleway Black"/>
              <a:ea typeface="Raleway Black"/>
              <a:cs typeface="Raleway Black"/>
              <a:sym typeface="Raleway Black"/>
            </a:endParaRPr>
          </a:p>
          <a:p>
            <a:pPr marL="0" lvl="0" indent="0" algn="l" rtl="0">
              <a:lnSpc>
                <a:spcPct val="100000"/>
              </a:lnSpc>
              <a:spcBef>
                <a:spcPts val="1600"/>
              </a:spcBef>
              <a:spcAft>
                <a:spcPts val="1600"/>
              </a:spcAft>
              <a:buNone/>
            </a:pPr>
            <a:r>
              <a:rPr lang="en" sz="1800">
                <a:solidFill>
                  <a:schemeClr val="dk2"/>
                </a:solidFill>
                <a:latin typeface="Raleway Black"/>
                <a:ea typeface="Raleway Black"/>
                <a:cs typeface="Raleway Black"/>
                <a:sym typeface="Raleway Black"/>
              </a:rPr>
              <a:t>Is it information, accessible or visual?          </a:t>
            </a:r>
            <a:r>
              <a:rPr lang="en" u="sng">
                <a:solidFill>
                  <a:schemeClr val="hlink"/>
                </a:solidFill>
                <a:hlinkClick r:id="rId4"/>
              </a:rPr>
              <a:t>https://padlet.com/greggwhitlock/pw89ba44y3ja</a:t>
            </a:r>
            <a:endParaRPr>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8"/>
          <p:cNvSpPr txBox="1">
            <a:spLocks noGrp="1"/>
          </p:cNvSpPr>
          <p:nvPr>
            <p:ph type="title"/>
          </p:nvPr>
        </p:nvSpPr>
        <p:spPr>
          <a:xfrm>
            <a:off x="1663650" y="904050"/>
            <a:ext cx="5219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Quad Text Set Framework</a:t>
            </a:r>
            <a:endParaRPr/>
          </a:p>
        </p:txBody>
      </p:sp>
      <p:sp>
        <p:nvSpPr>
          <p:cNvPr id="128" name="Google Shape;128;p18"/>
          <p:cNvSpPr txBox="1">
            <a:spLocks noGrp="1"/>
          </p:cNvSpPr>
          <p:nvPr>
            <p:ph type="body" idx="1"/>
          </p:nvPr>
        </p:nvSpPr>
        <p:spPr>
          <a:xfrm>
            <a:off x="3616500" y="1795475"/>
            <a:ext cx="5219700" cy="2849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2000"/>
              <a:t>A four layered approach to set students up for success by:</a:t>
            </a:r>
            <a:endParaRPr sz="2000"/>
          </a:p>
          <a:p>
            <a:pPr marL="457200" lvl="0" indent="0" algn="l" rtl="0">
              <a:lnSpc>
                <a:spcPct val="100000"/>
              </a:lnSpc>
              <a:spcBef>
                <a:spcPts val="0"/>
              </a:spcBef>
              <a:spcAft>
                <a:spcPts val="0"/>
              </a:spcAft>
              <a:buNone/>
            </a:pPr>
            <a:r>
              <a:rPr lang="en" sz="2000"/>
              <a:t>a)  increasing the amount they are reading, </a:t>
            </a:r>
            <a:endParaRPr sz="2000"/>
          </a:p>
          <a:p>
            <a:pPr marL="457200" lvl="0" indent="0" algn="l" rtl="0">
              <a:lnSpc>
                <a:spcPct val="100000"/>
              </a:lnSpc>
              <a:spcBef>
                <a:spcPts val="0"/>
              </a:spcBef>
              <a:spcAft>
                <a:spcPts val="0"/>
              </a:spcAft>
              <a:buNone/>
            </a:pPr>
            <a:r>
              <a:rPr lang="en" sz="2000"/>
              <a:t>b) making them more confident in their understanding and thus </a:t>
            </a:r>
            <a:endParaRPr sz="2000"/>
          </a:p>
          <a:p>
            <a:pPr marL="457200" lvl="0" indent="0" algn="l" rtl="0">
              <a:lnSpc>
                <a:spcPct val="100000"/>
              </a:lnSpc>
              <a:spcBef>
                <a:spcPts val="0"/>
              </a:spcBef>
              <a:spcAft>
                <a:spcPts val="0"/>
              </a:spcAft>
              <a:buNone/>
            </a:pPr>
            <a:r>
              <a:rPr lang="en" sz="2000"/>
              <a:t>c) preparing them to get the most out of the target text, which is typically higher level. </a:t>
            </a:r>
            <a:endParaRPr sz="2000"/>
          </a:p>
        </p:txBody>
      </p:sp>
      <p:sp>
        <p:nvSpPr>
          <p:cNvPr id="129" name="Google Shape;129;p18"/>
          <p:cNvSpPr txBox="1">
            <a:spLocks noGrp="1"/>
          </p:cNvSpPr>
          <p:nvPr>
            <p:ph type="body" idx="1"/>
          </p:nvPr>
        </p:nvSpPr>
        <p:spPr>
          <a:xfrm>
            <a:off x="188025" y="1795475"/>
            <a:ext cx="3276900" cy="2849400"/>
          </a:xfrm>
          <a:prstGeom prst="rect">
            <a:avLst/>
          </a:prstGeom>
        </p:spPr>
        <p:txBody>
          <a:bodyPr spcFirstLastPara="1" wrap="square" lIns="91425" tIns="91425" rIns="91425" bIns="91425" anchor="t" anchorCtr="0">
            <a:noAutofit/>
          </a:bodyPr>
          <a:lstStyle/>
          <a:p>
            <a:pPr marL="457200" lvl="0" indent="-400050" algn="l" rtl="0">
              <a:spcBef>
                <a:spcPts val="0"/>
              </a:spcBef>
              <a:spcAft>
                <a:spcPts val="0"/>
              </a:spcAft>
              <a:buSzPts val="2700"/>
              <a:buAutoNum type="arabicPeriod"/>
            </a:pPr>
            <a:r>
              <a:rPr lang="en" sz="2700"/>
              <a:t>Visual Text</a:t>
            </a:r>
            <a:endParaRPr sz="2700"/>
          </a:p>
          <a:p>
            <a:pPr marL="457200" lvl="0" indent="-400050" algn="l" rtl="0">
              <a:spcBef>
                <a:spcPts val="0"/>
              </a:spcBef>
              <a:spcAft>
                <a:spcPts val="0"/>
              </a:spcAft>
              <a:buSzPts val="2700"/>
              <a:buAutoNum type="arabicPeriod"/>
            </a:pPr>
            <a:r>
              <a:rPr lang="en" sz="2700"/>
              <a:t>Informational Text</a:t>
            </a:r>
            <a:endParaRPr sz="2700"/>
          </a:p>
          <a:p>
            <a:pPr marL="457200" lvl="0" indent="-400050" algn="l" rtl="0">
              <a:spcBef>
                <a:spcPts val="0"/>
              </a:spcBef>
              <a:spcAft>
                <a:spcPts val="0"/>
              </a:spcAft>
              <a:buSzPts val="2700"/>
              <a:buAutoNum type="arabicPeriod"/>
            </a:pPr>
            <a:r>
              <a:rPr lang="en" sz="2700"/>
              <a:t>Accessible Text</a:t>
            </a:r>
            <a:endParaRPr sz="2700"/>
          </a:p>
          <a:p>
            <a:pPr marL="457200" lvl="0" indent="-400050" algn="l" rtl="0">
              <a:spcBef>
                <a:spcPts val="0"/>
              </a:spcBef>
              <a:spcAft>
                <a:spcPts val="0"/>
              </a:spcAft>
              <a:buSzPts val="2700"/>
              <a:buAutoNum type="arabicPeriod"/>
            </a:pPr>
            <a:r>
              <a:rPr lang="en" sz="2700"/>
              <a:t>Target Text</a:t>
            </a:r>
            <a:endParaRPr sz="2700"/>
          </a:p>
        </p:txBody>
      </p:sp>
      <p:pic>
        <p:nvPicPr>
          <p:cNvPr id="130" name="Google Shape;130;p18"/>
          <p:cNvPicPr preferRelativeResize="0"/>
          <p:nvPr/>
        </p:nvPicPr>
        <p:blipFill>
          <a:blip r:embed="rId3">
            <a:alphaModFix/>
          </a:blip>
          <a:stretch>
            <a:fillRect/>
          </a:stretch>
        </p:blipFill>
        <p:spPr>
          <a:xfrm>
            <a:off x="6180750" y="744688"/>
            <a:ext cx="1868026" cy="1050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a:spLocks noGrp="1"/>
          </p:cNvSpPr>
          <p:nvPr>
            <p:ph type="title"/>
          </p:nvPr>
        </p:nvSpPr>
        <p:spPr>
          <a:xfrm>
            <a:off x="955425" y="953100"/>
            <a:ext cx="7688700" cy="53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Quad text Set Example from Science </a:t>
            </a:r>
            <a:endParaRPr/>
          </a:p>
        </p:txBody>
      </p:sp>
      <p:pic>
        <p:nvPicPr>
          <p:cNvPr id="136" name="Google Shape;136;p19"/>
          <p:cNvPicPr preferRelativeResize="0"/>
          <p:nvPr/>
        </p:nvPicPr>
        <p:blipFill rotWithShape="1">
          <a:blip r:embed="rId3">
            <a:alphaModFix/>
          </a:blip>
          <a:srcRect l="19975" t="25623" r="21718" b="19567"/>
          <a:stretch/>
        </p:blipFill>
        <p:spPr>
          <a:xfrm>
            <a:off x="57375" y="4901675"/>
            <a:ext cx="5757174" cy="3042601"/>
          </a:xfrm>
          <a:prstGeom prst="rect">
            <a:avLst/>
          </a:prstGeom>
          <a:noFill/>
          <a:ln>
            <a:noFill/>
          </a:ln>
        </p:spPr>
      </p:pic>
      <p:pic>
        <p:nvPicPr>
          <p:cNvPr id="137" name="Google Shape;137;p19"/>
          <p:cNvPicPr preferRelativeResize="0"/>
          <p:nvPr/>
        </p:nvPicPr>
        <p:blipFill>
          <a:blip r:embed="rId4">
            <a:alphaModFix/>
          </a:blip>
          <a:stretch>
            <a:fillRect/>
          </a:stretch>
        </p:blipFill>
        <p:spPr>
          <a:xfrm>
            <a:off x="2546263" y="2300050"/>
            <a:ext cx="4051475" cy="2332476"/>
          </a:xfrm>
          <a:prstGeom prst="rect">
            <a:avLst/>
          </a:prstGeom>
          <a:noFill/>
          <a:ln>
            <a:noFill/>
          </a:ln>
        </p:spPr>
      </p:pic>
      <p:sp>
        <p:nvSpPr>
          <p:cNvPr id="138" name="Google Shape;138;p19"/>
          <p:cNvSpPr txBox="1"/>
          <p:nvPr/>
        </p:nvSpPr>
        <p:spPr>
          <a:xfrm>
            <a:off x="173500" y="1561600"/>
            <a:ext cx="1821900" cy="67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Lato"/>
              <a:ea typeface="Lato"/>
              <a:cs typeface="Lato"/>
              <a:sym typeface="Lato"/>
            </a:endParaRPr>
          </a:p>
        </p:txBody>
      </p:sp>
      <p:pic>
        <p:nvPicPr>
          <p:cNvPr id="139" name="Google Shape;139;p19"/>
          <p:cNvPicPr preferRelativeResize="0"/>
          <p:nvPr/>
        </p:nvPicPr>
        <p:blipFill>
          <a:blip r:embed="rId5">
            <a:alphaModFix/>
          </a:blip>
          <a:stretch>
            <a:fillRect/>
          </a:stretch>
        </p:blipFill>
        <p:spPr>
          <a:xfrm>
            <a:off x="2581275" y="1579850"/>
            <a:ext cx="3981450" cy="628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0"/>
          <p:cNvPicPr preferRelativeResize="0"/>
          <p:nvPr/>
        </p:nvPicPr>
        <p:blipFill>
          <a:blip r:embed="rId3">
            <a:alphaModFix/>
          </a:blip>
          <a:stretch>
            <a:fillRect/>
          </a:stretch>
        </p:blipFill>
        <p:spPr>
          <a:xfrm>
            <a:off x="3027175" y="2078875"/>
            <a:ext cx="2821050" cy="2371675"/>
          </a:xfrm>
          <a:prstGeom prst="rect">
            <a:avLst/>
          </a:prstGeom>
          <a:noFill/>
          <a:ln>
            <a:noFill/>
          </a:ln>
        </p:spPr>
      </p:pic>
      <p:pic>
        <p:nvPicPr>
          <p:cNvPr id="145" name="Google Shape;145;p20"/>
          <p:cNvPicPr preferRelativeResize="0"/>
          <p:nvPr/>
        </p:nvPicPr>
        <p:blipFill>
          <a:blip r:embed="rId4">
            <a:alphaModFix/>
          </a:blip>
          <a:stretch>
            <a:fillRect/>
          </a:stretch>
        </p:blipFill>
        <p:spPr>
          <a:xfrm>
            <a:off x="2514600" y="1526425"/>
            <a:ext cx="4114800" cy="552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21"/>
          <p:cNvPicPr preferRelativeResize="0"/>
          <p:nvPr/>
        </p:nvPicPr>
        <p:blipFill>
          <a:blip r:embed="rId3">
            <a:alphaModFix/>
          </a:blip>
          <a:stretch>
            <a:fillRect/>
          </a:stretch>
        </p:blipFill>
        <p:spPr>
          <a:xfrm>
            <a:off x="3244253" y="2024600"/>
            <a:ext cx="2317968" cy="3066850"/>
          </a:xfrm>
          <a:prstGeom prst="rect">
            <a:avLst/>
          </a:prstGeom>
          <a:noFill/>
          <a:ln>
            <a:noFill/>
          </a:ln>
        </p:spPr>
      </p:pic>
      <p:pic>
        <p:nvPicPr>
          <p:cNvPr id="151" name="Google Shape;151;p21"/>
          <p:cNvPicPr preferRelativeResize="0"/>
          <p:nvPr/>
        </p:nvPicPr>
        <p:blipFill>
          <a:blip r:embed="rId4">
            <a:alphaModFix/>
          </a:blip>
          <a:stretch>
            <a:fillRect/>
          </a:stretch>
        </p:blipFill>
        <p:spPr>
          <a:xfrm>
            <a:off x="2422038" y="1395950"/>
            <a:ext cx="3962400" cy="628650"/>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750</Words>
  <Application>Microsoft Macintosh PowerPoint</Application>
  <PresentationFormat>On-screen Show (16:9)</PresentationFormat>
  <Paragraphs>108</Paragraphs>
  <Slides>21</Slides>
  <Notes>21</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Raleway</vt:lpstr>
      <vt:lpstr>Raleway Black</vt:lpstr>
      <vt:lpstr>Lato</vt:lpstr>
      <vt:lpstr>Economica</vt:lpstr>
      <vt:lpstr>Arial</vt:lpstr>
      <vt:lpstr>Streamline</vt:lpstr>
      <vt:lpstr>Reading to Learn  Lupo, S. M., et al. (2017). Building background knowledge through reading: Rethinking text sets. Journal of Adolescent and Adult Literacy, 61(4), 433-444  Group 2b: Gregg, Simran, Jenna and Anthony        </vt:lpstr>
      <vt:lpstr>PowerPoint Presentation</vt:lpstr>
      <vt:lpstr>PowerPoint Presentation</vt:lpstr>
      <vt:lpstr>PowerPoint Presentation</vt:lpstr>
      <vt:lpstr>A Question to Pose:  </vt:lpstr>
      <vt:lpstr>Quad Text Set Framework</vt:lpstr>
      <vt:lpstr>Quad text Set Example from Science </vt:lpstr>
      <vt:lpstr>PowerPoint Presentation</vt:lpstr>
      <vt:lpstr>PowerPoint Presentation</vt:lpstr>
      <vt:lpstr>PowerPoint Presentation</vt:lpstr>
      <vt:lpstr>PowerPoint Presentation</vt:lpstr>
      <vt:lpstr>Knowledge or skill? </vt:lpstr>
      <vt:lpstr>Increasing Reading Rates</vt:lpstr>
      <vt:lpstr>Before, During and After Reading</vt:lpstr>
      <vt:lpstr>What do teachers say? </vt:lpstr>
      <vt:lpstr>“Teachers are often unsure about how to link texts to other curricular objectives.”</vt:lpstr>
      <vt:lpstr>Example from Social Studies</vt:lpstr>
      <vt:lpstr>Activity #2: A Promising Way To Practice </vt:lpstr>
      <vt:lpstr>PowerPoint Presentation</vt:lpstr>
      <vt:lpstr>Activity Discussion: </vt:lpstr>
      <vt:lpstr>Summary</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to Learn  Lupo, S. M., et al. (2017). Building background knowledge through reading: Rethinking text sets. Journal of Adolescent and Adult Literacy, 61(4), 433-444  Group 2b: Gregg, Simran, Jenna and Anthony        </dc:title>
  <cp:lastModifiedBy>Joanne Robertson</cp:lastModifiedBy>
  <cp:revision>1</cp:revision>
  <dcterms:modified xsi:type="dcterms:W3CDTF">2019-05-27T20:12:59Z</dcterms:modified>
</cp:coreProperties>
</file>