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5143500" type="screen16x9"/>
  <p:notesSz cx="6858000" cy="9144000"/>
  <p:embeddedFontLst>
    <p:embeddedFont>
      <p:font typeface="Georgia" panose="02040502050405020303" pitchFamily="18" charset="0"/>
      <p:regular r:id="rId28"/>
      <p:bold r:id="rId29"/>
      <p:italic r:id="rId30"/>
      <p:boldItalic r:id="rId31"/>
    </p:embeddedFont>
    <p:embeddedFont>
      <p:font typeface="Lato" panose="020F0502020204030203" pitchFamily="34" charset="77"/>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aleway" panose="020B0503030101060003" pitchFamily="34" charset="77"/>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Slab" pitchFamily="2"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1"/>
  </p:normalViewPr>
  <p:slideViewPr>
    <p:cSldViewPr snapToGrid="0">
      <p:cViewPr varScale="1">
        <p:scale>
          <a:sx n="143" d="100"/>
          <a:sy n="143" d="100"/>
        </p:scale>
        <p:origin x="22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a90c8af4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a90c8af4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a90c8af4f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a90c8af4f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a90c8af4f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a90c8af4f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a90c8af4f_3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a90c8af4f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a90c8af4f_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a90c8af4f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a90c8af4f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a90c8af4f_3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a90c8af4f_3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a90c8af4f_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b9a0b074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b9a0b074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So now we are going to do our activity...with scaffolds. We pretty much just threw this writing exercise at you at the beginning of the presentation, but now I am going to give you a little more background information and a little more guidance as to how to do thing writing exercise. </a:t>
            </a: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a88da75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a88da75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 letter to the editor is a </a:t>
            </a:r>
            <a:r>
              <a:rPr lang="en" sz="1800">
                <a:highlight>
                  <a:schemeClr val="accent4"/>
                </a:highlight>
              </a:rPr>
              <a:t>short persuasive writing</a:t>
            </a:r>
            <a:r>
              <a:rPr lang="en" sz="1800"/>
              <a:t> on an issue that you feel strongly about. It is a writing that is</a:t>
            </a:r>
            <a:r>
              <a:rPr lang="en" sz="1800">
                <a:highlight>
                  <a:schemeClr val="accent4"/>
                </a:highlight>
              </a:rPr>
              <a:t> short,</a:t>
            </a:r>
            <a:r>
              <a:rPr lang="en" sz="1800"/>
              <a:t> to the point, and it is usually no more than 300 words. It is a great way to voice out your opinion on an issue and to influence others to take actions with you.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 writing is published on a newspaper or magazine which allows you to reach to a wider range of individuals, and it has the potential to influence the public and even the policy makers.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So here I want to stress the point “</a:t>
            </a:r>
            <a:r>
              <a:rPr lang="en" sz="1800">
                <a:highlight>
                  <a:schemeClr val="accent4"/>
                </a:highlight>
              </a:rPr>
              <a:t>to the general public</a:t>
            </a:r>
            <a:r>
              <a:rPr lang="en" sz="1800"/>
              <a:t>”, this means that the language you are using are not going to be full of jargons, so that you can engage more readers. So use language that most people will understand.</a:t>
            </a:r>
            <a:endParaRPr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814cf7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a88da75d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a88da75d3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191919"/>
              </a:buClr>
              <a:buSzPts val="1200"/>
              <a:buChar char="-"/>
            </a:pPr>
            <a:r>
              <a:rPr lang="en" sz="1200">
                <a:solidFill>
                  <a:srgbClr val="191919"/>
                </a:solidFill>
                <a:highlight>
                  <a:srgbClr val="FAFAFA"/>
                </a:highlight>
              </a:rPr>
              <a:t>Simple greeting “Dear editor”</a:t>
            </a:r>
            <a:endParaRPr sz="1200">
              <a:solidFill>
                <a:srgbClr val="191919"/>
              </a:solidFill>
              <a:highlight>
                <a:srgbClr val="FAFAFA"/>
              </a:highlight>
            </a:endParaRPr>
          </a:p>
          <a:p>
            <a:pPr marL="457200" lvl="0" indent="-304800" algn="l" rtl="0">
              <a:spcBef>
                <a:spcPts val="0"/>
              </a:spcBef>
              <a:spcAft>
                <a:spcPts val="0"/>
              </a:spcAft>
              <a:buClr>
                <a:srgbClr val="191919"/>
              </a:buClr>
              <a:buSzPts val="1200"/>
              <a:buChar char="-"/>
            </a:pPr>
            <a:r>
              <a:rPr lang="en" sz="1200">
                <a:solidFill>
                  <a:srgbClr val="191919"/>
                </a:solidFill>
                <a:highlight>
                  <a:srgbClr val="FAFAFA"/>
                </a:highlight>
              </a:rPr>
              <a:t>Right off the bate, tell the readers what you are writing about, engage them and make them want to read </a:t>
            </a:r>
            <a:endParaRPr sz="1200">
              <a:solidFill>
                <a:srgbClr val="191919"/>
              </a:solidFill>
              <a:highlight>
                <a:srgbClr val="FAFAFA"/>
              </a:highlight>
            </a:endParaRPr>
          </a:p>
          <a:p>
            <a:pPr marL="457200" lvl="0" indent="-304800" algn="l" rtl="0">
              <a:spcBef>
                <a:spcPts val="0"/>
              </a:spcBef>
              <a:spcAft>
                <a:spcPts val="0"/>
              </a:spcAft>
              <a:buClr>
                <a:srgbClr val="191919"/>
              </a:buClr>
              <a:buSzPts val="1200"/>
              <a:buChar char="-"/>
            </a:pPr>
            <a:r>
              <a:rPr lang="en" sz="1200">
                <a:solidFill>
                  <a:srgbClr val="191919"/>
                </a:solidFill>
                <a:highlight>
                  <a:srgbClr val="FAFAFA"/>
                </a:highlight>
              </a:rPr>
              <a:t>Don't make the everyone wait to find out what you want to say. Tell them your key point at the beginning.</a:t>
            </a:r>
            <a:endParaRPr sz="1200">
              <a:solidFill>
                <a:srgbClr val="191919"/>
              </a:solidFill>
              <a:highlight>
                <a:srgbClr val="FAFAFA"/>
              </a:highlight>
            </a:endParaRPr>
          </a:p>
          <a:p>
            <a:pPr marL="457200" lvl="0" indent="-304800" algn="l" rtl="0">
              <a:spcBef>
                <a:spcPts val="0"/>
              </a:spcBef>
              <a:spcAft>
                <a:spcPts val="0"/>
              </a:spcAft>
              <a:buClr>
                <a:srgbClr val="191919"/>
              </a:buClr>
              <a:buSzPts val="1200"/>
              <a:buChar char="-"/>
            </a:pPr>
            <a:r>
              <a:rPr lang="en" sz="1200">
                <a:solidFill>
                  <a:srgbClr val="191919"/>
                </a:solidFill>
                <a:highlight>
                  <a:srgbClr val="FAFAFA"/>
                </a:highlight>
              </a:rPr>
              <a:t>Next 2-3 sentences, support your main idea with </a:t>
            </a:r>
            <a:endParaRPr sz="1200">
              <a:solidFill>
                <a:srgbClr val="191919"/>
              </a:solidFill>
              <a:highlight>
                <a:srgbClr val="FAFAFA"/>
              </a:highlight>
            </a:endParaRPr>
          </a:p>
          <a:p>
            <a:pPr marL="457200" lvl="0" indent="-304800" algn="l" rtl="0">
              <a:spcBef>
                <a:spcPts val="0"/>
              </a:spcBef>
              <a:spcAft>
                <a:spcPts val="0"/>
              </a:spcAft>
              <a:buClr>
                <a:srgbClr val="191919"/>
              </a:buClr>
              <a:buSzPts val="1200"/>
              <a:buChar char="-"/>
            </a:pPr>
            <a:endParaRPr sz="1200">
              <a:solidFill>
                <a:srgbClr val="191919"/>
              </a:solidFill>
              <a:highlight>
                <a:srgbClr val="FAFAFA"/>
              </a:highlight>
            </a:endParaRPr>
          </a:p>
          <a:p>
            <a:pPr marL="457200" lvl="0" indent="-304800" algn="l" rtl="0">
              <a:spcBef>
                <a:spcPts val="0"/>
              </a:spcBef>
              <a:spcAft>
                <a:spcPts val="0"/>
              </a:spcAft>
              <a:buClr>
                <a:srgbClr val="191919"/>
              </a:buClr>
              <a:buSzPts val="1200"/>
              <a:buChar char="-"/>
            </a:pPr>
            <a:r>
              <a:rPr lang="en" sz="1200">
                <a:solidFill>
                  <a:srgbClr val="191919"/>
                </a:solidFill>
                <a:highlight>
                  <a:srgbClr val="FAFAFA"/>
                </a:highlight>
              </a:rPr>
              <a:t>It would be great if you can provide a suggestion on what COULD be done to improve the situation</a:t>
            </a:r>
            <a:endParaRPr sz="1200">
              <a:solidFill>
                <a:srgbClr val="191919"/>
              </a:solidFill>
              <a:highlight>
                <a:srgbClr val="FAFAFA"/>
              </a:highlight>
            </a:endParaRPr>
          </a:p>
          <a:p>
            <a:pPr marL="457200" lvl="0" indent="-304800" algn="l" rtl="0">
              <a:spcBef>
                <a:spcPts val="0"/>
              </a:spcBef>
              <a:spcAft>
                <a:spcPts val="0"/>
              </a:spcAft>
              <a:buClr>
                <a:srgbClr val="191919"/>
              </a:buClr>
              <a:buSzPts val="1200"/>
              <a:buChar char="-"/>
            </a:pPr>
            <a:r>
              <a:rPr lang="en" sz="1200">
                <a:solidFill>
                  <a:srgbClr val="191919"/>
                </a:solidFill>
                <a:highlight>
                  <a:srgbClr val="FAFAFA"/>
                </a:highlight>
              </a:rPr>
              <a:t>Lastly sign the letter with your name</a:t>
            </a:r>
            <a:endParaRPr sz="1200">
              <a:solidFill>
                <a:srgbClr val="191919"/>
              </a:solidFill>
              <a:highlight>
                <a:srgbClr val="FAFAFA"/>
              </a:highlight>
            </a:endParaRPr>
          </a:p>
          <a:p>
            <a:pPr marL="457200" lvl="0" indent="0" algn="l" rtl="0">
              <a:spcBef>
                <a:spcPts val="0"/>
              </a:spcBef>
              <a:spcAft>
                <a:spcPts val="0"/>
              </a:spcAft>
              <a:buNone/>
            </a:pPr>
            <a:endParaRPr sz="1200">
              <a:solidFill>
                <a:srgbClr val="191919"/>
              </a:solidFill>
              <a:highlight>
                <a:srgbClr val="FAFAFA"/>
              </a:highlight>
            </a:endParaRPr>
          </a:p>
          <a:p>
            <a:pPr marL="0" lvl="0" indent="0" algn="l" rtl="0">
              <a:spcBef>
                <a:spcPts val="0"/>
              </a:spcBef>
              <a:spcAft>
                <a:spcPts val="0"/>
              </a:spcAft>
              <a:buNone/>
            </a:pPr>
            <a:r>
              <a:rPr lang="en" sz="1200">
                <a:solidFill>
                  <a:srgbClr val="191919"/>
                </a:solidFill>
                <a:highlight>
                  <a:srgbClr val="FAFAFA"/>
                </a:highlight>
              </a:rPr>
              <a:t>Any questions? If not, please take about another 5 mins to write on another piece of paper</a:t>
            </a:r>
            <a:endParaRPr sz="1200">
              <a:solidFill>
                <a:srgbClr val="191919"/>
              </a:solidFill>
              <a:highlight>
                <a:srgbClr val="FAFAFA"/>
              </a:highlight>
            </a:endParaRPr>
          </a:p>
          <a:p>
            <a:pPr marL="0" lvl="0" indent="0" algn="l" rtl="0">
              <a:spcBef>
                <a:spcPts val="0"/>
              </a:spcBef>
              <a:spcAft>
                <a:spcPts val="0"/>
              </a:spcAft>
              <a:buNone/>
            </a:pPr>
            <a:endParaRPr sz="1200">
              <a:solidFill>
                <a:srgbClr val="191919"/>
              </a:solidFill>
              <a:highlight>
                <a:srgbClr val="FAFAFA"/>
              </a:highlight>
            </a:endParaRPr>
          </a:p>
          <a:p>
            <a:pPr marL="0" lvl="0" indent="0" algn="l" rtl="0">
              <a:spcBef>
                <a:spcPts val="0"/>
              </a:spcBef>
              <a:spcAft>
                <a:spcPts val="0"/>
              </a:spcAft>
              <a:buNone/>
            </a:pPr>
            <a:r>
              <a:rPr lang="en" sz="1200">
                <a:solidFill>
                  <a:srgbClr val="191919"/>
                </a:solidFill>
                <a:highlight>
                  <a:srgbClr val="FAFAFA"/>
                </a:highlight>
              </a:rPr>
              <a:t>We have going to give you some </a:t>
            </a:r>
            <a:endParaRPr sz="1200">
              <a:solidFill>
                <a:srgbClr val="191919"/>
              </a:solidFill>
              <a:highlight>
                <a:srgbClr val="FAFAFA"/>
              </a:highlight>
            </a:endParaRPr>
          </a:p>
          <a:p>
            <a:pPr marL="0" lvl="0" indent="0" algn="l" rtl="0">
              <a:spcBef>
                <a:spcPts val="0"/>
              </a:spcBef>
              <a:spcAft>
                <a:spcPts val="0"/>
              </a:spcAft>
              <a:buNone/>
            </a:pPr>
            <a:endParaRPr sz="1200">
              <a:solidFill>
                <a:srgbClr val="191919"/>
              </a:solidFill>
              <a:highlight>
                <a:srgbClr val="FAFAFA"/>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a90c8af4f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a90c8af4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158158"/>
                </a:solidFill>
              </a:rPr>
              <a:t>Sophia helped us to scaffold writing this letter by providing step-by-step instructions and transition words.</a:t>
            </a:r>
            <a:endParaRPr b="1">
              <a:solidFill>
                <a:srgbClr val="158158"/>
              </a:solidFill>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158158"/>
                </a:solidFill>
              </a:rPr>
              <a:t>Writing this letter could happen in an English class, but it could also happen in a Sc class that want to advocate to decrease animal testing. Many writings are inter-disciplinary, but there are examples that happen more frequently in a discipline. For example, regular science writings are: lab summaries and procedures</a:t>
            </a:r>
            <a:endParaRPr b="1">
              <a:solidFill>
                <a:srgbClr val="158158"/>
              </a:solidFill>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158158"/>
                </a:solidFill>
              </a:rPr>
              <a:t>If you know your students would need to write lab summaries and procedures, how would you scaffold?  For a summary of outcomes, I would ask students to use a mind map. They can report materials (such as paper, or clothing) that reflect light in a diffuse way, once they finish this map, they can do the writing part.</a:t>
            </a:r>
            <a:endParaRPr b="1">
              <a:solidFill>
                <a:srgbClr val="158158"/>
              </a:solidFill>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158158"/>
                </a:solidFill>
              </a:rPr>
              <a:t>And for lab procedures, I will provide the title of each image and they will draw the images. Later, then can do the writing of the procedure.</a:t>
            </a:r>
            <a:endParaRPr b="1">
              <a:solidFill>
                <a:srgbClr val="158158"/>
              </a:solidFill>
            </a:endParaRPr>
          </a:p>
          <a:p>
            <a:pPr marL="0" lvl="0" indent="0" algn="l" rtl="0">
              <a:spcBef>
                <a:spcPts val="0"/>
              </a:spcBef>
              <a:spcAft>
                <a:spcPts val="0"/>
              </a:spcAft>
              <a:buNone/>
            </a:pPr>
            <a:endParaRPr b="1">
              <a:solidFill>
                <a:schemeClr val="dk2"/>
              </a:solidFill>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a90c8af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a90c8af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b="1">
                <a:solidFill>
                  <a:schemeClr val="dk2"/>
                </a:solidFill>
                <a:latin typeface="Lato"/>
                <a:ea typeface="Lato"/>
                <a:cs typeface="Lato"/>
                <a:sym typeface="Lato"/>
              </a:rPr>
              <a:t>Think about writing you have assigned or can assign in an English or social studies class</a:t>
            </a:r>
            <a:endParaRPr b="1">
              <a:solidFill>
                <a:schemeClr val="dk2"/>
              </a:solidFill>
              <a:latin typeface="Lato"/>
              <a:ea typeface="Lato"/>
              <a:cs typeface="Lato"/>
              <a:sym typeface="Lato"/>
            </a:endParaRPr>
          </a:p>
          <a:p>
            <a:pPr marL="0" lvl="0" indent="0" algn="l" rtl="0">
              <a:spcBef>
                <a:spcPts val="0"/>
              </a:spcBef>
              <a:spcAft>
                <a:spcPts val="0"/>
              </a:spcAft>
              <a:buClr>
                <a:schemeClr val="dk2"/>
              </a:buClr>
              <a:buSzPts val="1100"/>
              <a:buFont typeface="Arial"/>
              <a:buNone/>
            </a:pPr>
            <a:r>
              <a:rPr lang="en" b="1">
                <a:solidFill>
                  <a:schemeClr val="dk2"/>
                </a:solidFill>
                <a:latin typeface="Lato"/>
                <a:ea typeface="Lato"/>
                <a:cs typeface="Lato"/>
                <a:sym typeface="Lato"/>
              </a:rPr>
              <a:t>What supports or procedures you would use to help students scaffold?</a:t>
            </a:r>
            <a:endParaRPr b="1">
              <a:solidFill>
                <a:schemeClr val="dk2"/>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a99082b4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a99082b4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One type of scaffolding is:</a:t>
            </a:r>
            <a:endParaRPr/>
          </a:p>
          <a:p>
            <a:pPr marL="0" lvl="0" indent="0" algn="l" rtl="0">
              <a:spcBef>
                <a:spcPts val="0"/>
              </a:spcBef>
              <a:spcAft>
                <a:spcPts val="0"/>
              </a:spcAft>
              <a:buClr>
                <a:schemeClr val="dk2"/>
              </a:buClr>
              <a:buSzPts val="1100"/>
              <a:buFont typeface="Arial"/>
              <a:buNone/>
            </a:pPr>
            <a:r>
              <a:rPr lang="en"/>
              <a:t>Creating teams</a:t>
            </a:r>
            <a:endParaRPr/>
          </a:p>
          <a:p>
            <a:pPr marL="0" lvl="0" indent="0" algn="l" rtl="0">
              <a:spcBef>
                <a:spcPts val="0"/>
              </a:spcBef>
              <a:spcAft>
                <a:spcPts val="0"/>
              </a:spcAft>
              <a:buClr>
                <a:schemeClr val="dk2"/>
              </a:buClr>
              <a:buSzPts val="1100"/>
              <a:buFont typeface="Arial"/>
              <a:buNone/>
            </a:pPr>
            <a:r>
              <a:rPr lang="en"/>
              <a:t>Letting the team chose the theme when applicable</a:t>
            </a:r>
            <a:endParaRPr/>
          </a:p>
          <a:p>
            <a:pPr marL="0" lvl="0" indent="0" algn="l" rtl="0">
              <a:spcBef>
                <a:spcPts val="0"/>
              </a:spcBef>
              <a:spcAft>
                <a:spcPts val="0"/>
              </a:spcAft>
              <a:buClr>
                <a:schemeClr val="dk2"/>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a99082b4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a99082b4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a88da75d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a88da75d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latin typeface="Georgia"/>
                <a:ea typeface="Georgia"/>
                <a:cs typeface="Georgia"/>
                <a:sym typeface="Georgia"/>
              </a:rPr>
              <a:t>Just as you need a recipe, ingredients, and proper tools to cook a delicious meal, you also need a plan, resources, and adequate time to create a good written composition. In other words, writing is a process that requires following steps and using strategies to accomplish your goals.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a88da75d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a88da75d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t>Writing is a process that takes time to develop and is not just confined to the final paragraph written at the end of an investigation. It is a process that develops over time and includes planning, drafting, revising, editing and polishing.</a:t>
            </a:r>
            <a:endParaRPr sz="1250"/>
          </a:p>
          <a:p>
            <a:pPr marL="0" lvl="0" indent="0" algn="l" rtl="0">
              <a:spcBef>
                <a:spcPts val="0"/>
              </a:spcBef>
              <a:spcAft>
                <a:spcPts val="0"/>
              </a:spcAft>
              <a:buNone/>
            </a:pPr>
            <a:r>
              <a:rPr lang="en" sz="1250"/>
              <a:t>Planning--Collecting ideas and thinking about forms, purpose, audience, role and structure.</a:t>
            </a:r>
            <a:endParaRPr sz="1250"/>
          </a:p>
          <a:p>
            <a:pPr marL="0" lvl="0" indent="0" algn="l" rtl="0">
              <a:spcBef>
                <a:spcPts val="0"/>
              </a:spcBef>
              <a:spcAft>
                <a:spcPts val="0"/>
              </a:spcAft>
              <a:buNone/>
            </a:pPr>
            <a:r>
              <a:rPr lang="en" sz="1250"/>
              <a:t>Drafting--Getting it down on paper- skipping a line allows pupils space to make changes when they start to redraft or edit their work</a:t>
            </a:r>
            <a:endParaRPr sz="1250"/>
          </a:p>
          <a:p>
            <a:pPr marL="0" lvl="0" indent="0" algn="l" rtl="0">
              <a:spcBef>
                <a:spcPts val="0"/>
              </a:spcBef>
              <a:spcAft>
                <a:spcPts val="0"/>
              </a:spcAft>
              <a:buNone/>
            </a:pPr>
            <a:r>
              <a:rPr lang="en" sz="1250"/>
              <a:t>Revising--Make changes to content, structure, organization, choices of vocabulary using a critical friend or a list of what to look for.</a:t>
            </a:r>
            <a:endParaRPr sz="1250"/>
          </a:p>
          <a:p>
            <a:pPr marL="0" lvl="0" indent="0" algn="l" rtl="0">
              <a:spcBef>
                <a:spcPts val="0"/>
              </a:spcBef>
              <a:spcAft>
                <a:spcPts val="0"/>
              </a:spcAft>
              <a:buNone/>
            </a:pPr>
            <a:r>
              <a:rPr lang="en" sz="1250"/>
              <a:t>Editing--Check for accuracy in spelling, punctuation and grammar.</a:t>
            </a:r>
            <a:endParaRPr sz="1250"/>
          </a:p>
          <a:p>
            <a:pPr marL="0" lvl="0" indent="0" algn="l" rtl="0">
              <a:spcBef>
                <a:spcPts val="0"/>
              </a:spcBef>
              <a:spcAft>
                <a:spcPts val="0"/>
              </a:spcAft>
              <a:buNone/>
            </a:pPr>
            <a:endParaRPr sz="125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a9e1d52c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a9e1d52c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83000"/>
              </a:lnSpc>
              <a:spcBef>
                <a:spcPts val="1100"/>
              </a:spcBef>
              <a:spcAft>
                <a:spcPts val="0"/>
              </a:spcAft>
              <a:buNone/>
            </a:pPr>
            <a:r>
              <a:rPr lang="en" sz="1000">
                <a:solidFill>
                  <a:srgbClr val="333333"/>
                </a:solidFill>
                <a:latin typeface="Georgia"/>
                <a:ea typeface="Georgia"/>
                <a:cs typeface="Georgia"/>
                <a:sym typeface="Georgia"/>
              </a:rPr>
              <a:t>When you </a:t>
            </a:r>
            <a:r>
              <a:rPr lang="en" sz="1000" b="1">
                <a:solidFill>
                  <a:srgbClr val="111111"/>
                </a:solidFill>
                <a:latin typeface="Georgia"/>
                <a:ea typeface="Georgia"/>
                <a:cs typeface="Georgia"/>
                <a:sym typeface="Georgia"/>
              </a:rPr>
              <a:t>revise</a:t>
            </a:r>
            <a:r>
              <a:rPr lang="en" sz="1000">
                <a:solidFill>
                  <a:srgbClr val="333333"/>
                </a:solidFill>
                <a:latin typeface="Georgia"/>
                <a:ea typeface="Georgia"/>
                <a:cs typeface="Georgia"/>
                <a:sym typeface="Georgia"/>
              </a:rPr>
              <a:t>, you take a second look at your ideas. You might add, cut, move, or change information in order to make your ideas clearer, more accurate, more interesting, or more convincing.</a:t>
            </a:r>
            <a:endParaRPr sz="1000">
              <a:solidFill>
                <a:srgbClr val="333333"/>
              </a:solidFill>
              <a:latin typeface="Georgia"/>
              <a:ea typeface="Georgia"/>
              <a:cs typeface="Georgia"/>
              <a:sym typeface="Georgia"/>
            </a:endParaRPr>
          </a:p>
          <a:p>
            <a:pPr marL="0" lvl="0" indent="0" algn="l" rtl="0">
              <a:lnSpc>
                <a:spcPct val="183000"/>
              </a:lnSpc>
              <a:spcBef>
                <a:spcPts val="1100"/>
              </a:spcBef>
              <a:spcAft>
                <a:spcPts val="1100"/>
              </a:spcAft>
              <a:buNone/>
            </a:pPr>
            <a:r>
              <a:rPr lang="en" sz="1000">
                <a:solidFill>
                  <a:srgbClr val="333333"/>
                </a:solidFill>
                <a:latin typeface="Georgia"/>
                <a:ea typeface="Georgia"/>
                <a:cs typeface="Georgia"/>
                <a:sym typeface="Georgia"/>
              </a:rPr>
              <a:t>When you </a:t>
            </a:r>
            <a:r>
              <a:rPr lang="en" sz="1000" b="1">
                <a:solidFill>
                  <a:srgbClr val="111111"/>
                </a:solidFill>
                <a:latin typeface="Georgia"/>
                <a:ea typeface="Georgia"/>
                <a:cs typeface="Georgia"/>
                <a:sym typeface="Georgia"/>
              </a:rPr>
              <a:t>edit</a:t>
            </a:r>
            <a:r>
              <a:rPr lang="en" sz="1000">
                <a:solidFill>
                  <a:srgbClr val="333333"/>
                </a:solidFill>
                <a:latin typeface="Georgia"/>
                <a:ea typeface="Georgia"/>
                <a:cs typeface="Georgia"/>
                <a:sym typeface="Georgia"/>
              </a:rPr>
              <a:t>, you take a second look at how you expressed your ideas. You add or change words. You fix any problems in grammar, punctuation, and sentence structure. You improve your writing style. You make your essay into a polished, mature piece of writing, the end product of </a:t>
            </a:r>
            <a:r>
              <a:rPr lang="en" sz="1050">
                <a:solidFill>
                  <a:srgbClr val="333333"/>
                </a:solidFill>
                <a:latin typeface="Georgia"/>
                <a:ea typeface="Georgia"/>
                <a:cs typeface="Georgia"/>
                <a:sym typeface="Georgia"/>
              </a:rPr>
              <a:t>your best efforts.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a90c8af4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a90c8af4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381000" lvl="0" indent="0" algn="l" rtl="0">
              <a:lnSpc>
                <a:spcPct val="115000"/>
              </a:lnSpc>
              <a:spcBef>
                <a:spcPts val="2000"/>
              </a:spcBef>
              <a:spcAft>
                <a:spcPts val="2000"/>
              </a:spcAft>
              <a:buNone/>
            </a:pPr>
            <a:r>
              <a:rPr lang="en" sz="1350">
                <a:latin typeface="Roboto"/>
                <a:ea typeface="Roboto"/>
                <a:cs typeface="Roboto"/>
                <a:sym typeface="Roboto"/>
              </a:rPr>
              <a:t>Students should understand the elements of the writing process, but not every piece of writing needs to reflect this full process. Teachers should consider the purpose and length of the writing assignment, the audience, and the cognitive demands of the task.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a9e1d52c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a9e1d52c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a88da75d3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a88da75d3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a90c8af4f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a90c8af4f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Disciplinary Literacy</a:t>
            </a:r>
            <a:endParaRPr/>
          </a:p>
          <a:p>
            <a:pPr marL="0" lvl="0" indent="0" algn="ctr" rtl="0">
              <a:spcBef>
                <a:spcPts val="0"/>
              </a:spcBef>
              <a:spcAft>
                <a:spcPts val="0"/>
              </a:spcAft>
              <a:buNone/>
            </a:pPr>
            <a:r>
              <a:rPr lang="en"/>
              <a:t>Writing: The Big Idea</a:t>
            </a:r>
            <a:endParaRPr/>
          </a:p>
        </p:txBody>
      </p:sp>
      <p:sp>
        <p:nvSpPr>
          <p:cNvPr id="69" name="Google Shape;69;p14"/>
          <p:cNvSpPr txBox="1">
            <a:spLocks noGrp="1"/>
          </p:cNvSpPr>
          <p:nvPr>
            <p:ph type="subTitle" idx="1"/>
          </p:nvPr>
        </p:nvSpPr>
        <p:spPr>
          <a:xfrm>
            <a:off x="2335050" y="3049450"/>
            <a:ext cx="44739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Bethany, Hannah, Jingyi, Nancy and Sophia</a:t>
            </a:r>
            <a:endParaRPr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Narrative Writing</a:t>
            </a:r>
            <a:endParaRPr/>
          </a:p>
        </p:txBody>
      </p:sp>
      <p:pic>
        <p:nvPicPr>
          <p:cNvPr id="154" name="Google Shape;154;p23"/>
          <p:cNvPicPr preferRelativeResize="0"/>
          <p:nvPr/>
        </p:nvPicPr>
        <p:blipFill>
          <a:blip r:embed="rId3">
            <a:alphaModFix/>
          </a:blip>
          <a:stretch>
            <a:fillRect/>
          </a:stretch>
        </p:blipFill>
        <p:spPr>
          <a:xfrm>
            <a:off x="604350" y="1538275"/>
            <a:ext cx="3782324" cy="2519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Narrative Writing</a:t>
            </a:r>
            <a:endParaRPr/>
          </a:p>
        </p:txBody>
      </p:sp>
      <p:sp>
        <p:nvSpPr>
          <p:cNvPr id="160" name="Google Shape;160;p24"/>
          <p:cNvSpPr txBox="1">
            <a:spLocks noGrp="1"/>
          </p:cNvSpPr>
          <p:nvPr>
            <p:ph type="body" idx="1"/>
          </p:nvPr>
        </p:nvSpPr>
        <p:spPr>
          <a:xfrm>
            <a:off x="5152525" y="1298200"/>
            <a:ext cx="3532500" cy="33396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Memoirs</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Personal narratives</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Fiction</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Biographies</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Poetry</a:t>
            </a:r>
            <a:endParaRPr sz="2400">
              <a:latin typeface="Roboto Slab"/>
              <a:ea typeface="Roboto Slab"/>
              <a:cs typeface="Roboto Slab"/>
              <a:sym typeface="Roboto Slab"/>
            </a:endParaRPr>
          </a:p>
        </p:txBody>
      </p:sp>
      <p:pic>
        <p:nvPicPr>
          <p:cNvPr id="161" name="Google Shape;161;p24"/>
          <p:cNvPicPr preferRelativeResize="0"/>
          <p:nvPr/>
        </p:nvPicPr>
        <p:blipFill>
          <a:blip r:embed="rId3">
            <a:alphaModFix/>
          </a:blip>
          <a:stretch>
            <a:fillRect/>
          </a:stretch>
        </p:blipFill>
        <p:spPr>
          <a:xfrm>
            <a:off x="604350" y="1538275"/>
            <a:ext cx="3782324" cy="2519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Informational / Explanatory Writing</a:t>
            </a:r>
            <a:endParaRPr/>
          </a:p>
        </p:txBody>
      </p:sp>
      <p:pic>
        <p:nvPicPr>
          <p:cNvPr id="167" name="Google Shape;167;p25"/>
          <p:cNvPicPr preferRelativeResize="0"/>
          <p:nvPr/>
        </p:nvPicPr>
        <p:blipFill>
          <a:blip r:embed="rId3">
            <a:alphaModFix/>
          </a:blip>
          <a:stretch>
            <a:fillRect/>
          </a:stretch>
        </p:blipFill>
        <p:spPr>
          <a:xfrm>
            <a:off x="988251" y="1427900"/>
            <a:ext cx="3012600" cy="3007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Informational / Explanatory Writing</a:t>
            </a:r>
            <a:endParaRPr/>
          </a:p>
        </p:txBody>
      </p:sp>
      <p:sp>
        <p:nvSpPr>
          <p:cNvPr id="173" name="Google Shape;173;p26"/>
          <p:cNvSpPr txBox="1">
            <a:spLocks noGrp="1"/>
          </p:cNvSpPr>
          <p:nvPr>
            <p:ph type="body" idx="1"/>
          </p:nvPr>
        </p:nvSpPr>
        <p:spPr>
          <a:xfrm>
            <a:off x="4453650" y="1489825"/>
            <a:ext cx="4302600" cy="3078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Slab"/>
              <a:buChar char="●"/>
            </a:pPr>
            <a:r>
              <a:rPr lang="en" sz="2400">
                <a:latin typeface="Roboto Slab"/>
                <a:ea typeface="Roboto Slab"/>
                <a:cs typeface="Roboto Slab"/>
                <a:sym typeface="Roboto Slab"/>
              </a:rPr>
              <a:t>Summaries</a:t>
            </a:r>
            <a:endParaRPr sz="2400">
              <a:latin typeface="Roboto Slab"/>
              <a:ea typeface="Roboto Slab"/>
              <a:cs typeface="Roboto Slab"/>
              <a:sym typeface="Roboto Slab"/>
            </a:endParaRPr>
          </a:p>
          <a:p>
            <a:pPr marL="457200" lvl="0" indent="-381000" algn="l" rtl="0">
              <a:spcBef>
                <a:spcPts val="0"/>
              </a:spcBef>
              <a:spcAft>
                <a:spcPts val="0"/>
              </a:spcAft>
              <a:buSzPts val="2400"/>
              <a:buFont typeface="Roboto Slab"/>
              <a:buChar char="●"/>
            </a:pPr>
            <a:r>
              <a:rPr lang="en" sz="2400">
                <a:latin typeface="Roboto Slab"/>
                <a:ea typeface="Roboto Slab"/>
                <a:cs typeface="Roboto Slab"/>
                <a:sym typeface="Roboto Slab"/>
              </a:rPr>
              <a:t>Lab reports</a:t>
            </a:r>
            <a:endParaRPr sz="2400">
              <a:latin typeface="Roboto Slab"/>
              <a:ea typeface="Roboto Slab"/>
              <a:cs typeface="Roboto Slab"/>
              <a:sym typeface="Roboto Slab"/>
            </a:endParaRPr>
          </a:p>
          <a:p>
            <a:pPr marL="457200" lvl="0" indent="-381000" algn="l" rtl="0">
              <a:spcBef>
                <a:spcPts val="0"/>
              </a:spcBef>
              <a:spcAft>
                <a:spcPts val="0"/>
              </a:spcAft>
              <a:buSzPts val="2400"/>
              <a:buFont typeface="Roboto Slab"/>
              <a:buChar char="●"/>
            </a:pPr>
            <a:r>
              <a:rPr lang="en" sz="2400">
                <a:latin typeface="Roboto Slab"/>
                <a:ea typeface="Roboto Slab"/>
                <a:cs typeface="Roboto Slab"/>
                <a:sym typeface="Roboto Slab"/>
              </a:rPr>
              <a:t>Directions</a:t>
            </a:r>
            <a:endParaRPr sz="2400">
              <a:latin typeface="Roboto Slab"/>
              <a:ea typeface="Roboto Slab"/>
              <a:cs typeface="Roboto Slab"/>
              <a:sym typeface="Roboto Slab"/>
            </a:endParaRPr>
          </a:p>
          <a:p>
            <a:pPr marL="457200" lvl="0" indent="-381000" algn="l" rtl="0">
              <a:spcBef>
                <a:spcPts val="0"/>
              </a:spcBef>
              <a:spcAft>
                <a:spcPts val="0"/>
              </a:spcAft>
              <a:buSzPts val="2400"/>
              <a:buFont typeface="Roboto Slab"/>
              <a:buChar char="●"/>
            </a:pPr>
            <a:r>
              <a:rPr lang="en" sz="2400">
                <a:latin typeface="Roboto Slab"/>
                <a:ea typeface="Roboto Slab"/>
                <a:cs typeface="Roboto Slab"/>
                <a:sym typeface="Roboto Slab"/>
              </a:rPr>
              <a:t>Procedural explanations</a:t>
            </a:r>
            <a:endParaRPr sz="2400">
              <a:latin typeface="Roboto Slab"/>
              <a:ea typeface="Roboto Slab"/>
              <a:cs typeface="Roboto Slab"/>
              <a:sym typeface="Roboto Slab"/>
            </a:endParaRPr>
          </a:p>
          <a:p>
            <a:pPr marL="457200" lvl="0" indent="-381000" algn="l" rtl="0">
              <a:spcBef>
                <a:spcPts val="0"/>
              </a:spcBef>
              <a:spcAft>
                <a:spcPts val="0"/>
              </a:spcAft>
              <a:buSzPts val="2400"/>
              <a:buFont typeface="Roboto Slab"/>
              <a:buChar char="●"/>
            </a:pPr>
            <a:r>
              <a:rPr lang="en" sz="2400">
                <a:latin typeface="Roboto Slab"/>
                <a:ea typeface="Roboto Slab"/>
                <a:cs typeface="Roboto Slab"/>
                <a:sym typeface="Roboto Slab"/>
              </a:rPr>
              <a:t>Reflections on learning</a:t>
            </a:r>
            <a:endParaRPr sz="2400">
              <a:latin typeface="Roboto Slab"/>
              <a:ea typeface="Roboto Slab"/>
              <a:cs typeface="Roboto Slab"/>
              <a:sym typeface="Roboto Slab"/>
            </a:endParaRPr>
          </a:p>
          <a:p>
            <a:pPr marL="457200" lvl="0" indent="-381000" algn="l" rtl="0">
              <a:spcBef>
                <a:spcPts val="0"/>
              </a:spcBef>
              <a:spcAft>
                <a:spcPts val="0"/>
              </a:spcAft>
              <a:buSzPts val="2400"/>
              <a:buFont typeface="Roboto Slab"/>
              <a:buChar char="●"/>
            </a:pPr>
            <a:r>
              <a:rPr lang="en" sz="2400">
                <a:latin typeface="Roboto Slab"/>
                <a:ea typeface="Roboto Slab"/>
                <a:cs typeface="Roboto Slab"/>
                <a:sym typeface="Roboto Slab"/>
              </a:rPr>
              <a:t>Research reports</a:t>
            </a:r>
            <a:endParaRPr sz="2400">
              <a:latin typeface="Roboto Slab"/>
              <a:ea typeface="Roboto Slab"/>
              <a:cs typeface="Roboto Slab"/>
              <a:sym typeface="Roboto Slab"/>
            </a:endParaRPr>
          </a:p>
        </p:txBody>
      </p:sp>
      <p:pic>
        <p:nvPicPr>
          <p:cNvPr id="174" name="Google Shape;174;p26"/>
          <p:cNvPicPr preferRelativeResize="0"/>
          <p:nvPr/>
        </p:nvPicPr>
        <p:blipFill>
          <a:blip r:embed="rId3">
            <a:alphaModFix/>
          </a:blip>
          <a:stretch>
            <a:fillRect/>
          </a:stretch>
        </p:blipFill>
        <p:spPr>
          <a:xfrm>
            <a:off x="988251" y="1427900"/>
            <a:ext cx="3012600" cy="3007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Argumentative Writing</a:t>
            </a:r>
            <a:endParaRPr/>
          </a:p>
        </p:txBody>
      </p:sp>
      <p:pic>
        <p:nvPicPr>
          <p:cNvPr id="180" name="Google Shape;180;p27"/>
          <p:cNvPicPr preferRelativeResize="0"/>
          <p:nvPr/>
        </p:nvPicPr>
        <p:blipFill>
          <a:blip r:embed="rId3">
            <a:alphaModFix/>
          </a:blip>
          <a:stretch>
            <a:fillRect/>
          </a:stretch>
        </p:blipFill>
        <p:spPr>
          <a:xfrm>
            <a:off x="567850" y="1590850"/>
            <a:ext cx="4202474" cy="2800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Argumentative Writing</a:t>
            </a:r>
            <a:endParaRPr/>
          </a:p>
        </p:txBody>
      </p:sp>
      <p:sp>
        <p:nvSpPr>
          <p:cNvPr id="186" name="Google Shape;186;p28"/>
          <p:cNvSpPr txBox="1">
            <a:spLocks noGrp="1"/>
          </p:cNvSpPr>
          <p:nvPr>
            <p:ph type="body" idx="1"/>
          </p:nvPr>
        </p:nvSpPr>
        <p:spPr>
          <a:xfrm>
            <a:off x="5027825" y="1502737"/>
            <a:ext cx="3812700" cy="31668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Article reviews</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Essays</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Letters to an editor</a:t>
            </a:r>
            <a:endParaRPr sz="2400">
              <a:latin typeface="Roboto Slab"/>
              <a:ea typeface="Roboto Slab"/>
              <a:cs typeface="Roboto Slab"/>
              <a:sym typeface="Roboto Slab"/>
            </a:endParaRPr>
          </a:p>
          <a:p>
            <a:pPr marL="457200" lvl="0" indent="-381000" algn="l" rtl="0">
              <a:lnSpc>
                <a:spcPct val="150000"/>
              </a:lnSpc>
              <a:spcBef>
                <a:spcPts val="0"/>
              </a:spcBef>
              <a:spcAft>
                <a:spcPts val="0"/>
              </a:spcAft>
              <a:buSzPts val="2400"/>
              <a:buFont typeface="Roboto Slab"/>
              <a:buChar char="●"/>
            </a:pPr>
            <a:r>
              <a:rPr lang="en" sz="2400">
                <a:latin typeface="Roboto Slab"/>
                <a:ea typeface="Roboto Slab"/>
                <a:cs typeface="Roboto Slab"/>
                <a:sym typeface="Roboto Slab"/>
              </a:rPr>
              <a:t>Blogs</a:t>
            </a:r>
            <a:endParaRPr sz="2400">
              <a:latin typeface="Roboto Slab"/>
              <a:ea typeface="Roboto Slab"/>
              <a:cs typeface="Roboto Slab"/>
              <a:sym typeface="Roboto Slab"/>
            </a:endParaRPr>
          </a:p>
        </p:txBody>
      </p:sp>
      <p:pic>
        <p:nvPicPr>
          <p:cNvPr id="187" name="Google Shape;187;p28"/>
          <p:cNvPicPr preferRelativeResize="0"/>
          <p:nvPr/>
        </p:nvPicPr>
        <p:blipFill>
          <a:blip r:embed="rId3">
            <a:alphaModFix/>
          </a:blip>
          <a:stretch>
            <a:fillRect/>
          </a:stretch>
        </p:blipFill>
        <p:spPr>
          <a:xfrm>
            <a:off x="567850" y="1590850"/>
            <a:ext cx="4202474" cy="2800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Transition Words in Social Studies</a:t>
            </a:r>
            <a:endParaRPr/>
          </a:p>
        </p:txBody>
      </p:sp>
      <p:sp>
        <p:nvSpPr>
          <p:cNvPr id="193" name="Google Shape;193;p29"/>
          <p:cNvSpPr txBox="1">
            <a:spLocks noGrp="1"/>
          </p:cNvSpPr>
          <p:nvPr>
            <p:ph type="body" idx="1"/>
          </p:nvPr>
        </p:nvSpPr>
        <p:spPr>
          <a:xfrm>
            <a:off x="793300" y="1444800"/>
            <a:ext cx="7678800" cy="15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Slab"/>
                <a:ea typeface="Roboto Slab"/>
                <a:cs typeface="Roboto Slab"/>
                <a:sym typeface="Roboto Slab"/>
              </a:rPr>
              <a:t>→ It is important to teach students to </a:t>
            </a:r>
            <a:r>
              <a:rPr lang="en" sz="2400" u="sng">
                <a:latin typeface="Roboto Slab"/>
                <a:ea typeface="Roboto Slab"/>
                <a:cs typeface="Roboto Slab"/>
                <a:sym typeface="Roboto Slab"/>
              </a:rPr>
              <a:t>use</a:t>
            </a:r>
            <a:r>
              <a:rPr lang="en" sz="2400">
                <a:latin typeface="Roboto Slab"/>
                <a:ea typeface="Roboto Slab"/>
                <a:cs typeface="Roboto Slab"/>
                <a:sym typeface="Roboto Slab"/>
              </a:rPr>
              <a:t> new vocabulary rather than identify it</a:t>
            </a:r>
            <a:endParaRPr sz="2400">
              <a:latin typeface="Roboto Slab"/>
              <a:ea typeface="Roboto Slab"/>
              <a:cs typeface="Roboto Slab"/>
              <a:sym typeface="Roboto Slab"/>
            </a:endParaRPr>
          </a:p>
          <a:p>
            <a:pPr marL="0" lvl="0" indent="0" algn="l" rtl="0">
              <a:spcBef>
                <a:spcPts val="1600"/>
              </a:spcBef>
              <a:spcAft>
                <a:spcPts val="1600"/>
              </a:spcAft>
              <a:buNone/>
            </a:pPr>
            <a:endParaRPr>
              <a:latin typeface="Roboto Slab"/>
              <a:ea typeface="Roboto Slab"/>
              <a:cs typeface="Roboto Slab"/>
              <a:sym typeface="Roboto Slab"/>
            </a:endParaRPr>
          </a:p>
        </p:txBody>
      </p:sp>
      <p:sp>
        <p:nvSpPr>
          <p:cNvPr id="194" name="Google Shape;194;p29"/>
          <p:cNvSpPr txBox="1"/>
          <p:nvPr/>
        </p:nvSpPr>
        <p:spPr>
          <a:xfrm>
            <a:off x="4129000" y="2571750"/>
            <a:ext cx="4549800" cy="198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chemeClr val="dk1"/>
                </a:solidFill>
                <a:latin typeface="Roboto Slab"/>
                <a:ea typeface="Roboto Slab"/>
                <a:cs typeface="Roboto Slab"/>
                <a:sym typeface="Roboto Slab"/>
              </a:rPr>
              <a:t>→ Present the material outside of the course content so that each student is able to participate</a:t>
            </a:r>
            <a:endParaRPr>
              <a:latin typeface="Roboto Slab"/>
              <a:ea typeface="Roboto Slab"/>
              <a:cs typeface="Roboto Slab"/>
              <a:sym typeface="Roboto Slab"/>
            </a:endParaRPr>
          </a:p>
        </p:txBody>
      </p:sp>
      <p:pic>
        <p:nvPicPr>
          <p:cNvPr id="195" name="Google Shape;195;p29"/>
          <p:cNvPicPr preferRelativeResize="0"/>
          <p:nvPr/>
        </p:nvPicPr>
        <p:blipFill>
          <a:blip r:embed="rId3">
            <a:alphaModFix/>
          </a:blip>
          <a:stretch>
            <a:fillRect/>
          </a:stretch>
        </p:blipFill>
        <p:spPr>
          <a:xfrm>
            <a:off x="1128375" y="2571750"/>
            <a:ext cx="2598977" cy="198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p30"/>
          <p:cNvPicPr preferRelativeResize="0"/>
          <p:nvPr/>
        </p:nvPicPr>
        <p:blipFill>
          <a:blip r:embed="rId3">
            <a:alphaModFix/>
          </a:blip>
          <a:stretch>
            <a:fillRect/>
          </a:stretch>
        </p:blipFill>
        <p:spPr>
          <a:xfrm>
            <a:off x="3946550" y="162737"/>
            <a:ext cx="4254600" cy="4818038"/>
          </a:xfrm>
          <a:prstGeom prst="rect">
            <a:avLst/>
          </a:prstGeom>
          <a:noFill/>
          <a:ln>
            <a:noFill/>
          </a:ln>
        </p:spPr>
      </p:pic>
      <p:pic>
        <p:nvPicPr>
          <p:cNvPr id="201" name="Google Shape;201;p30" descr="Piece of duct tape sticking a note to the slide"/>
          <p:cNvPicPr preferRelativeResize="0"/>
          <p:nvPr/>
        </p:nvPicPr>
        <p:blipFill rotWithShape="1">
          <a:blip r:embed="rId4">
            <a:alphaModFix/>
          </a:blip>
          <a:srcRect l="9244" t="5926" r="2118" b="10011"/>
          <a:stretch/>
        </p:blipFill>
        <p:spPr>
          <a:xfrm rot="154828">
            <a:off x="4611775" y="147301"/>
            <a:ext cx="2072000" cy="736050"/>
          </a:xfrm>
          <a:prstGeom prst="rect">
            <a:avLst/>
          </a:prstGeom>
          <a:noFill/>
          <a:ln>
            <a:noFill/>
          </a:ln>
        </p:spPr>
      </p:pic>
      <p:sp>
        <p:nvSpPr>
          <p:cNvPr id="202" name="Google Shape;202;p30"/>
          <p:cNvSpPr txBox="1"/>
          <p:nvPr/>
        </p:nvSpPr>
        <p:spPr>
          <a:xfrm>
            <a:off x="4060100" y="691075"/>
            <a:ext cx="40275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chemeClr val="accent2"/>
                </a:solidFill>
                <a:latin typeface="Roboto Slab"/>
                <a:ea typeface="Roboto Slab"/>
                <a:cs typeface="Roboto Slab"/>
                <a:sym typeface="Roboto Slab"/>
              </a:rPr>
              <a:t>Cause &amp; Effect Transitions</a:t>
            </a:r>
            <a:endParaRPr sz="2400" b="1">
              <a:solidFill>
                <a:schemeClr val="accent2"/>
              </a:solidFill>
              <a:latin typeface="Roboto Slab"/>
              <a:ea typeface="Roboto Slab"/>
              <a:cs typeface="Roboto Slab"/>
              <a:sym typeface="Roboto Slab"/>
            </a:endParaRPr>
          </a:p>
        </p:txBody>
      </p:sp>
      <p:sp>
        <p:nvSpPr>
          <p:cNvPr id="203" name="Google Shape;203;p30"/>
          <p:cNvSpPr txBox="1">
            <a:spLocks noGrp="1"/>
          </p:cNvSpPr>
          <p:nvPr>
            <p:ph type="body" idx="4294967295"/>
          </p:nvPr>
        </p:nvSpPr>
        <p:spPr>
          <a:xfrm>
            <a:off x="4222700" y="1453675"/>
            <a:ext cx="3702300" cy="332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Roboto Slab"/>
              <a:buChar char="●"/>
            </a:pPr>
            <a:r>
              <a:rPr lang="en" b="1">
                <a:solidFill>
                  <a:schemeClr val="lt1"/>
                </a:solidFill>
                <a:latin typeface="Roboto Slab"/>
                <a:ea typeface="Roboto Slab"/>
                <a:cs typeface="Roboto Slab"/>
                <a:sym typeface="Roboto Slab"/>
              </a:rPr>
              <a:t>Because of ________</a:t>
            </a:r>
            <a:endParaRPr>
              <a:solidFill>
                <a:schemeClr val="lt1"/>
              </a:solidFill>
              <a:latin typeface="Roboto Slab"/>
              <a:ea typeface="Roboto Slab"/>
              <a:cs typeface="Roboto Slab"/>
              <a:sym typeface="Roboto Slab"/>
            </a:endParaRPr>
          </a:p>
          <a:p>
            <a:pPr marL="457200" lvl="0" indent="-342900" algn="l" rtl="0">
              <a:spcBef>
                <a:spcPts val="1000"/>
              </a:spcBef>
              <a:spcAft>
                <a:spcPts val="0"/>
              </a:spcAft>
              <a:buClr>
                <a:schemeClr val="lt1"/>
              </a:buClr>
              <a:buSzPts val="1800"/>
              <a:buFont typeface="Roboto Slab"/>
              <a:buChar char="●"/>
            </a:pPr>
            <a:r>
              <a:rPr lang="en" b="1">
                <a:solidFill>
                  <a:schemeClr val="lt1"/>
                </a:solidFill>
                <a:latin typeface="Roboto Slab"/>
                <a:ea typeface="Roboto Slab"/>
                <a:cs typeface="Roboto Slab"/>
                <a:sym typeface="Roboto Slab"/>
              </a:rPr>
              <a:t>Consequently, ___________</a:t>
            </a:r>
            <a:endParaRPr>
              <a:solidFill>
                <a:schemeClr val="lt1"/>
              </a:solidFill>
              <a:latin typeface="Roboto Slab"/>
              <a:ea typeface="Roboto Slab"/>
              <a:cs typeface="Roboto Slab"/>
              <a:sym typeface="Roboto Slab"/>
            </a:endParaRPr>
          </a:p>
          <a:p>
            <a:pPr marL="457200" lvl="0" indent="-342900" algn="l" rtl="0">
              <a:spcBef>
                <a:spcPts val="1000"/>
              </a:spcBef>
              <a:spcAft>
                <a:spcPts val="0"/>
              </a:spcAft>
              <a:buClr>
                <a:schemeClr val="lt1"/>
              </a:buClr>
              <a:buSzPts val="1800"/>
              <a:buFont typeface="Roboto Slab"/>
              <a:buChar char="●"/>
            </a:pPr>
            <a:r>
              <a:rPr lang="en" b="1">
                <a:solidFill>
                  <a:schemeClr val="lt1"/>
                </a:solidFill>
                <a:latin typeface="Roboto Slab"/>
                <a:ea typeface="Roboto Slab"/>
                <a:cs typeface="Roboto Slab"/>
                <a:sym typeface="Roboto Slab"/>
              </a:rPr>
              <a:t>________ so _______</a:t>
            </a:r>
            <a:endParaRPr>
              <a:solidFill>
                <a:schemeClr val="lt1"/>
              </a:solidFill>
              <a:latin typeface="Roboto Slab"/>
              <a:ea typeface="Roboto Slab"/>
              <a:cs typeface="Roboto Slab"/>
              <a:sym typeface="Roboto Slab"/>
            </a:endParaRPr>
          </a:p>
          <a:p>
            <a:pPr marL="457200" lvl="0" indent="-342900" algn="l" rtl="0">
              <a:spcBef>
                <a:spcPts val="1000"/>
              </a:spcBef>
              <a:spcAft>
                <a:spcPts val="0"/>
              </a:spcAft>
              <a:buClr>
                <a:schemeClr val="lt1"/>
              </a:buClr>
              <a:buSzPts val="1800"/>
              <a:buFont typeface="Roboto Slab"/>
              <a:buChar char="●"/>
            </a:pPr>
            <a:r>
              <a:rPr lang="en" b="1">
                <a:solidFill>
                  <a:schemeClr val="lt1"/>
                </a:solidFill>
                <a:latin typeface="Roboto Slab"/>
                <a:ea typeface="Roboto Slab"/>
                <a:cs typeface="Roboto Slab"/>
                <a:sym typeface="Roboto Slab"/>
              </a:rPr>
              <a:t>As a result __________</a:t>
            </a:r>
            <a:endParaRPr b="1">
              <a:solidFill>
                <a:schemeClr val="lt1"/>
              </a:solidFill>
              <a:latin typeface="Roboto Slab"/>
              <a:ea typeface="Roboto Slab"/>
              <a:cs typeface="Roboto Slab"/>
              <a:sym typeface="Roboto Slab"/>
            </a:endParaRPr>
          </a:p>
          <a:p>
            <a:pPr marL="457200" lvl="0" indent="-342900" algn="l" rtl="0">
              <a:spcBef>
                <a:spcPts val="1000"/>
              </a:spcBef>
              <a:spcAft>
                <a:spcPts val="0"/>
              </a:spcAft>
              <a:buClr>
                <a:schemeClr val="lt1"/>
              </a:buClr>
              <a:buSzPts val="1800"/>
              <a:buFont typeface="Roboto Slab"/>
              <a:buChar char="●"/>
            </a:pPr>
            <a:r>
              <a:rPr lang="en" b="1">
                <a:solidFill>
                  <a:schemeClr val="lt1"/>
                </a:solidFill>
                <a:latin typeface="Roboto Slab"/>
                <a:ea typeface="Roboto Slab"/>
                <a:cs typeface="Roboto Slab"/>
                <a:sym typeface="Roboto Slab"/>
              </a:rPr>
              <a:t>Since _________</a:t>
            </a:r>
            <a:endParaRPr b="1">
              <a:solidFill>
                <a:schemeClr val="lt1"/>
              </a:solidFill>
              <a:latin typeface="Roboto Slab"/>
              <a:ea typeface="Roboto Slab"/>
              <a:cs typeface="Roboto Slab"/>
              <a:sym typeface="Roboto Slab"/>
            </a:endParaRPr>
          </a:p>
          <a:p>
            <a:pPr marL="457200" lvl="0" indent="-342900" algn="l" rtl="0">
              <a:spcBef>
                <a:spcPts val="1000"/>
              </a:spcBef>
              <a:spcAft>
                <a:spcPts val="1000"/>
              </a:spcAft>
              <a:buClr>
                <a:schemeClr val="lt1"/>
              </a:buClr>
              <a:buSzPts val="1800"/>
              <a:buFont typeface="Roboto Slab"/>
              <a:buChar char="●"/>
            </a:pPr>
            <a:r>
              <a:rPr lang="en" b="1">
                <a:solidFill>
                  <a:schemeClr val="lt1"/>
                </a:solidFill>
                <a:latin typeface="Roboto Slab"/>
                <a:ea typeface="Roboto Slab"/>
                <a:cs typeface="Roboto Slab"/>
                <a:sym typeface="Roboto Slab"/>
              </a:rPr>
              <a:t>This led to ____________</a:t>
            </a:r>
            <a:endParaRPr b="1">
              <a:solidFill>
                <a:schemeClr val="lt1"/>
              </a:solidFill>
              <a:latin typeface="Roboto Slab"/>
              <a:ea typeface="Roboto Slab"/>
              <a:cs typeface="Roboto Slab"/>
              <a:sym typeface="Roboto Slab"/>
            </a:endParaRPr>
          </a:p>
        </p:txBody>
      </p:sp>
      <p:sp>
        <p:nvSpPr>
          <p:cNvPr id="204" name="Google Shape;204;p30"/>
          <p:cNvSpPr txBox="1"/>
          <p:nvPr/>
        </p:nvSpPr>
        <p:spPr>
          <a:xfrm>
            <a:off x="461200" y="369650"/>
            <a:ext cx="2927400" cy="26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Slab"/>
                <a:ea typeface="Roboto Slab"/>
                <a:cs typeface="Roboto Slab"/>
                <a:sym typeface="Roboto Slab"/>
              </a:rPr>
              <a:t>Useful transition words that are helpful in a social studies class for students to write about complex events.</a:t>
            </a:r>
            <a:endParaRPr sz="2400" b="1">
              <a:solidFill>
                <a:schemeClr val="dk1"/>
              </a:solidFill>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283099" y="712150"/>
            <a:ext cx="86223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Activity</a:t>
            </a:r>
            <a:endParaRPr>
              <a:solidFill>
                <a:schemeClr val="accent5"/>
              </a:solidFill>
            </a:endParaRPr>
          </a:p>
          <a:p>
            <a:pPr marL="0" lvl="0" indent="0" algn="l" rtl="0">
              <a:spcBef>
                <a:spcPts val="1000"/>
              </a:spcBef>
              <a:spcAft>
                <a:spcPts val="0"/>
              </a:spcAft>
              <a:buNone/>
            </a:pPr>
            <a:r>
              <a:rPr lang="en"/>
              <a:t>Writing a Letter to the Editor</a:t>
            </a:r>
            <a:endParaRPr/>
          </a:p>
          <a:p>
            <a:pPr marL="0" lvl="0" indent="0" algn="l" rtl="0">
              <a:spcBef>
                <a:spcPts val="1000"/>
              </a:spcBef>
              <a:spcAft>
                <a:spcPts val="1000"/>
              </a:spcAft>
              <a:buNone/>
            </a:pPr>
            <a:r>
              <a:rPr lang="en" sz="2400" b="0"/>
              <a:t> </a:t>
            </a:r>
            <a:r>
              <a:rPr lang="en" sz="2400"/>
              <a:t>…</a:t>
            </a:r>
            <a:r>
              <a:rPr lang="en" sz="2400" b="0"/>
              <a:t>...</a:t>
            </a:r>
            <a:r>
              <a:rPr lang="en" sz="3000"/>
              <a:t>with scaffolds</a:t>
            </a:r>
            <a:endParaRPr sz="3000" b="0" i="1"/>
          </a:p>
        </p:txBody>
      </p:sp>
      <p:pic>
        <p:nvPicPr>
          <p:cNvPr id="210" name="Google Shape;210;p31"/>
          <p:cNvPicPr preferRelativeResize="0"/>
          <p:nvPr/>
        </p:nvPicPr>
        <p:blipFill>
          <a:blip r:embed="rId3">
            <a:alphaModFix/>
          </a:blip>
          <a:stretch>
            <a:fillRect/>
          </a:stretch>
        </p:blipFill>
        <p:spPr>
          <a:xfrm>
            <a:off x="5604000" y="2632625"/>
            <a:ext cx="2738845" cy="2043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A letter to the editor?</a:t>
            </a:r>
            <a:endParaRPr sz="3600" b="1"/>
          </a:p>
        </p:txBody>
      </p:sp>
      <p:sp>
        <p:nvSpPr>
          <p:cNvPr id="216" name="Google Shape;216;p32"/>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6049064" y="1988888"/>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5"/>
                </a:solidFill>
              </a:rPr>
              <a:t>WHY</a:t>
            </a:r>
            <a:endParaRPr sz="3000">
              <a:solidFill>
                <a:schemeClr val="accent5"/>
              </a:solidFill>
            </a:endParaRPr>
          </a:p>
          <a:p>
            <a:pPr marL="0" lvl="0" indent="0" algn="l" rtl="0">
              <a:spcBef>
                <a:spcPts val="1200"/>
              </a:spcBef>
              <a:spcAft>
                <a:spcPts val="1200"/>
              </a:spcAft>
              <a:buClr>
                <a:schemeClr val="dk2"/>
              </a:buClr>
              <a:buSzPts val="1100"/>
              <a:buFont typeface="Arial"/>
              <a:buNone/>
            </a:pPr>
            <a:r>
              <a:rPr lang="en" sz="1800">
                <a:solidFill>
                  <a:schemeClr val="dk2"/>
                </a:solidFill>
              </a:rPr>
              <a:t>To influence the public and the policy makers.</a:t>
            </a:r>
            <a:endParaRPr sz="3000"/>
          </a:p>
        </p:txBody>
      </p:sp>
      <p:sp>
        <p:nvSpPr>
          <p:cNvPr id="220" name="Google Shape;220;p32"/>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a:t>
            </a:r>
            <a:endParaRPr sz="3000"/>
          </a:p>
          <a:p>
            <a:pPr marL="0" lvl="0" indent="0" algn="l" rtl="0">
              <a:spcBef>
                <a:spcPts val="1200"/>
              </a:spcBef>
              <a:spcAft>
                <a:spcPts val="0"/>
              </a:spcAft>
              <a:buNone/>
            </a:pPr>
            <a:r>
              <a:rPr lang="en" sz="1800">
                <a:solidFill>
                  <a:schemeClr val="dk2"/>
                </a:solidFill>
              </a:rPr>
              <a:t>Short persuasive writing on an issue you feel strongly about have</a:t>
            </a:r>
            <a:endParaRPr sz="2100">
              <a:solidFill>
                <a:schemeClr val="lt1"/>
              </a:solidFill>
            </a:endParaRPr>
          </a:p>
          <a:p>
            <a:pPr marL="0" lvl="0" indent="0" algn="l" rtl="0">
              <a:spcBef>
                <a:spcPts val="1200"/>
              </a:spcBef>
              <a:spcAft>
                <a:spcPts val="1200"/>
              </a:spcAft>
              <a:buNone/>
            </a:pPr>
            <a:endParaRPr sz="1400">
              <a:solidFill>
                <a:schemeClr val="lt1"/>
              </a:solidFill>
            </a:endParaRPr>
          </a:p>
        </p:txBody>
      </p:sp>
      <p:sp>
        <p:nvSpPr>
          <p:cNvPr id="221" name="Google Shape;221;p32"/>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WHO</a:t>
            </a:r>
            <a:endParaRPr sz="3000"/>
          </a:p>
          <a:p>
            <a:pPr marL="0" lvl="0" indent="0" algn="l" rtl="0">
              <a:spcBef>
                <a:spcPts val="1200"/>
              </a:spcBef>
              <a:spcAft>
                <a:spcPts val="0"/>
              </a:spcAft>
              <a:buNone/>
            </a:pPr>
            <a:r>
              <a:rPr lang="en" sz="1800">
                <a:solidFill>
                  <a:schemeClr val="dk2"/>
                </a:solidFill>
              </a:rPr>
              <a:t>To the general public to promote more discussions within the community.</a:t>
            </a:r>
            <a:endParaRPr sz="2100">
              <a:solidFill>
                <a:schemeClr val="lt1"/>
              </a:solidFill>
            </a:endParaRPr>
          </a:p>
          <a:p>
            <a:pPr marL="0" lvl="0" indent="0" algn="l" rtl="0">
              <a:spcBef>
                <a:spcPts val="1200"/>
              </a:spcBef>
              <a:spcAft>
                <a:spcPts val="1200"/>
              </a:spcAft>
              <a:buNone/>
            </a:pPr>
            <a:endParaRPr sz="1400" b="0">
              <a:solidFill>
                <a:schemeClr val="lt1"/>
              </a:solidFill>
            </a:endParaRPr>
          </a:p>
        </p:txBody>
      </p:sp>
      <p:sp>
        <p:nvSpPr>
          <p:cNvPr id="222" name="Google Shape;222;p32"/>
          <p:cNvSpPr txBox="1"/>
          <p:nvPr/>
        </p:nvSpPr>
        <p:spPr>
          <a:xfrm>
            <a:off x="283100" y="4654975"/>
            <a:ext cx="6244200" cy="25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accent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71350" y="532650"/>
            <a:ext cx="5077200" cy="43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a:solidFill>
                  <a:schemeClr val="accent5"/>
                </a:solidFill>
              </a:rPr>
              <a:t>What do you feel strongly about?</a:t>
            </a:r>
            <a:endParaRPr sz="4500"/>
          </a:p>
          <a:p>
            <a:pPr marL="457200" lvl="0" indent="-438150" algn="l" rtl="0">
              <a:spcBef>
                <a:spcPts val="0"/>
              </a:spcBef>
              <a:spcAft>
                <a:spcPts val="0"/>
              </a:spcAft>
              <a:buSzPts val="3300"/>
              <a:buChar char="●"/>
            </a:pPr>
            <a:r>
              <a:rPr lang="en" sz="3300"/>
              <a:t>Social media?</a:t>
            </a:r>
            <a:endParaRPr sz="3300"/>
          </a:p>
          <a:p>
            <a:pPr marL="457200" lvl="0" indent="-438150" algn="l" rtl="0">
              <a:spcBef>
                <a:spcPts val="0"/>
              </a:spcBef>
              <a:spcAft>
                <a:spcPts val="0"/>
              </a:spcAft>
              <a:buSzPts val="3300"/>
              <a:buChar char="●"/>
            </a:pPr>
            <a:r>
              <a:rPr lang="en" sz="3300"/>
              <a:t>Animal testing?</a:t>
            </a:r>
            <a:endParaRPr sz="3300"/>
          </a:p>
          <a:p>
            <a:pPr marL="457200" lvl="0" indent="-438150" algn="l" rtl="0">
              <a:spcBef>
                <a:spcPts val="0"/>
              </a:spcBef>
              <a:spcAft>
                <a:spcPts val="0"/>
              </a:spcAft>
              <a:buSzPts val="3300"/>
              <a:buChar char="●"/>
            </a:pPr>
            <a:r>
              <a:rPr lang="en" sz="3300"/>
              <a:t>Northern pipeline?</a:t>
            </a:r>
            <a:endParaRPr sz="3300"/>
          </a:p>
          <a:p>
            <a:pPr marL="457200" lvl="0" indent="-438150" algn="l" rtl="0">
              <a:spcBef>
                <a:spcPts val="0"/>
              </a:spcBef>
              <a:spcAft>
                <a:spcPts val="0"/>
              </a:spcAft>
              <a:buSzPts val="3300"/>
              <a:buChar char="●"/>
            </a:pPr>
            <a:r>
              <a:rPr lang="en" sz="3300"/>
              <a:t>Banning homework?</a:t>
            </a:r>
            <a:endParaRPr sz="3300"/>
          </a:p>
          <a:p>
            <a:pPr marL="457200" lvl="0" indent="-438150" algn="l" rtl="0">
              <a:spcBef>
                <a:spcPts val="0"/>
              </a:spcBef>
              <a:spcAft>
                <a:spcPts val="0"/>
              </a:spcAft>
              <a:buSzPts val="3300"/>
              <a:buChar char="●"/>
            </a:pPr>
            <a:r>
              <a:rPr lang="en" sz="3300"/>
              <a:t>……………….?</a:t>
            </a:r>
            <a:endParaRPr sz="3300"/>
          </a:p>
        </p:txBody>
      </p:sp>
      <p:grpSp>
        <p:nvGrpSpPr>
          <p:cNvPr id="75" name="Google Shape;75;p15"/>
          <p:cNvGrpSpPr/>
          <p:nvPr/>
        </p:nvGrpSpPr>
        <p:grpSpPr>
          <a:xfrm>
            <a:off x="5296141" y="811193"/>
            <a:ext cx="3618914" cy="3758931"/>
            <a:chOff x="6803275" y="395363"/>
            <a:chExt cx="2212050" cy="2537076"/>
          </a:xfrm>
        </p:grpSpPr>
        <p:pic>
          <p:nvPicPr>
            <p:cNvPr id="76" name="Google Shape;76;p1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77" name="Google Shape;77;p15"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78" name="Google Shape;78;p15"/>
            <p:cNvSpPr txBox="1"/>
            <p:nvPr/>
          </p:nvSpPr>
          <p:spPr>
            <a:xfrm>
              <a:off x="6944801" y="933806"/>
              <a:ext cx="1929000" cy="17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accent2"/>
                  </a:solidFill>
                  <a:latin typeface="Roboto Slab"/>
                  <a:ea typeface="Roboto Slab"/>
                  <a:cs typeface="Roboto Slab"/>
                  <a:sym typeface="Roboto Slab"/>
                </a:rPr>
                <a:t>Quick Write</a:t>
              </a:r>
              <a:endParaRPr sz="2400" b="1">
                <a:solidFill>
                  <a:schemeClr val="accent2"/>
                </a:solidFill>
                <a:latin typeface="Roboto Slab"/>
                <a:ea typeface="Roboto Slab"/>
                <a:cs typeface="Roboto Slab"/>
                <a:sym typeface="Roboto Slab"/>
              </a:endParaRPr>
            </a:p>
            <a:p>
              <a:pPr marL="0" lvl="0" indent="0" algn="l" rtl="0">
                <a:spcBef>
                  <a:spcPts val="800"/>
                </a:spcBef>
                <a:spcAft>
                  <a:spcPts val="0"/>
                </a:spcAft>
                <a:buNone/>
              </a:pPr>
              <a:endParaRPr sz="400">
                <a:solidFill>
                  <a:schemeClr val="dk2"/>
                </a:solidFill>
                <a:latin typeface="Raleway"/>
                <a:ea typeface="Raleway"/>
                <a:cs typeface="Raleway"/>
                <a:sym typeface="Raleway"/>
              </a:endParaRPr>
            </a:p>
            <a:p>
              <a:pPr marL="285750" lvl="0" indent="-336550" algn="l" rtl="0">
                <a:spcBef>
                  <a:spcPts val="800"/>
                </a:spcBef>
                <a:spcAft>
                  <a:spcPts val="0"/>
                </a:spcAft>
                <a:buClr>
                  <a:schemeClr val="dk2"/>
                </a:buClr>
                <a:buSzPts val="1700"/>
                <a:buFont typeface="Roboto Slab"/>
                <a:buChar char="●"/>
              </a:pPr>
              <a:r>
                <a:rPr lang="en" sz="1700">
                  <a:solidFill>
                    <a:schemeClr val="dk2"/>
                  </a:solidFill>
                  <a:latin typeface="Roboto Slab"/>
                  <a:ea typeface="Roboto Slab"/>
                  <a:cs typeface="Roboto Slab"/>
                  <a:sym typeface="Roboto Slab"/>
                </a:rPr>
                <a:t>Decide on a topic that interests you</a:t>
              </a:r>
              <a:endParaRPr sz="1700">
                <a:solidFill>
                  <a:schemeClr val="dk2"/>
                </a:solidFill>
                <a:latin typeface="Roboto Slab"/>
                <a:ea typeface="Roboto Slab"/>
                <a:cs typeface="Roboto Slab"/>
                <a:sym typeface="Roboto Slab"/>
              </a:endParaRPr>
            </a:p>
            <a:p>
              <a:pPr marL="0" lvl="0" indent="0" algn="l" rtl="0">
                <a:spcBef>
                  <a:spcPts val="800"/>
                </a:spcBef>
                <a:spcAft>
                  <a:spcPts val="0"/>
                </a:spcAft>
                <a:buNone/>
              </a:pPr>
              <a:endParaRPr sz="400">
                <a:solidFill>
                  <a:schemeClr val="dk2"/>
                </a:solidFill>
                <a:latin typeface="Roboto Slab"/>
                <a:ea typeface="Roboto Slab"/>
                <a:cs typeface="Roboto Slab"/>
                <a:sym typeface="Roboto Slab"/>
              </a:endParaRPr>
            </a:p>
            <a:p>
              <a:pPr marL="285750" lvl="0" indent="-336550" algn="l" rtl="0">
                <a:spcBef>
                  <a:spcPts val="800"/>
                </a:spcBef>
                <a:spcAft>
                  <a:spcPts val="0"/>
                </a:spcAft>
                <a:buClr>
                  <a:schemeClr val="dk2"/>
                </a:buClr>
                <a:buSzPts val="1700"/>
                <a:buFont typeface="Raleway"/>
                <a:buChar char="●"/>
              </a:pPr>
              <a:r>
                <a:rPr lang="en" sz="1700">
                  <a:solidFill>
                    <a:schemeClr val="dk2"/>
                  </a:solidFill>
                  <a:latin typeface="Roboto Slab"/>
                  <a:ea typeface="Roboto Slab"/>
                  <a:cs typeface="Roboto Slab"/>
                  <a:sym typeface="Roboto Slab"/>
                </a:rPr>
                <a:t>Write </a:t>
              </a:r>
              <a:r>
                <a:rPr lang="en" sz="1700" b="1">
                  <a:solidFill>
                    <a:schemeClr val="dk2"/>
                  </a:solidFill>
                  <a:latin typeface="Roboto Slab"/>
                  <a:ea typeface="Roboto Slab"/>
                  <a:cs typeface="Roboto Slab"/>
                  <a:sym typeface="Roboto Slab"/>
                </a:rPr>
                <a:t>a letter to an editor</a:t>
              </a:r>
              <a:r>
                <a:rPr lang="en" sz="1700">
                  <a:solidFill>
                    <a:schemeClr val="dk2"/>
                  </a:solidFill>
                  <a:latin typeface="Roboto Slab"/>
                  <a:ea typeface="Roboto Slab"/>
                  <a:cs typeface="Roboto Slab"/>
                  <a:sym typeface="Roboto Slab"/>
                </a:rPr>
                <a:t> (~5 sentences) on your argument/opinion/topic</a:t>
              </a:r>
              <a:endParaRPr sz="1700" b="1">
                <a:solidFill>
                  <a:schemeClr val="dk1"/>
                </a:solidFill>
                <a:latin typeface="Roboto Slab"/>
                <a:ea typeface="Roboto Slab"/>
                <a:cs typeface="Roboto Slab"/>
                <a:sym typeface="Roboto Slab"/>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33"/>
          <p:cNvPicPr preferRelativeResize="0"/>
          <p:nvPr/>
        </p:nvPicPr>
        <p:blipFill>
          <a:blip r:embed="rId3">
            <a:alphaModFix/>
          </a:blip>
          <a:stretch>
            <a:fillRect/>
          </a:stretch>
        </p:blipFill>
        <p:spPr>
          <a:xfrm>
            <a:off x="649275" y="162725"/>
            <a:ext cx="7872500" cy="4801550"/>
          </a:xfrm>
          <a:prstGeom prst="rect">
            <a:avLst/>
          </a:prstGeom>
          <a:noFill/>
          <a:ln>
            <a:noFill/>
          </a:ln>
        </p:spPr>
      </p:pic>
      <p:pic>
        <p:nvPicPr>
          <p:cNvPr id="228" name="Google Shape;228;p3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229" name="Google Shape;229;p33"/>
          <p:cNvSpPr txBox="1"/>
          <p:nvPr/>
        </p:nvSpPr>
        <p:spPr>
          <a:xfrm>
            <a:off x="1322575" y="687400"/>
            <a:ext cx="65934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accent2"/>
                </a:solidFill>
                <a:latin typeface="Roboto Slab"/>
                <a:ea typeface="Roboto Slab"/>
                <a:cs typeface="Roboto Slab"/>
                <a:sym typeface="Roboto Slab"/>
              </a:rPr>
              <a:t>How to write a letter to the editor</a:t>
            </a:r>
            <a:endParaRPr sz="3000" b="1">
              <a:solidFill>
                <a:schemeClr val="accent2"/>
              </a:solidFill>
              <a:latin typeface="Roboto Slab"/>
              <a:ea typeface="Roboto Slab"/>
              <a:cs typeface="Roboto Slab"/>
              <a:sym typeface="Roboto Slab"/>
            </a:endParaRPr>
          </a:p>
        </p:txBody>
      </p:sp>
      <p:sp>
        <p:nvSpPr>
          <p:cNvPr id="230" name="Google Shape;230;p33"/>
          <p:cNvSpPr txBox="1">
            <a:spLocks noGrp="1"/>
          </p:cNvSpPr>
          <p:nvPr>
            <p:ph type="body" idx="4294967295"/>
          </p:nvPr>
        </p:nvSpPr>
        <p:spPr>
          <a:xfrm>
            <a:off x="1058625" y="1377475"/>
            <a:ext cx="7167600" cy="3213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1"/>
              </a:buClr>
              <a:buSzPts val="1600"/>
              <a:buFont typeface="Raleway"/>
              <a:buChar char="➔"/>
            </a:pPr>
            <a:r>
              <a:rPr lang="en" sz="1600" b="1">
                <a:solidFill>
                  <a:schemeClr val="accent1"/>
                </a:solidFill>
                <a:latin typeface="Roboto Slab"/>
                <a:ea typeface="Roboto Slab"/>
                <a:cs typeface="Roboto Slab"/>
                <a:sym typeface="Roboto Slab"/>
              </a:rPr>
              <a:t>Open the letter with a simple salutation.</a:t>
            </a:r>
            <a:br>
              <a:rPr lang="en" sz="1600">
                <a:solidFill>
                  <a:schemeClr val="accent1"/>
                </a:solidFill>
                <a:latin typeface="Roboto Slab"/>
                <a:ea typeface="Roboto Slab"/>
                <a:cs typeface="Roboto Slab"/>
                <a:sym typeface="Roboto Slab"/>
              </a:rPr>
            </a:br>
            <a:r>
              <a:rPr lang="en" sz="1400">
                <a:solidFill>
                  <a:schemeClr val="accent1"/>
                </a:solidFill>
                <a:latin typeface="Roboto Slab"/>
                <a:ea typeface="Roboto Slab"/>
                <a:cs typeface="Roboto Slab"/>
                <a:sym typeface="Roboto Slab"/>
              </a:rPr>
              <a:t>Example would be a simple “To the Editor of the </a:t>
            </a:r>
            <a:r>
              <a:rPr lang="en" sz="1400" i="1">
                <a:solidFill>
                  <a:schemeClr val="accent1"/>
                </a:solidFill>
                <a:latin typeface="Roboto Slab"/>
                <a:ea typeface="Roboto Slab"/>
                <a:cs typeface="Roboto Slab"/>
                <a:sym typeface="Roboto Slab"/>
              </a:rPr>
              <a:t>Vancouver Sun</a:t>
            </a:r>
            <a:r>
              <a:rPr lang="en" sz="1400">
                <a:solidFill>
                  <a:schemeClr val="accent1"/>
                </a:solidFill>
                <a:latin typeface="Roboto Slab"/>
                <a:ea typeface="Roboto Slab"/>
                <a:cs typeface="Roboto Slab"/>
                <a:sym typeface="Roboto Slab"/>
              </a:rPr>
              <a:t>”.</a:t>
            </a:r>
            <a:endParaRPr sz="1400">
              <a:solidFill>
                <a:schemeClr val="accent1"/>
              </a:solidFill>
              <a:latin typeface="Roboto Slab"/>
              <a:ea typeface="Roboto Slab"/>
              <a:cs typeface="Roboto Slab"/>
              <a:sym typeface="Roboto Slab"/>
            </a:endParaRPr>
          </a:p>
          <a:p>
            <a:pPr marL="457200" lvl="0" indent="-330200" algn="l" rtl="0">
              <a:spcBef>
                <a:spcPts val="1000"/>
              </a:spcBef>
              <a:spcAft>
                <a:spcPts val="0"/>
              </a:spcAft>
              <a:buClr>
                <a:schemeClr val="accent1"/>
              </a:buClr>
              <a:buSzPts val="1600"/>
              <a:buFont typeface="Raleway"/>
              <a:buChar char="➔"/>
            </a:pPr>
            <a:r>
              <a:rPr lang="en" sz="1600" b="1">
                <a:solidFill>
                  <a:schemeClr val="accent1"/>
                </a:solidFill>
                <a:latin typeface="Roboto Slab"/>
                <a:ea typeface="Roboto Slab"/>
                <a:cs typeface="Roboto Slab"/>
                <a:sym typeface="Roboto Slab"/>
              </a:rPr>
              <a:t>Grab the reader’s attention.</a:t>
            </a:r>
            <a:br>
              <a:rPr lang="en" sz="1600">
                <a:solidFill>
                  <a:schemeClr val="accent1"/>
                </a:solidFill>
                <a:latin typeface="Roboto Slab"/>
                <a:ea typeface="Roboto Slab"/>
                <a:cs typeface="Roboto Slab"/>
                <a:sym typeface="Roboto Slab"/>
              </a:rPr>
            </a:br>
            <a:r>
              <a:rPr lang="en" sz="1400">
                <a:solidFill>
                  <a:schemeClr val="accent1"/>
                </a:solidFill>
                <a:latin typeface="Roboto Slab"/>
                <a:ea typeface="Roboto Slab"/>
                <a:cs typeface="Roboto Slab"/>
                <a:sym typeface="Roboto Slab"/>
              </a:rPr>
              <a:t>Tell readers what you are writing about. You want them to continue reading.</a:t>
            </a:r>
            <a:endParaRPr sz="1400">
              <a:solidFill>
                <a:schemeClr val="accent1"/>
              </a:solidFill>
              <a:latin typeface="Roboto Slab"/>
              <a:ea typeface="Roboto Slab"/>
              <a:cs typeface="Roboto Slab"/>
              <a:sym typeface="Roboto Slab"/>
            </a:endParaRPr>
          </a:p>
          <a:p>
            <a:pPr marL="457200" lvl="0" indent="-330200" algn="l" rtl="0">
              <a:spcBef>
                <a:spcPts val="1000"/>
              </a:spcBef>
              <a:spcAft>
                <a:spcPts val="0"/>
              </a:spcAft>
              <a:buClr>
                <a:schemeClr val="accent1"/>
              </a:buClr>
              <a:buSzPts val="1600"/>
              <a:buFont typeface="Raleway"/>
              <a:buChar char="➔"/>
            </a:pPr>
            <a:r>
              <a:rPr lang="en" sz="1600" b="1">
                <a:solidFill>
                  <a:schemeClr val="accent1"/>
                </a:solidFill>
                <a:latin typeface="Roboto Slab"/>
                <a:ea typeface="Roboto Slab"/>
                <a:cs typeface="Roboto Slab"/>
                <a:sym typeface="Roboto Slab"/>
              </a:rPr>
              <a:t>Explain what the letter is about at the start.</a:t>
            </a:r>
            <a:endParaRPr sz="1600">
              <a:solidFill>
                <a:schemeClr val="accent1"/>
              </a:solidFill>
              <a:latin typeface="Roboto Slab"/>
              <a:ea typeface="Roboto Slab"/>
              <a:cs typeface="Roboto Slab"/>
              <a:sym typeface="Roboto Slab"/>
            </a:endParaRPr>
          </a:p>
          <a:p>
            <a:pPr marL="457200" lvl="0" indent="-330200" algn="l" rtl="0">
              <a:spcBef>
                <a:spcPts val="1000"/>
              </a:spcBef>
              <a:spcAft>
                <a:spcPts val="0"/>
              </a:spcAft>
              <a:buClr>
                <a:schemeClr val="accent1"/>
              </a:buClr>
              <a:buSzPts val="1600"/>
              <a:buFont typeface="Roboto Slab"/>
              <a:buChar char="➔"/>
            </a:pPr>
            <a:r>
              <a:rPr lang="en" sz="1600" b="1">
                <a:solidFill>
                  <a:schemeClr val="accent1"/>
                </a:solidFill>
                <a:latin typeface="Roboto Slab"/>
                <a:ea typeface="Roboto Slab"/>
                <a:cs typeface="Roboto Slab"/>
                <a:sym typeface="Roboto Slab"/>
              </a:rPr>
              <a:t>Explain why the issue is important.</a:t>
            </a:r>
            <a:endParaRPr sz="1600">
              <a:solidFill>
                <a:schemeClr val="accent1"/>
              </a:solidFill>
              <a:latin typeface="Roboto Slab"/>
              <a:ea typeface="Roboto Slab"/>
              <a:cs typeface="Roboto Slab"/>
              <a:sym typeface="Roboto Slab"/>
            </a:endParaRPr>
          </a:p>
          <a:p>
            <a:pPr marL="457200" lvl="0" indent="-330200" algn="l" rtl="0">
              <a:spcBef>
                <a:spcPts val="1000"/>
              </a:spcBef>
              <a:spcAft>
                <a:spcPts val="0"/>
              </a:spcAft>
              <a:buClr>
                <a:schemeClr val="accent1"/>
              </a:buClr>
              <a:buSzPts val="1600"/>
              <a:buFont typeface="Roboto Slab"/>
              <a:buChar char="➔"/>
            </a:pPr>
            <a:r>
              <a:rPr lang="en" sz="1600" b="1">
                <a:solidFill>
                  <a:schemeClr val="accent1"/>
                </a:solidFill>
                <a:latin typeface="Roboto Slab"/>
                <a:ea typeface="Roboto Slab"/>
                <a:cs typeface="Roboto Slab"/>
                <a:sym typeface="Roboto Slab"/>
              </a:rPr>
              <a:t>Have suggestion on what could be done.</a:t>
            </a:r>
            <a:endParaRPr sz="1600">
              <a:solidFill>
                <a:schemeClr val="accent1"/>
              </a:solidFill>
              <a:latin typeface="Roboto Slab"/>
              <a:ea typeface="Roboto Slab"/>
              <a:cs typeface="Roboto Slab"/>
              <a:sym typeface="Roboto Slab"/>
            </a:endParaRPr>
          </a:p>
          <a:p>
            <a:pPr marL="457200" lvl="0" indent="-330200" algn="l" rtl="0">
              <a:spcBef>
                <a:spcPts val="1000"/>
              </a:spcBef>
              <a:spcAft>
                <a:spcPts val="1000"/>
              </a:spcAft>
              <a:buClr>
                <a:schemeClr val="accent1"/>
              </a:buClr>
              <a:buSzPts val="1600"/>
              <a:buFont typeface="Roboto Slab"/>
              <a:buChar char="➔"/>
            </a:pPr>
            <a:r>
              <a:rPr lang="en" sz="1600" b="1">
                <a:solidFill>
                  <a:schemeClr val="accent1"/>
                </a:solidFill>
                <a:latin typeface="Roboto Slab"/>
                <a:ea typeface="Roboto Slab"/>
                <a:cs typeface="Roboto Slab"/>
                <a:sym typeface="Roboto Slab"/>
              </a:rPr>
              <a:t>Sign the Letter.</a:t>
            </a:r>
            <a:endParaRPr sz="1600">
              <a:solidFill>
                <a:schemeClr val="accent1"/>
              </a:solidFill>
              <a:latin typeface="Roboto Slab"/>
              <a:ea typeface="Roboto Slab"/>
              <a:cs typeface="Roboto Slab"/>
              <a:sym typeface="Roboto Slab"/>
            </a:endParaRPr>
          </a:p>
        </p:txBody>
      </p:sp>
      <p:sp>
        <p:nvSpPr>
          <p:cNvPr id="231" name="Google Shape;231;p33"/>
          <p:cNvSpPr txBox="1"/>
          <p:nvPr/>
        </p:nvSpPr>
        <p:spPr>
          <a:xfrm>
            <a:off x="982550" y="4250400"/>
            <a:ext cx="7167600" cy="47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9E9E9E"/>
                </a:solidFill>
                <a:latin typeface="Open Sans"/>
                <a:ea typeface="Open Sans"/>
                <a:cs typeface="Open Sans"/>
                <a:sym typeface="Open Sans"/>
              </a:rPr>
              <a:t>Section 2. Writing Letters to the Editor. (n.d.). Retrieved from https://ctb.ku.edu/en/table-of-contents/advocacy/direct-action/letters-to-editor/checklist</a:t>
            </a:r>
            <a:endParaRPr>
              <a:solidFill>
                <a:srgbClr val="9E9E9E"/>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4"/>
          <p:cNvSpPr txBox="1">
            <a:spLocks noGrp="1"/>
          </p:cNvSpPr>
          <p:nvPr>
            <p:ph type="body" idx="1"/>
          </p:nvPr>
        </p:nvSpPr>
        <p:spPr>
          <a:xfrm>
            <a:off x="4832750" y="1132800"/>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Roboto Slab"/>
                <a:ea typeface="Roboto Slab"/>
                <a:cs typeface="Roboto Slab"/>
                <a:sym typeface="Roboto Slab"/>
              </a:rPr>
              <a:t>So, how did you feel?</a:t>
            </a:r>
            <a:r>
              <a:rPr lang="en" sz="3000">
                <a:solidFill>
                  <a:schemeClr val="lt2"/>
                </a:solidFill>
                <a:latin typeface="Roboto Slab"/>
                <a:ea typeface="Roboto Slab"/>
                <a:cs typeface="Roboto Slab"/>
                <a:sym typeface="Roboto Slab"/>
              </a:rPr>
              <a:t> </a:t>
            </a:r>
            <a:endParaRPr sz="3000">
              <a:solidFill>
                <a:schemeClr val="lt2"/>
              </a:solidFill>
              <a:latin typeface="Roboto Slab"/>
              <a:ea typeface="Roboto Slab"/>
              <a:cs typeface="Roboto Slab"/>
              <a:sym typeface="Roboto Slab"/>
            </a:endParaRPr>
          </a:p>
          <a:p>
            <a:pPr marL="0" lvl="0" indent="0" algn="l" rtl="0">
              <a:spcBef>
                <a:spcPts val="1600"/>
              </a:spcBef>
              <a:spcAft>
                <a:spcPts val="1600"/>
              </a:spcAft>
              <a:buNone/>
            </a:pPr>
            <a:r>
              <a:rPr lang="en" sz="3000" b="1">
                <a:latin typeface="Roboto Slab"/>
                <a:ea typeface="Roboto Slab"/>
                <a:cs typeface="Roboto Slab"/>
                <a:sym typeface="Roboto Slab"/>
              </a:rPr>
              <a:t>How was your writing experience different from the first exercise?</a:t>
            </a:r>
            <a:endParaRPr sz="1800">
              <a:solidFill>
                <a:srgbClr val="000000"/>
              </a:solidFill>
              <a:latin typeface="Roboto Slab"/>
              <a:ea typeface="Roboto Slab"/>
              <a:cs typeface="Roboto Slab"/>
              <a:sym typeface="Roboto Slab"/>
            </a:endParaRPr>
          </a:p>
        </p:txBody>
      </p:sp>
      <p:pic>
        <p:nvPicPr>
          <p:cNvPr id="237" name="Google Shape;237;p34"/>
          <p:cNvPicPr preferRelativeResize="0"/>
          <p:nvPr/>
        </p:nvPicPr>
        <p:blipFill>
          <a:blip r:embed="rId3">
            <a:alphaModFix/>
          </a:blip>
          <a:stretch>
            <a:fillRect/>
          </a:stretch>
        </p:blipFill>
        <p:spPr>
          <a:xfrm>
            <a:off x="416250" y="1202725"/>
            <a:ext cx="4155751" cy="2770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242" name="Google Shape;242;p35"/>
          <p:cNvPicPr preferRelativeResize="0"/>
          <p:nvPr/>
        </p:nvPicPr>
        <p:blipFill rotWithShape="1">
          <a:blip r:embed="rId3">
            <a:alphaModFix/>
          </a:blip>
          <a:srcRect/>
          <a:stretch/>
        </p:blipFill>
        <p:spPr>
          <a:xfrm>
            <a:off x="1462775" y="1028700"/>
            <a:ext cx="6631025" cy="3958125"/>
          </a:xfrm>
          <a:prstGeom prst="rect">
            <a:avLst/>
          </a:prstGeom>
          <a:noFill/>
          <a:ln>
            <a:noFill/>
          </a:ln>
          <a:effectLst>
            <a:reflection endPos="30000" dist="38100" dir="5400000" fadeDir="5400012" sy="-100000" algn="bl" rotWithShape="0"/>
          </a:effectLst>
        </p:spPr>
      </p:pic>
      <p:sp>
        <p:nvSpPr>
          <p:cNvPr id="243" name="Google Shape;243;p35"/>
          <p:cNvSpPr txBox="1"/>
          <p:nvPr/>
        </p:nvSpPr>
        <p:spPr>
          <a:xfrm>
            <a:off x="1823025" y="1181100"/>
            <a:ext cx="5911200" cy="3753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2000">
                <a:solidFill>
                  <a:schemeClr val="dk2"/>
                </a:solidFill>
                <a:latin typeface="Roboto Slab"/>
                <a:ea typeface="Roboto Slab"/>
                <a:cs typeface="Roboto Slab"/>
                <a:sym typeface="Roboto Slab"/>
              </a:rPr>
              <a:t>In science: </a:t>
            </a:r>
            <a:endParaRPr sz="2000">
              <a:solidFill>
                <a:schemeClr val="dk2"/>
              </a:solidFill>
              <a:latin typeface="Roboto Slab"/>
              <a:ea typeface="Roboto Slab"/>
              <a:cs typeface="Roboto Slab"/>
              <a:sym typeface="Roboto Slab"/>
            </a:endParaRPr>
          </a:p>
          <a:p>
            <a:pPr marL="457200" lvl="0" indent="-355600" algn="l" rtl="0">
              <a:spcBef>
                <a:spcPts val="0"/>
              </a:spcBef>
              <a:spcAft>
                <a:spcPts val="0"/>
              </a:spcAft>
              <a:buClr>
                <a:schemeClr val="dk2"/>
              </a:buClr>
              <a:buSzPts val="2000"/>
              <a:buFont typeface="Roboto Slab"/>
              <a:buChar char="●"/>
            </a:pPr>
            <a:r>
              <a:rPr lang="en" sz="2000">
                <a:solidFill>
                  <a:schemeClr val="dk2"/>
                </a:solidFill>
                <a:latin typeface="Roboto Slab"/>
                <a:ea typeface="Roboto Slab"/>
                <a:cs typeface="Roboto Slab"/>
                <a:sym typeface="Roboto Slab"/>
              </a:rPr>
              <a:t>Summaries of outcomes of experiments</a:t>
            </a:r>
            <a:endParaRPr sz="2000">
              <a:solidFill>
                <a:schemeClr val="dk2"/>
              </a:solidFill>
              <a:latin typeface="Roboto Slab"/>
              <a:ea typeface="Roboto Slab"/>
              <a:cs typeface="Roboto Slab"/>
              <a:sym typeface="Roboto Slab"/>
            </a:endParaRPr>
          </a:p>
          <a:p>
            <a:pPr marL="457200" lvl="0" indent="-355600" algn="l" rtl="0">
              <a:spcBef>
                <a:spcPts val="0"/>
              </a:spcBef>
              <a:spcAft>
                <a:spcPts val="0"/>
              </a:spcAft>
              <a:buClr>
                <a:schemeClr val="dk2"/>
              </a:buClr>
              <a:buSzPts val="2000"/>
              <a:buFont typeface="Roboto Slab"/>
              <a:buChar char="●"/>
            </a:pPr>
            <a:r>
              <a:rPr lang="en" sz="2000">
                <a:solidFill>
                  <a:schemeClr val="dk2"/>
                </a:solidFill>
                <a:latin typeface="Roboto Slab"/>
                <a:ea typeface="Roboto Slab"/>
                <a:cs typeface="Roboto Slab"/>
                <a:sym typeface="Roboto Slab"/>
              </a:rPr>
              <a:t>Visual displays (charts, graphs) that highlight procedures.</a:t>
            </a:r>
            <a:endParaRPr sz="2000">
              <a:solidFill>
                <a:schemeClr val="dk2"/>
              </a:solidFill>
              <a:latin typeface="Roboto Slab"/>
              <a:ea typeface="Roboto Slab"/>
              <a:cs typeface="Roboto Slab"/>
              <a:sym typeface="Roboto Slab"/>
            </a:endParaRPr>
          </a:p>
          <a:p>
            <a:pPr marL="0" lvl="0" indent="0" algn="ctr" rtl="0">
              <a:spcBef>
                <a:spcPts val="0"/>
              </a:spcBef>
              <a:spcAft>
                <a:spcPts val="0"/>
              </a:spcAft>
              <a:buNone/>
            </a:pPr>
            <a:endParaRPr sz="1000" b="1">
              <a:solidFill>
                <a:schemeClr val="accent5"/>
              </a:solidFill>
              <a:latin typeface="Roboto Slab"/>
              <a:ea typeface="Roboto Slab"/>
              <a:cs typeface="Roboto Slab"/>
              <a:sym typeface="Roboto Slab"/>
            </a:endParaRPr>
          </a:p>
          <a:p>
            <a:pPr marL="0" lvl="0" indent="0" algn="ctr" rtl="0">
              <a:spcBef>
                <a:spcPts val="0"/>
              </a:spcBef>
              <a:spcAft>
                <a:spcPts val="0"/>
              </a:spcAft>
              <a:buNone/>
            </a:pPr>
            <a:r>
              <a:rPr lang="en" sz="2400" b="1">
                <a:solidFill>
                  <a:schemeClr val="accent5"/>
                </a:solidFill>
                <a:latin typeface="Roboto Slab"/>
                <a:ea typeface="Roboto Slab"/>
                <a:cs typeface="Roboto Slab"/>
                <a:sym typeface="Roboto Slab"/>
              </a:rPr>
              <a:t>How would you scaffold?</a:t>
            </a:r>
            <a:endParaRPr sz="2400">
              <a:solidFill>
                <a:schemeClr val="dk2"/>
              </a:solidFill>
              <a:latin typeface="Roboto Slab"/>
              <a:ea typeface="Roboto Slab"/>
              <a:cs typeface="Roboto Slab"/>
              <a:sym typeface="Roboto Slab"/>
            </a:endParaRPr>
          </a:p>
          <a:p>
            <a:pPr marL="0" lvl="0" indent="0" algn="l" rtl="0">
              <a:lnSpc>
                <a:spcPct val="115000"/>
              </a:lnSpc>
              <a:spcBef>
                <a:spcPts val="1200"/>
              </a:spcBef>
              <a:spcAft>
                <a:spcPts val="1200"/>
              </a:spcAft>
              <a:buNone/>
            </a:pPr>
            <a:endParaRPr sz="1800">
              <a:solidFill>
                <a:schemeClr val="dk2"/>
              </a:solidFill>
              <a:latin typeface="Roboto Slab"/>
              <a:ea typeface="Roboto Slab"/>
              <a:cs typeface="Roboto Slab"/>
              <a:sym typeface="Roboto Slab"/>
            </a:endParaRPr>
          </a:p>
        </p:txBody>
      </p:sp>
      <p:sp>
        <p:nvSpPr>
          <p:cNvPr id="244" name="Google Shape;244;p35"/>
          <p:cNvSpPr txBox="1"/>
          <p:nvPr/>
        </p:nvSpPr>
        <p:spPr>
          <a:xfrm>
            <a:off x="891350" y="455775"/>
            <a:ext cx="7773900" cy="47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Disciplinary writings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400">
              <a:solidFill>
                <a:schemeClr val="accent5"/>
              </a:solidFill>
            </a:endParaRPr>
          </a:p>
        </p:txBody>
      </p:sp>
      <p:pic>
        <p:nvPicPr>
          <p:cNvPr id="245" name="Google Shape;245;p35"/>
          <p:cNvPicPr preferRelativeResize="0"/>
          <p:nvPr/>
        </p:nvPicPr>
        <p:blipFill>
          <a:blip r:embed="rId4">
            <a:alphaModFix/>
          </a:blip>
          <a:stretch>
            <a:fillRect/>
          </a:stretch>
        </p:blipFill>
        <p:spPr>
          <a:xfrm>
            <a:off x="5318712" y="3151225"/>
            <a:ext cx="2251037" cy="1676800"/>
          </a:xfrm>
          <a:prstGeom prst="rect">
            <a:avLst/>
          </a:prstGeom>
          <a:noFill/>
          <a:ln>
            <a:noFill/>
          </a:ln>
        </p:spPr>
      </p:pic>
      <p:pic>
        <p:nvPicPr>
          <p:cNvPr id="246" name="Google Shape;246;p35"/>
          <p:cNvPicPr preferRelativeResize="0"/>
          <p:nvPr/>
        </p:nvPicPr>
        <p:blipFill>
          <a:blip r:embed="rId5">
            <a:alphaModFix/>
          </a:blip>
          <a:stretch>
            <a:fillRect/>
          </a:stretch>
        </p:blipFill>
        <p:spPr>
          <a:xfrm>
            <a:off x="2186650" y="3151226"/>
            <a:ext cx="1856750" cy="1402650"/>
          </a:xfrm>
          <a:prstGeom prst="rect">
            <a:avLst/>
          </a:prstGeom>
          <a:noFill/>
          <a:ln>
            <a:noFill/>
          </a:ln>
          <a:effectLst>
            <a:outerShdw blurRad="57150" dist="19050" dir="5400000" algn="bl" rotWithShape="0">
              <a:srgbClr val="000000">
                <a:alpha val="50000"/>
              </a:srgbClr>
            </a:outerShdw>
          </a:effectLst>
        </p:spPr>
      </p:pic>
      <p:sp>
        <p:nvSpPr>
          <p:cNvPr id="247" name="Google Shape;247;p35"/>
          <p:cNvSpPr txBox="1"/>
          <p:nvPr/>
        </p:nvSpPr>
        <p:spPr>
          <a:xfrm>
            <a:off x="2822075" y="3367100"/>
            <a:ext cx="585900" cy="271500"/>
          </a:xfrm>
          <a:prstGeom prst="rect">
            <a:avLst/>
          </a:prstGeom>
          <a:noFill/>
          <a:ln>
            <a:noFill/>
          </a:ln>
        </p:spPr>
        <p:txBody>
          <a:bodyPr spcFirstLastPara="1" wrap="square" lIns="91425" tIns="91425" rIns="85625" bIns="91425" anchor="t" anchorCtr="0">
            <a:noAutofit/>
          </a:bodyPr>
          <a:lstStyle/>
          <a:p>
            <a:pPr marL="0" lvl="0" indent="0" algn="l" rtl="0">
              <a:spcBef>
                <a:spcPts val="0"/>
              </a:spcBef>
              <a:spcAft>
                <a:spcPts val="0"/>
              </a:spcAft>
              <a:buNone/>
            </a:pPr>
            <a:r>
              <a:rPr lang="en" sz="600">
                <a:latin typeface="Roboto"/>
                <a:ea typeface="Roboto"/>
                <a:cs typeface="Roboto"/>
                <a:sym typeface="Roboto"/>
              </a:rPr>
              <a:t>Diffuse</a:t>
            </a:r>
            <a:endParaRPr sz="600">
              <a:latin typeface="Roboto"/>
              <a:ea typeface="Roboto"/>
              <a:cs typeface="Roboto"/>
              <a:sym typeface="Roboto"/>
            </a:endParaRPr>
          </a:p>
        </p:txBody>
      </p:sp>
      <p:sp>
        <p:nvSpPr>
          <p:cNvPr id="248" name="Google Shape;248;p35"/>
          <p:cNvSpPr txBox="1"/>
          <p:nvPr/>
        </p:nvSpPr>
        <p:spPr>
          <a:xfrm>
            <a:off x="2783975" y="4014800"/>
            <a:ext cx="585900" cy="271500"/>
          </a:xfrm>
          <a:prstGeom prst="rect">
            <a:avLst/>
          </a:prstGeom>
          <a:noFill/>
          <a:ln>
            <a:noFill/>
          </a:ln>
        </p:spPr>
        <p:txBody>
          <a:bodyPr spcFirstLastPara="1" wrap="square" lIns="91425" tIns="91425" rIns="85625" bIns="91425" anchor="t" anchorCtr="0">
            <a:noAutofit/>
          </a:bodyPr>
          <a:lstStyle/>
          <a:p>
            <a:pPr marL="0" lvl="0" indent="0" algn="l" rtl="0">
              <a:spcBef>
                <a:spcPts val="0"/>
              </a:spcBef>
              <a:spcAft>
                <a:spcPts val="0"/>
              </a:spcAft>
              <a:buNone/>
            </a:pPr>
            <a:r>
              <a:rPr lang="en" sz="600">
                <a:latin typeface="Roboto"/>
                <a:ea typeface="Roboto"/>
                <a:cs typeface="Roboto"/>
                <a:sym typeface="Roboto"/>
              </a:rPr>
              <a:t>Specular</a:t>
            </a:r>
            <a:endParaRPr sz="600">
              <a:latin typeface="Roboto"/>
              <a:ea typeface="Roboto"/>
              <a:cs typeface="Roboto"/>
              <a:sym typeface="Roboto"/>
            </a:endParaRPr>
          </a:p>
        </p:txBody>
      </p:sp>
      <p:sp>
        <p:nvSpPr>
          <p:cNvPr id="249" name="Google Shape;249;p35"/>
          <p:cNvSpPr txBox="1"/>
          <p:nvPr/>
        </p:nvSpPr>
        <p:spPr>
          <a:xfrm>
            <a:off x="3431675" y="3746025"/>
            <a:ext cx="585900" cy="271500"/>
          </a:xfrm>
          <a:prstGeom prst="rect">
            <a:avLst/>
          </a:prstGeom>
          <a:noFill/>
          <a:ln>
            <a:noFill/>
          </a:ln>
        </p:spPr>
        <p:txBody>
          <a:bodyPr spcFirstLastPara="1" wrap="square" lIns="91425" tIns="91425" rIns="85625" bIns="91425" anchor="t" anchorCtr="0">
            <a:noAutofit/>
          </a:bodyPr>
          <a:lstStyle/>
          <a:p>
            <a:pPr marL="0" lvl="0" indent="0" algn="l" rtl="0">
              <a:spcBef>
                <a:spcPts val="0"/>
              </a:spcBef>
              <a:spcAft>
                <a:spcPts val="0"/>
              </a:spcAft>
              <a:buNone/>
            </a:pPr>
            <a:r>
              <a:rPr lang="en" sz="600">
                <a:latin typeface="Roboto"/>
                <a:ea typeface="Roboto"/>
                <a:cs typeface="Roboto"/>
                <a:sym typeface="Roboto"/>
              </a:rPr>
              <a:t>Mirror</a:t>
            </a:r>
            <a:endParaRPr sz="600">
              <a:latin typeface="Roboto"/>
              <a:ea typeface="Roboto"/>
              <a:cs typeface="Roboto"/>
              <a:sym typeface="Roboto"/>
            </a:endParaRPr>
          </a:p>
        </p:txBody>
      </p:sp>
      <p:sp>
        <p:nvSpPr>
          <p:cNvPr id="250" name="Google Shape;250;p35"/>
          <p:cNvSpPr txBox="1"/>
          <p:nvPr/>
        </p:nvSpPr>
        <p:spPr>
          <a:xfrm>
            <a:off x="3457500" y="4367225"/>
            <a:ext cx="585900" cy="271500"/>
          </a:xfrm>
          <a:prstGeom prst="rect">
            <a:avLst/>
          </a:prstGeom>
          <a:noFill/>
          <a:ln>
            <a:noFill/>
          </a:ln>
        </p:spPr>
        <p:txBody>
          <a:bodyPr spcFirstLastPara="1" wrap="square" lIns="91425" tIns="91425" rIns="85625" bIns="91425" anchor="t" anchorCtr="0">
            <a:noAutofit/>
          </a:bodyPr>
          <a:lstStyle/>
          <a:p>
            <a:pPr marL="0" lvl="0" indent="0" algn="l" rtl="0">
              <a:spcBef>
                <a:spcPts val="0"/>
              </a:spcBef>
              <a:spcAft>
                <a:spcPts val="0"/>
              </a:spcAft>
              <a:buNone/>
            </a:pPr>
            <a:r>
              <a:rPr lang="en" sz="600">
                <a:latin typeface="Roboto"/>
                <a:ea typeface="Roboto"/>
                <a:cs typeface="Roboto"/>
                <a:sym typeface="Roboto"/>
              </a:rPr>
              <a:t>Glass</a:t>
            </a:r>
            <a:endParaRPr sz="600">
              <a:latin typeface="Roboto"/>
              <a:ea typeface="Roboto"/>
              <a:cs typeface="Roboto"/>
              <a:sym typeface="Roboto"/>
            </a:endParaRPr>
          </a:p>
        </p:txBody>
      </p:sp>
      <p:sp>
        <p:nvSpPr>
          <p:cNvPr id="251" name="Google Shape;251;p35"/>
          <p:cNvSpPr txBox="1"/>
          <p:nvPr/>
        </p:nvSpPr>
        <p:spPr>
          <a:xfrm>
            <a:off x="3457500" y="3406200"/>
            <a:ext cx="585900" cy="271500"/>
          </a:xfrm>
          <a:prstGeom prst="rect">
            <a:avLst/>
          </a:prstGeom>
          <a:noFill/>
          <a:ln>
            <a:noFill/>
          </a:ln>
        </p:spPr>
        <p:txBody>
          <a:bodyPr spcFirstLastPara="1" wrap="square" lIns="91425" tIns="91425" rIns="85625" bIns="91425" anchor="t" anchorCtr="0">
            <a:noAutofit/>
          </a:bodyPr>
          <a:lstStyle/>
          <a:p>
            <a:pPr marL="0" lvl="0" indent="0" algn="l" rtl="0">
              <a:spcBef>
                <a:spcPts val="0"/>
              </a:spcBef>
              <a:spcAft>
                <a:spcPts val="0"/>
              </a:spcAft>
              <a:buNone/>
            </a:pPr>
            <a:r>
              <a:rPr lang="en" sz="600">
                <a:latin typeface="Roboto"/>
                <a:ea typeface="Roboto"/>
                <a:cs typeface="Roboto"/>
                <a:sym typeface="Roboto"/>
              </a:rPr>
              <a:t>Clothing</a:t>
            </a:r>
            <a:endParaRPr sz="600">
              <a:latin typeface="Roboto"/>
              <a:ea typeface="Roboto"/>
              <a:cs typeface="Roboto"/>
              <a:sym typeface="Roboto"/>
            </a:endParaRPr>
          </a:p>
        </p:txBody>
      </p:sp>
      <p:sp>
        <p:nvSpPr>
          <p:cNvPr id="252" name="Google Shape;252;p35"/>
          <p:cNvSpPr txBox="1"/>
          <p:nvPr/>
        </p:nvSpPr>
        <p:spPr>
          <a:xfrm>
            <a:off x="3457500" y="3066375"/>
            <a:ext cx="585900" cy="271500"/>
          </a:xfrm>
          <a:prstGeom prst="rect">
            <a:avLst/>
          </a:prstGeom>
          <a:noFill/>
          <a:ln>
            <a:noFill/>
          </a:ln>
        </p:spPr>
        <p:txBody>
          <a:bodyPr spcFirstLastPara="1" wrap="square" lIns="91425" tIns="91425" rIns="85625" bIns="91425" anchor="t" anchorCtr="0">
            <a:noAutofit/>
          </a:bodyPr>
          <a:lstStyle/>
          <a:p>
            <a:pPr marL="0" lvl="0" indent="0" algn="l" rtl="0">
              <a:spcBef>
                <a:spcPts val="0"/>
              </a:spcBef>
              <a:spcAft>
                <a:spcPts val="0"/>
              </a:spcAft>
              <a:buNone/>
            </a:pPr>
            <a:r>
              <a:rPr lang="en" sz="600">
                <a:latin typeface="Roboto"/>
                <a:ea typeface="Roboto"/>
                <a:cs typeface="Roboto"/>
                <a:sym typeface="Roboto"/>
              </a:rPr>
              <a:t>Paper</a:t>
            </a:r>
            <a:endParaRPr sz="6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36"/>
          <p:cNvSpPr txBox="1"/>
          <p:nvPr/>
        </p:nvSpPr>
        <p:spPr>
          <a:xfrm>
            <a:off x="284050" y="1570075"/>
            <a:ext cx="8726700" cy="2822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Math: Visual representations of processes </a:t>
            </a:r>
            <a:endParaRPr sz="2000">
              <a:solidFill>
                <a:schemeClr val="dk1"/>
              </a:solidFill>
              <a:latin typeface="Roboto Slab"/>
              <a:ea typeface="Roboto Slab"/>
              <a:cs typeface="Roboto Slab"/>
              <a:sym typeface="Roboto Slab"/>
            </a:endParaRPr>
          </a:p>
          <a:p>
            <a:pPr marL="457200" lvl="0" indent="0" algn="l" rtl="0">
              <a:spcBef>
                <a:spcPts val="0"/>
              </a:spcBef>
              <a:spcAft>
                <a:spcPts val="0"/>
              </a:spcAft>
              <a:buNone/>
            </a:pPr>
            <a:r>
              <a:rPr lang="en" sz="2000">
                <a:solidFill>
                  <a:schemeClr val="dk1"/>
                </a:solidFill>
                <a:latin typeface="Roboto Slab"/>
                <a:ea typeface="Roboto Slab"/>
                <a:cs typeface="Roboto Slab"/>
                <a:sym typeface="Roboto Slab"/>
              </a:rPr>
              <a:t>leading  to solutions </a:t>
            </a: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solidFill>
                <a:schemeClr val="dk1"/>
              </a:solidFill>
              <a:latin typeface="Roboto Slab"/>
              <a:ea typeface="Roboto Slab"/>
              <a:cs typeface="Roboto Slab"/>
              <a:sym typeface="Roboto Slab"/>
            </a:endParaRPr>
          </a:p>
          <a:p>
            <a:pPr marL="457200" lvl="0"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English: Persuasive essays </a:t>
            </a: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solidFill>
                <a:schemeClr val="dk1"/>
              </a:solidFill>
              <a:latin typeface="Roboto Slab"/>
              <a:ea typeface="Roboto Slab"/>
              <a:cs typeface="Roboto Slab"/>
              <a:sym typeface="Roboto Slab"/>
            </a:endParaRPr>
          </a:p>
          <a:p>
            <a:pPr marL="457200" lvl="0"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History/Social Studies: Explanations of causes &amp; effects of events</a:t>
            </a:r>
            <a:endParaRPr sz="2000">
              <a:solidFill>
                <a:schemeClr val="dk1"/>
              </a:solidFill>
              <a:latin typeface="Roboto Slab"/>
              <a:ea typeface="Roboto Slab"/>
              <a:cs typeface="Roboto Slab"/>
              <a:sym typeface="Roboto Slab"/>
            </a:endParaRPr>
          </a:p>
        </p:txBody>
      </p:sp>
      <p:sp>
        <p:nvSpPr>
          <p:cNvPr id="258" name="Google Shape;258;p36"/>
          <p:cNvSpPr txBox="1"/>
          <p:nvPr/>
        </p:nvSpPr>
        <p:spPr>
          <a:xfrm>
            <a:off x="612000" y="703175"/>
            <a:ext cx="8211900" cy="9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accent5"/>
                </a:solidFill>
                <a:latin typeface="Roboto Slab"/>
                <a:ea typeface="Roboto Slab"/>
                <a:cs typeface="Roboto Slab"/>
                <a:sym typeface="Roboto Slab"/>
              </a:rPr>
              <a:t>What specific supports or procedures for ...?</a:t>
            </a:r>
            <a:endParaRPr>
              <a:solidFill>
                <a:schemeClr val="accent5"/>
              </a:solidFill>
            </a:endParaRPr>
          </a:p>
        </p:txBody>
      </p:sp>
      <p:pic>
        <p:nvPicPr>
          <p:cNvPr id="259" name="Google Shape;259;p36"/>
          <p:cNvPicPr preferRelativeResize="0"/>
          <p:nvPr/>
        </p:nvPicPr>
        <p:blipFill rotWithShape="1">
          <a:blip r:embed="rId3">
            <a:alphaModFix/>
          </a:blip>
          <a:srcRect l="-10741"/>
          <a:stretch/>
        </p:blipFill>
        <p:spPr>
          <a:xfrm>
            <a:off x="4912412" y="2407650"/>
            <a:ext cx="1708788" cy="971100"/>
          </a:xfrm>
          <a:prstGeom prst="rect">
            <a:avLst/>
          </a:prstGeom>
          <a:noFill/>
          <a:ln>
            <a:noFill/>
          </a:ln>
        </p:spPr>
      </p:pic>
      <p:pic>
        <p:nvPicPr>
          <p:cNvPr id="260" name="Google Shape;260;p36"/>
          <p:cNvPicPr preferRelativeResize="0"/>
          <p:nvPr/>
        </p:nvPicPr>
        <p:blipFill>
          <a:blip r:embed="rId4">
            <a:alphaModFix/>
          </a:blip>
          <a:stretch>
            <a:fillRect/>
          </a:stretch>
        </p:blipFill>
        <p:spPr>
          <a:xfrm>
            <a:off x="6773748" y="1570075"/>
            <a:ext cx="1592952" cy="1808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pic>
        <p:nvPicPr>
          <p:cNvPr id="265" name="Google Shape;265;p37"/>
          <p:cNvPicPr preferRelativeResize="0"/>
          <p:nvPr/>
        </p:nvPicPr>
        <p:blipFill>
          <a:blip r:embed="rId3">
            <a:alphaModFix/>
          </a:blip>
          <a:stretch>
            <a:fillRect/>
          </a:stretch>
        </p:blipFill>
        <p:spPr>
          <a:xfrm rot="420000">
            <a:off x="1473719" y="1448419"/>
            <a:ext cx="6631038" cy="3478836"/>
          </a:xfrm>
          <a:prstGeom prst="rect">
            <a:avLst/>
          </a:prstGeom>
          <a:noFill/>
          <a:ln>
            <a:noFill/>
          </a:ln>
          <a:effectLst>
            <a:reflection endPos="30000" dist="38100" dir="5400000" fadeDir="5400012" sy="-100000" algn="bl" rotWithShape="0"/>
          </a:effectLst>
        </p:spPr>
      </p:pic>
      <p:sp>
        <p:nvSpPr>
          <p:cNvPr id="266" name="Google Shape;266;p37"/>
          <p:cNvSpPr txBox="1"/>
          <p:nvPr/>
        </p:nvSpPr>
        <p:spPr>
          <a:xfrm>
            <a:off x="1622550" y="1276350"/>
            <a:ext cx="5898900" cy="28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a:p>
            <a:pPr marL="457200" lvl="0" indent="0" algn="l" rtl="0">
              <a:spcBef>
                <a:spcPts val="0"/>
              </a:spcBef>
              <a:spcAft>
                <a:spcPts val="0"/>
              </a:spcAft>
              <a:buNone/>
            </a:pPr>
            <a:endParaRPr sz="1800">
              <a:solidFill>
                <a:schemeClr val="dk2"/>
              </a:solidFill>
            </a:endParaRPr>
          </a:p>
        </p:txBody>
      </p:sp>
      <p:sp>
        <p:nvSpPr>
          <p:cNvPr id="267" name="Google Shape;267;p37"/>
          <p:cNvSpPr txBox="1"/>
          <p:nvPr/>
        </p:nvSpPr>
        <p:spPr>
          <a:xfrm>
            <a:off x="902288" y="461550"/>
            <a:ext cx="7773900" cy="81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 Group collaboration</a:t>
            </a:r>
            <a:endParaRPr sz="30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3000" b="1">
              <a:solidFill>
                <a:schemeClr val="dk1"/>
              </a:solidFill>
              <a:latin typeface="Roboto Slab"/>
              <a:ea typeface="Roboto Slab"/>
              <a:cs typeface="Roboto Slab"/>
              <a:sym typeface="Roboto Slab"/>
            </a:endParaRPr>
          </a:p>
        </p:txBody>
      </p:sp>
      <p:pic>
        <p:nvPicPr>
          <p:cNvPr id="268" name="Google Shape;268;p37"/>
          <p:cNvPicPr preferRelativeResize="0"/>
          <p:nvPr/>
        </p:nvPicPr>
        <p:blipFill>
          <a:blip r:embed="rId4">
            <a:alphaModFix/>
          </a:blip>
          <a:stretch>
            <a:fillRect/>
          </a:stretch>
        </p:blipFill>
        <p:spPr>
          <a:xfrm>
            <a:off x="1870750" y="1693963"/>
            <a:ext cx="1814050" cy="2721026"/>
          </a:xfrm>
          <a:prstGeom prst="rect">
            <a:avLst/>
          </a:prstGeom>
          <a:noFill/>
          <a:ln>
            <a:noFill/>
          </a:ln>
        </p:spPr>
      </p:pic>
      <p:pic>
        <p:nvPicPr>
          <p:cNvPr id="269" name="Google Shape;269;p37"/>
          <p:cNvPicPr preferRelativeResize="0"/>
          <p:nvPr/>
        </p:nvPicPr>
        <p:blipFill>
          <a:blip r:embed="rId5">
            <a:alphaModFix/>
          </a:blip>
          <a:stretch>
            <a:fillRect/>
          </a:stretch>
        </p:blipFill>
        <p:spPr>
          <a:xfrm>
            <a:off x="3907950" y="2184950"/>
            <a:ext cx="3791800" cy="2230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pic>
        <p:nvPicPr>
          <p:cNvPr id="274" name="Google Shape;274;p38"/>
          <p:cNvPicPr preferRelativeResize="0"/>
          <p:nvPr/>
        </p:nvPicPr>
        <p:blipFill>
          <a:blip r:embed="rId3">
            <a:alphaModFix/>
          </a:blip>
          <a:stretch>
            <a:fillRect/>
          </a:stretch>
        </p:blipFill>
        <p:spPr>
          <a:xfrm>
            <a:off x="846400" y="1687000"/>
            <a:ext cx="7591550" cy="3456501"/>
          </a:xfrm>
          <a:prstGeom prst="rect">
            <a:avLst/>
          </a:prstGeom>
          <a:noFill/>
          <a:ln>
            <a:noFill/>
          </a:ln>
          <a:effectLst>
            <a:reflection endPos="30000" dist="38100" dir="5400000" fadeDir="5400012" sy="-100000" algn="bl" rotWithShape="0"/>
          </a:effectLst>
        </p:spPr>
      </p:pic>
      <p:sp>
        <p:nvSpPr>
          <p:cNvPr id="275" name="Google Shape;275;p38"/>
          <p:cNvSpPr txBox="1"/>
          <p:nvPr/>
        </p:nvSpPr>
        <p:spPr>
          <a:xfrm>
            <a:off x="1343825" y="1923825"/>
            <a:ext cx="6596700" cy="28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lt1"/>
              </a:solidFill>
              <a:latin typeface="Roboto Slab"/>
              <a:ea typeface="Roboto Slab"/>
              <a:cs typeface="Roboto Slab"/>
              <a:sym typeface="Roboto Slab"/>
            </a:endParaRPr>
          </a:p>
          <a:p>
            <a:pPr marL="457200" lvl="0" indent="-381000" algn="l" rtl="0">
              <a:spcBef>
                <a:spcPts val="0"/>
              </a:spcBef>
              <a:spcAft>
                <a:spcPts val="0"/>
              </a:spcAft>
              <a:buClr>
                <a:schemeClr val="lt1"/>
              </a:buClr>
              <a:buSzPts val="2400"/>
              <a:buFont typeface="Roboto Slab"/>
              <a:buChar char="●"/>
            </a:pPr>
            <a:r>
              <a:rPr lang="en" sz="2400">
                <a:solidFill>
                  <a:schemeClr val="lt1"/>
                </a:solidFill>
                <a:latin typeface="Roboto Slab"/>
                <a:ea typeface="Roboto Slab"/>
                <a:cs typeface="Roboto Slab"/>
                <a:sym typeface="Roboto Slab"/>
              </a:rPr>
              <a:t>Deeper understanding, responding critically</a:t>
            </a:r>
            <a:endParaRPr sz="2400">
              <a:solidFill>
                <a:schemeClr val="lt1"/>
              </a:solidFill>
              <a:latin typeface="Roboto Slab"/>
              <a:ea typeface="Roboto Slab"/>
              <a:cs typeface="Roboto Slab"/>
              <a:sym typeface="Roboto Slab"/>
            </a:endParaRPr>
          </a:p>
          <a:p>
            <a:pPr marL="457200" lvl="0" indent="-381000" algn="l" rtl="0">
              <a:spcBef>
                <a:spcPts val="0"/>
              </a:spcBef>
              <a:spcAft>
                <a:spcPts val="0"/>
              </a:spcAft>
              <a:buClr>
                <a:schemeClr val="lt1"/>
              </a:buClr>
              <a:buSzPts val="2400"/>
              <a:buFont typeface="Roboto Slab"/>
              <a:buChar char="●"/>
            </a:pPr>
            <a:r>
              <a:rPr lang="en" sz="2400">
                <a:solidFill>
                  <a:schemeClr val="lt1"/>
                </a:solidFill>
                <a:latin typeface="Roboto Slab"/>
                <a:ea typeface="Roboto Slab"/>
                <a:cs typeface="Roboto Slab"/>
                <a:sym typeface="Roboto Slab"/>
              </a:rPr>
              <a:t>Voice: Background knowledge integrated</a:t>
            </a:r>
            <a:endParaRPr sz="2400">
              <a:solidFill>
                <a:schemeClr val="lt1"/>
              </a:solidFill>
              <a:latin typeface="Roboto Slab"/>
              <a:ea typeface="Roboto Slab"/>
              <a:cs typeface="Roboto Slab"/>
              <a:sym typeface="Roboto Slab"/>
            </a:endParaRPr>
          </a:p>
          <a:p>
            <a:pPr marL="457200" lvl="0" indent="-381000" algn="l" rtl="0">
              <a:spcBef>
                <a:spcPts val="0"/>
              </a:spcBef>
              <a:spcAft>
                <a:spcPts val="0"/>
              </a:spcAft>
              <a:buClr>
                <a:srgbClr val="6AA84F"/>
              </a:buClr>
              <a:buSzPts val="2400"/>
              <a:buFont typeface="Roboto Slab"/>
              <a:buChar char="●"/>
            </a:pPr>
            <a:r>
              <a:rPr lang="en" sz="2400" b="1">
                <a:solidFill>
                  <a:srgbClr val="6AA84F"/>
                </a:solidFill>
                <a:latin typeface="Roboto Slab"/>
                <a:ea typeface="Roboto Slab"/>
                <a:cs typeface="Roboto Slab"/>
                <a:sym typeface="Roboto Slab"/>
              </a:rPr>
              <a:t>Group collaboration</a:t>
            </a:r>
            <a:endParaRPr sz="2400" b="1">
              <a:solidFill>
                <a:srgbClr val="6AA84F"/>
              </a:solidFill>
              <a:latin typeface="Roboto Slab"/>
              <a:ea typeface="Roboto Slab"/>
              <a:cs typeface="Roboto Slab"/>
              <a:sym typeface="Roboto Slab"/>
            </a:endParaRPr>
          </a:p>
          <a:p>
            <a:pPr marL="457200" lvl="0" indent="-381000" algn="l" rtl="0">
              <a:spcBef>
                <a:spcPts val="0"/>
              </a:spcBef>
              <a:spcAft>
                <a:spcPts val="0"/>
              </a:spcAft>
              <a:buClr>
                <a:srgbClr val="6AA84F"/>
              </a:buClr>
              <a:buSzPts val="2400"/>
              <a:buFont typeface="Roboto Slab"/>
              <a:buChar char="●"/>
            </a:pPr>
            <a:r>
              <a:rPr lang="en" sz="2400" b="1">
                <a:solidFill>
                  <a:srgbClr val="6AA84F"/>
                </a:solidFill>
                <a:latin typeface="Roboto Slab"/>
                <a:ea typeface="Roboto Slab"/>
                <a:cs typeface="Roboto Slab"/>
                <a:sym typeface="Roboto Slab"/>
              </a:rPr>
              <a:t>Motivation and engagement</a:t>
            </a:r>
            <a:endParaRPr sz="2400" b="1">
              <a:solidFill>
                <a:srgbClr val="6AA84F"/>
              </a:solidFill>
              <a:latin typeface="Roboto Slab"/>
              <a:ea typeface="Roboto Slab"/>
              <a:cs typeface="Roboto Slab"/>
              <a:sym typeface="Roboto Slab"/>
            </a:endParaRPr>
          </a:p>
          <a:p>
            <a:pPr marL="457200" lvl="0" indent="-381000" algn="l" rtl="0">
              <a:spcBef>
                <a:spcPts val="0"/>
              </a:spcBef>
              <a:spcAft>
                <a:spcPts val="0"/>
              </a:spcAft>
              <a:buClr>
                <a:srgbClr val="6AA84F"/>
              </a:buClr>
              <a:buSzPts val="2400"/>
              <a:buFont typeface="Roboto Slab"/>
              <a:buChar char="●"/>
            </a:pPr>
            <a:r>
              <a:rPr lang="en" sz="2400" b="1">
                <a:solidFill>
                  <a:srgbClr val="6AA84F"/>
                </a:solidFill>
                <a:latin typeface="Roboto Slab"/>
                <a:ea typeface="Roboto Slab"/>
                <a:cs typeface="Roboto Slab"/>
                <a:sym typeface="Roboto Slab"/>
              </a:rPr>
              <a:t>…?</a:t>
            </a:r>
            <a:endParaRPr sz="2400" b="1">
              <a:solidFill>
                <a:srgbClr val="6AA84F"/>
              </a:solidFill>
              <a:latin typeface="Roboto Slab"/>
              <a:ea typeface="Roboto Slab"/>
              <a:cs typeface="Roboto Slab"/>
              <a:sym typeface="Roboto Slab"/>
            </a:endParaRPr>
          </a:p>
        </p:txBody>
      </p:sp>
      <p:sp>
        <p:nvSpPr>
          <p:cNvPr id="276" name="Google Shape;276;p38"/>
          <p:cNvSpPr txBox="1"/>
          <p:nvPr/>
        </p:nvSpPr>
        <p:spPr>
          <a:xfrm>
            <a:off x="902275" y="690150"/>
            <a:ext cx="7773900" cy="81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What does success with writing looks like in our disciplines?</a:t>
            </a:r>
            <a:endParaRPr/>
          </a:p>
        </p:txBody>
      </p:sp>
      <p:pic>
        <p:nvPicPr>
          <p:cNvPr id="277" name="Google Shape;277;p38"/>
          <p:cNvPicPr preferRelativeResize="0"/>
          <p:nvPr/>
        </p:nvPicPr>
        <p:blipFill>
          <a:blip r:embed="rId4">
            <a:alphaModFix/>
          </a:blip>
          <a:stretch>
            <a:fillRect/>
          </a:stretch>
        </p:blipFill>
        <p:spPr>
          <a:xfrm>
            <a:off x="6191250" y="3435700"/>
            <a:ext cx="1981200" cy="1603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83100" y="635950"/>
            <a:ext cx="86241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Writing: The Big Idea</a:t>
            </a:r>
            <a:endParaRPr/>
          </a:p>
          <a:p>
            <a:pPr marL="0" lvl="0" indent="0" algn="l" rtl="0">
              <a:spcBef>
                <a:spcPts val="0"/>
              </a:spcBef>
              <a:spcAft>
                <a:spcPts val="0"/>
              </a:spcAft>
              <a:buNone/>
            </a:pPr>
            <a:r>
              <a:rPr lang="en"/>
              <a:t>In the Reading and writing in the disciplines</a:t>
            </a:r>
            <a:endParaRPr/>
          </a:p>
          <a:p>
            <a:pPr marL="0" lvl="0" indent="0" algn="l" rtl="0">
              <a:spcBef>
                <a:spcPts val="0"/>
              </a:spcBef>
              <a:spcAft>
                <a:spcPts val="0"/>
              </a:spcAft>
              <a:buClr>
                <a:schemeClr val="dk2"/>
              </a:buClr>
              <a:buSzPts val="1100"/>
              <a:buFont typeface="Arial"/>
              <a:buNone/>
            </a:pPr>
            <a:r>
              <a:rPr lang="en" sz="3600">
                <a:solidFill>
                  <a:schemeClr val="accent5"/>
                </a:solidFill>
              </a:rPr>
              <a:t>Annenberg Foundation</a:t>
            </a:r>
            <a:endParaRPr sz="3600">
              <a:solidFill>
                <a:schemeClr val="accent5"/>
              </a:solidFil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
        <p:cNvGrpSpPr/>
        <p:nvPr/>
      </p:nvGrpSpPr>
      <p:grpSpPr>
        <a:xfrm>
          <a:off x="0" y="0"/>
          <a:ext cx="0" cy="0"/>
          <a:chOff x="0" y="0"/>
          <a:chExt cx="0" cy="0"/>
        </a:xfrm>
      </p:grpSpPr>
      <p:sp>
        <p:nvSpPr>
          <p:cNvPr id="88" name="Google Shape;88;p17"/>
          <p:cNvSpPr/>
          <p:nvPr/>
        </p:nvSpPr>
        <p:spPr>
          <a:xfrm rot="-5400000">
            <a:off x="4366804" y="382649"/>
            <a:ext cx="394047" cy="912765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txBox="1"/>
          <p:nvPr/>
        </p:nvSpPr>
        <p:spPr>
          <a:xfrm>
            <a:off x="21325" y="4584975"/>
            <a:ext cx="9127800" cy="549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dk1"/>
                </a:solidFill>
                <a:latin typeface="Roboto Slab"/>
                <a:ea typeface="Roboto Slab"/>
                <a:cs typeface="Roboto Slab"/>
                <a:sym typeface="Roboto Slab"/>
              </a:rPr>
              <a:t>Summary - General components of  the writing process</a:t>
            </a:r>
            <a:r>
              <a:rPr lang="en" sz="3000" b="1">
                <a:solidFill>
                  <a:schemeClr val="dk1"/>
                </a:solidFill>
                <a:latin typeface="Roboto Slab"/>
                <a:ea typeface="Roboto Slab"/>
                <a:cs typeface="Roboto Slab"/>
                <a:sym typeface="Roboto Slab"/>
              </a:rPr>
              <a:t> </a:t>
            </a:r>
            <a:endParaRPr sz="3000" b="1">
              <a:solidFill>
                <a:schemeClr val="dk1"/>
              </a:solidFill>
              <a:latin typeface="Roboto Slab"/>
              <a:ea typeface="Roboto Slab"/>
              <a:cs typeface="Roboto Slab"/>
              <a:sym typeface="Roboto Slab"/>
            </a:endParaRPr>
          </a:p>
        </p:txBody>
      </p:sp>
      <p:pic>
        <p:nvPicPr>
          <p:cNvPr id="90" name="Google Shape;90;p17"/>
          <p:cNvPicPr preferRelativeResize="0"/>
          <p:nvPr/>
        </p:nvPicPr>
        <p:blipFill rotWithShape="1">
          <a:blip r:embed="rId3">
            <a:alphaModFix/>
          </a:blip>
          <a:srcRect l="25844" r="25484" b="1400"/>
          <a:stretch/>
        </p:blipFill>
        <p:spPr>
          <a:xfrm>
            <a:off x="2285300" y="0"/>
            <a:ext cx="4420523" cy="4584975"/>
          </a:xfrm>
          <a:prstGeom prst="rect">
            <a:avLst/>
          </a:prstGeom>
          <a:noFill/>
          <a:ln>
            <a:noFill/>
          </a:ln>
        </p:spPr>
      </p:pic>
      <p:grpSp>
        <p:nvGrpSpPr>
          <p:cNvPr id="91" name="Google Shape;91;p17"/>
          <p:cNvGrpSpPr/>
          <p:nvPr/>
        </p:nvGrpSpPr>
        <p:grpSpPr>
          <a:xfrm>
            <a:off x="5193400" y="95800"/>
            <a:ext cx="3627775" cy="1229150"/>
            <a:chOff x="5193400" y="95800"/>
            <a:chExt cx="3627775" cy="1229150"/>
          </a:xfrm>
        </p:grpSpPr>
        <p:sp>
          <p:nvSpPr>
            <p:cNvPr id="92" name="Google Shape;92;p17"/>
            <p:cNvSpPr txBox="1"/>
            <p:nvPr/>
          </p:nvSpPr>
          <p:spPr>
            <a:xfrm>
              <a:off x="6281075" y="361950"/>
              <a:ext cx="2540100" cy="9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Brainstorming ideas and organize your ideas.</a:t>
              </a:r>
              <a:endParaRPr>
                <a:latin typeface="Roboto Slab"/>
                <a:ea typeface="Roboto Slab"/>
                <a:cs typeface="Roboto Slab"/>
                <a:sym typeface="Roboto Slab"/>
              </a:endParaRPr>
            </a:p>
          </p:txBody>
        </p:sp>
        <p:pic>
          <p:nvPicPr>
            <p:cNvPr id="93" name="Google Shape;93;p17"/>
            <p:cNvPicPr preferRelativeResize="0"/>
            <p:nvPr/>
          </p:nvPicPr>
          <p:blipFill rotWithShape="1">
            <a:blip r:embed="rId4">
              <a:alphaModFix/>
            </a:blip>
            <a:srcRect l="10972" r="4753"/>
            <a:stretch/>
          </p:blipFill>
          <p:spPr>
            <a:xfrm>
              <a:off x="5193400" y="95800"/>
              <a:ext cx="1087675" cy="1066800"/>
            </a:xfrm>
            <a:prstGeom prst="rect">
              <a:avLst/>
            </a:prstGeom>
            <a:noFill/>
            <a:ln>
              <a:noFill/>
            </a:ln>
          </p:spPr>
        </p:pic>
      </p:grpSp>
      <p:grpSp>
        <p:nvGrpSpPr>
          <p:cNvPr id="94" name="Google Shape;94;p17"/>
          <p:cNvGrpSpPr/>
          <p:nvPr/>
        </p:nvGrpSpPr>
        <p:grpSpPr>
          <a:xfrm>
            <a:off x="6740000" y="1341462"/>
            <a:ext cx="2409125" cy="1476338"/>
            <a:chOff x="6740000" y="1341462"/>
            <a:chExt cx="2409125" cy="1476338"/>
          </a:xfrm>
        </p:grpSpPr>
        <p:sp>
          <p:nvSpPr>
            <p:cNvPr id="95" name="Google Shape;95;p17"/>
            <p:cNvSpPr txBox="1"/>
            <p:nvPr/>
          </p:nvSpPr>
          <p:spPr>
            <a:xfrm>
              <a:off x="6817225" y="2072000"/>
              <a:ext cx="2331900" cy="7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Use your plan to create a rough writing paragraph.</a:t>
              </a:r>
              <a:endParaRPr>
                <a:latin typeface="Roboto Slab"/>
                <a:ea typeface="Roboto Slab"/>
                <a:cs typeface="Roboto Slab"/>
                <a:sym typeface="Roboto Slab"/>
              </a:endParaRPr>
            </a:p>
          </p:txBody>
        </p:sp>
        <p:pic>
          <p:nvPicPr>
            <p:cNvPr id="96" name="Google Shape;96;p17"/>
            <p:cNvPicPr preferRelativeResize="0"/>
            <p:nvPr/>
          </p:nvPicPr>
          <p:blipFill rotWithShape="1">
            <a:blip r:embed="rId5">
              <a:alphaModFix/>
            </a:blip>
            <a:srcRect b="26745"/>
            <a:stretch/>
          </p:blipFill>
          <p:spPr>
            <a:xfrm>
              <a:off x="6740000" y="1341462"/>
              <a:ext cx="872830" cy="835875"/>
            </a:xfrm>
            <a:prstGeom prst="rect">
              <a:avLst/>
            </a:prstGeom>
            <a:noFill/>
            <a:ln>
              <a:noFill/>
            </a:ln>
          </p:spPr>
        </p:pic>
      </p:grpSp>
      <p:grpSp>
        <p:nvGrpSpPr>
          <p:cNvPr id="97" name="Google Shape;97;p17"/>
          <p:cNvGrpSpPr/>
          <p:nvPr/>
        </p:nvGrpSpPr>
        <p:grpSpPr>
          <a:xfrm>
            <a:off x="6141594" y="3470875"/>
            <a:ext cx="2986056" cy="855906"/>
            <a:chOff x="6141594" y="3470875"/>
            <a:chExt cx="2986056" cy="855906"/>
          </a:xfrm>
        </p:grpSpPr>
        <p:sp>
          <p:nvSpPr>
            <p:cNvPr id="98" name="Google Shape;98;p17"/>
            <p:cNvSpPr txBox="1"/>
            <p:nvPr/>
          </p:nvSpPr>
          <p:spPr>
            <a:xfrm>
              <a:off x="7106550" y="3470875"/>
              <a:ext cx="2021100" cy="8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Reread and rewrite your draft, focus on logic and content.</a:t>
              </a:r>
              <a:endParaRPr>
                <a:latin typeface="Roboto Slab"/>
                <a:ea typeface="Roboto Slab"/>
                <a:cs typeface="Roboto Slab"/>
                <a:sym typeface="Roboto Slab"/>
              </a:endParaRPr>
            </a:p>
          </p:txBody>
        </p:sp>
        <p:pic>
          <p:nvPicPr>
            <p:cNvPr id="99" name="Google Shape;99;p17"/>
            <p:cNvPicPr preferRelativeResize="0"/>
            <p:nvPr/>
          </p:nvPicPr>
          <p:blipFill>
            <a:blip r:embed="rId6">
              <a:alphaModFix/>
            </a:blip>
            <a:stretch>
              <a:fillRect/>
            </a:stretch>
          </p:blipFill>
          <p:spPr>
            <a:xfrm>
              <a:off x="6141594" y="3470881"/>
              <a:ext cx="973643" cy="855900"/>
            </a:xfrm>
            <a:prstGeom prst="rect">
              <a:avLst/>
            </a:prstGeom>
            <a:noFill/>
            <a:ln>
              <a:noFill/>
            </a:ln>
          </p:spPr>
        </p:pic>
      </p:grpSp>
      <p:grpSp>
        <p:nvGrpSpPr>
          <p:cNvPr id="100" name="Google Shape;100;p17"/>
          <p:cNvGrpSpPr/>
          <p:nvPr/>
        </p:nvGrpSpPr>
        <p:grpSpPr>
          <a:xfrm>
            <a:off x="21325" y="3368375"/>
            <a:ext cx="2887225" cy="969069"/>
            <a:chOff x="21325" y="3368375"/>
            <a:chExt cx="2887225" cy="969069"/>
          </a:xfrm>
        </p:grpSpPr>
        <p:sp>
          <p:nvSpPr>
            <p:cNvPr id="101" name="Google Shape;101;p17"/>
            <p:cNvSpPr txBox="1"/>
            <p:nvPr/>
          </p:nvSpPr>
          <p:spPr>
            <a:xfrm>
              <a:off x="21325" y="3368375"/>
              <a:ext cx="20211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Proofread and polish your writing.</a:t>
              </a:r>
              <a:endParaRPr>
                <a:latin typeface="Roboto Slab"/>
                <a:ea typeface="Roboto Slab"/>
                <a:cs typeface="Roboto Slab"/>
                <a:sym typeface="Roboto Slab"/>
              </a:endParaRPr>
            </a:p>
          </p:txBody>
        </p:sp>
        <p:pic>
          <p:nvPicPr>
            <p:cNvPr id="102" name="Google Shape;102;p17"/>
            <p:cNvPicPr preferRelativeResize="0"/>
            <p:nvPr/>
          </p:nvPicPr>
          <p:blipFill>
            <a:blip r:embed="rId7">
              <a:alphaModFix/>
            </a:blip>
            <a:stretch>
              <a:fillRect/>
            </a:stretch>
          </p:blipFill>
          <p:spPr>
            <a:xfrm>
              <a:off x="2035725" y="3440101"/>
              <a:ext cx="872825" cy="897343"/>
            </a:xfrm>
            <a:prstGeom prst="rect">
              <a:avLst/>
            </a:prstGeom>
            <a:noFill/>
            <a:ln>
              <a:noFill/>
            </a:ln>
          </p:spPr>
        </p:pic>
      </p:grpSp>
      <p:grpSp>
        <p:nvGrpSpPr>
          <p:cNvPr id="103" name="Google Shape;103;p17"/>
          <p:cNvGrpSpPr/>
          <p:nvPr/>
        </p:nvGrpSpPr>
        <p:grpSpPr>
          <a:xfrm>
            <a:off x="0" y="763350"/>
            <a:ext cx="2443224" cy="1308649"/>
            <a:chOff x="0" y="763350"/>
            <a:chExt cx="2443224" cy="1308649"/>
          </a:xfrm>
        </p:grpSpPr>
        <p:sp>
          <p:nvSpPr>
            <p:cNvPr id="104" name="Google Shape;104;p17"/>
            <p:cNvSpPr txBox="1"/>
            <p:nvPr/>
          </p:nvSpPr>
          <p:spPr>
            <a:xfrm>
              <a:off x="0" y="763350"/>
              <a:ext cx="2421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Sharing your writing with others.</a:t>
              </a:r>
              <a:endParaRPr>
                <a:latin typeface="Roboto Slab"/>
                <a:ea typeface="Roboto Slab"/>
                <a:cs typeface="Roboto Slab"/>
                <a:sym typeface="Roboto Slab"/>
              </a:endParaRPr>
            </a:p>
          </p:txBody>
        </p:sp>
        <p:pic>
          <p:nvPicPr>
            <p:cNvPr id="105" name="Google Shape;105;p17"/>
            <p:cNvPicPr preferRelativeResize="0"/>
            <p:nvPr/>
          </p:nvPicPr>
          <p:blipFill>
            <a:blip r:embed="rId8">
              <a:alphaModFix/>
            </a:blip>
            <a:stretch>
              <a:fillRect/>
            </a:stretch>
          </p:blipFill>
          <p:spPr>
            <a:xfrm>
              <a:off x="1294134" y="1108999"/>
              <a:ext cx="1149089" cy="9630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Revise VS Edit</a:t>
            </a:r>
            <a:endParaRPr/>
          </a:p>
        </p:txBody>
      </p:sp>
      <p:sp>
        <p:nvSpPr>
          <p:cNvPr id="111" name="Google Shape;111;p18"/>
          <p:cNvSpPr txBox="1">
            <a:spLocks noGrp="1"/>
          </p:cNvSpPr>
          <p:nvPr>
            <p:ph type="body" idx="1"/>
          </p:nvPr>
        </p:nvSpPr>
        <p:spPr>
          <a:xfrm>
            <a:off x="387900" y="1489825"/>
            <a:ext cx="41166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Roboto Slab"/>
                <a:ea typeface="Roboto Slab"/>
                <a:cs typeface="Roboto Slab"/>
                <a:sym typeface="Roboto Slab"/>
              </a:rPr>
              <a:t>Revise → use your “ARMS”</a:t>
            </a:r>
            <a:endParaRPr sz="2400">
              <a:latin typeface="Roboto Slab"/>
              <a:ea typeface="Roboto Slab"/>
              <a:cs typeface="Roboto Slab"/>
              <a:sym typeface="Roboto Slab"/>
            </a:endParaRPr>
          </a:p>
          <a:p>
            <a:pPr marL="0" lvl="0" indent="0" algn="l" rtl="0">
              <a:lnSpc>
                <a:spcPct val="100000"/>
              </a:lnSpc>
              <a:spcBef>
                <a:spcPts val="1600"/>
              </a:spcBef>
              <a:spcAft>
                <a:spcPts val="0"/>
              </a:spcAft>
              <a:buNone/>
            </a:pPr>
            <a:endParaRPr sz="1800" b="1" i="1">
              <a:solidFill>
                <a:srgbClr val="FFF2CC"/>
              </a:solidFill>
              <a:latin typeface="Roboto Slab"/>
              <a:ea typeface="Roboto Slab"/>
              <a:cs typeface="Roboto Slab"/>
              <a:sym typeface="Roboto Slab"/>
            </a:endParaRPr>
          </a:p>
          <a:p>
            <a:pPr marL="0" lvl="0" indent="0" algn="l" rtl="0">
              <a:lnSpc>
                <a:spcPct val="100000"/>
              </a:lnSpc>
              <a:spcBef>
                <a:spcPts val="1600"/>
              </a:spcBef>
              <a:spcAft>
                <a:spcPts val="0"/>
              </a:spcAft>
              <a:buNone/>
            </a:pPr>
            <a:r>
              <a:rPr lang="en" sz="1800" b="1" i="1">
                <a:solidFill>
                  <a:srgbClr val="FFF2CC"/>
                </a:solidFill>
                <a:latin typeface="Roboto Slab"/>
                <a:ea typeface="Roboto Slab"/>
                <a:cs typeface="Roboto Slab"/>
                <a:sym typeface="Roboto Slab"/>
              </a:rPr>
              <a:t>A</a:t>
            </a:r>
            <a:r>
              <a:rPr lang="en" sz="1800">
                <a:latin typeface="Roboto Slab"/>
                <a:ea typeface="Roboto Slab"/>
                <a:cs typeface="Roboto Slab"/>
                <a:sym typeface="Roboto Slab"/>
              </a:rPr>
              <a:t>dd </a:t>
            </a:r>
            <a:endParaRPr sz="1800">
              <a:latin typeface="Roboto Slab"/>
              <a:ea typeface="Roboto Slab"/>
              <a:cs typeface="Roboto Slab"/>
              <a:sym typeface="Roboto Slab"/>
            </a:endParaRPr>
          </a:p>
          <a:p>
            <a:pPr marL="0" lvl="0" indent="0" algn="l" rtl="0">
              <a:lnSpc>
                <a:spcPct val="100000"/>
              </a:lnSpc>
              <a:spcBef>
                <a:spcPts val="1600"/>
              </a:spcBef>
              <a:spcAft>
                <a:spcPts val="0"/>
              </a:spcAft>
              <a:buNone/>
            </a:pPr>
            <a:r>
              <a:rPr lang="en" sz="1800" b="1" i="1">
                <a:solidFill>
                  <a:srgbClr val="FFF2CC"/>
                </a:solidFill>
                <a:latin typeface="Roboto Slab"/>
                <a:ea typeface="Roboto Slab"/>
                <a:cs typeface="Roboto Slab"/>
                <a:sym typeface="Roboto Slab"/>
              </a:rPr>
              <a:t>R</a:t>
            </a:r>
            <a:r>
              <a:rPr lang="en" sz="1800">
                <a:latin typeface="Roboto Slab"/>
                <a:ea typeface="Roboto Slab"/>
                <a:cs typeface="Roboto Slab"/>
                <a:sym typeface="Roboto Slab"/>
              </a:rPr>
              <a:t>emove </a:t>
            </a:r>
            <a:endParaRPr sz="1800">
              <a:latin typeface="Roboto Slab"/>
              <a:ea typeface="Roboto Slab"/>
              <a:cs typeface="Roboto Slab"/>
              <a:sym typeface="Roboto Slab"/>
            </a:endParaRPr>
          </a:p>
          <a:p>
            <a:pPr marL="0" lvl="0" indent="0" algn="l" rtl="0">
              <a:lnSpc>
                <a:spcPct val="100000"/>
              </a:lnSpc>
              <a:spcBef>
                <a:spcPts val="1600"/>
              </a:spcBef>
              <a:spcAft>
                <a:spcPts val="0"/>
              </a:spcAft>
              <a:buNone/>
            </a:pPr>
            <a:r>
              <a:rPr lang="en" sz="1800" b="1" i="1">
                <a:solidFill>
                  <a:srgbClr val="FFF2CC"/>
                </a:solidFill>
                <a:latin typeface="Roboto Slab"/>
                <a:ea typeface="Roboto Slab"/>
                <a:cs typeface="Roboto Slab"/>
                <a:sym typeface="Roboto Slab"/>
              </a:rPr>
              <a:t>M</a:t>
            </a:r>
            <a:r>
              <a:rPr lang="en" sz="1800">
                <a:latin typeface="Roboto Slab"/>
                <a:ea typeface="Roboto Slab"/>
                <a:cs typeface="Roboto Slab"/>
                <a:sym typeface="Roboto Slab"/>
              </a:rPr>
              <a:t>ove </a:t>
            </a:r>
            <a:endParaRPr sz="1800">
              <a:latin typeface="Roboto Slab"/>
              <a:ea typeface="Roboto Slab"/>
              <a:cs typeface="Roboto Slab"/>
              <a:sym typeface="Roboto Slab"/>
            </a:endParaRPr>
          </a:p>
          <a:p>
            <a:pPr marL="0" lvl="0" indent="0" algn="l" rtl="0">
              <a:lnSpc>
                <a:spcPct val="100000"/>
              </a:lnSpc>
              <a:spcBef>
                <a:spcPts val="1600"/>
              </a:spcBef>
              <a:spcAft>
                <a:spcPts val="1600"/>
              </a:spcAft>
              <a:buNone/>
            </a:pPr>
            <a:r>
              <a:rPr lang="en" sz="1800" b="1">
                <a:solidFill>
                  <a:srgbClr val="FFF2CC"/>
                </a:solidFill>
                <a:latin typeface="Roboto Slab"/>
                <a:ea typeface="Roboto Slab"/>
                <a:cs typeface="Roboto Slab"/>
                <a:sym typeface="Roboto Slab"/>
              </a:rPr>
              <a:t>S</a:t>
            </a:r>
            <a:r>
              <a:rPr lang="en" sz="1800">
                <a:latin typeface="Roboto Slab"/>
                <a:ea typeface="Roboto Slab"/>
                <a:cs typeface="Roboto Slab"/>
                <a:sym typeface="Roboto Slab"/>
              </a:rPr>
              <a:t>ubstitute </a:t>
            </a:r>
            <a:endParaRPr sz="1800">
              <a:latin typeface="Roboto Slab"/>
              <a:ea typeface="Roboto Slab"/>
              <a:cs typeface="Roboto Slab"/>
              <a:sym typeface="Roboto Slab"/>
            </a:endParaRPr>
          </a:p>
        </p:txBody>
      </p:sp>
      <p:sp>
        <p:nvSpPr>
          <p:cNvPr id="112" name="Google Shape;112;p18"/>
          <p:cNvSpPr txBox="1">
            <a:spLocks noGrp="1"/>
          </p:cNvSpPr>
          <p:nvPr>
            <p:ph type="body" idx="2"/>
          </p:nvPr>
        </p:nvSpPr>
        <p:spPr>
          <a:xfrm>
            <a:off x="4455300" y="1489825"/>
            <a:ext cx="41166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Roboto Slab"/>
                <a:ea typeface="Roboto Slab"/>
                <a:cs typeface="Roboto Slab"/>
                <a:sym typeface="Roboto Slab"/>
              </a:rPr>
              <a:t>Edit → check your “CUPS”</a:t>
            </a:r>
            <a:endParaRPr sz="2400">
              <a:latin typeface="Roboto Slab"/>
              <a:ea typeface="Roboto Slab"/>
              <a:cs typeface="Roboto Slab"/>
              <a:sym typeface="Roboto Slab"/>
            </a:endParaRPr>
          </a:p>
          <a:p>
            <a:pPr marL="0" lvl="0" indent="0" algn="l" rtl="0">
              <a:lnSpc>
                <a:spcPct val="100000"/>
              </a:lnSpc>
              <a:spcBef>
                <a:spcPts val="1600"/>
              </a:spcBef>
              <a:spcAft>
                <a:spcPts val="0"/>
              </a:spcAft>
              <a:buNone/>
            </a:pPr>
            <a:endParaRPr sz="1800" b="1" i="1">
              <a:solidFill>
                <a:srgbClr val="FFF2CC"/>
              </a:solidFill>
              <a:latin typeface="Roboto Slab"/>
              <a:ea typeface="Roboto Slab"/>
              <a:cs typeface="Roboto Slab"/>
              <a:sym typeface="Roboto Slab"/>
            </a:endParaRPr>
          </a:p>
          <a:p>
            <a:pPr marL="0" lvl="0" indent="0" algn="l" rtl="0">
              <a:lnSpc>
                <a:spcPct val="100000"/>
              </a:lnSpc>
              <a:spcBef>
                <a:spcPts val="1600"/>
              </a:spcBef>
              <a:spcAft>
                <a:spcPts val="0"/>
              </a:spcAft>
              <a:buNone/>
            </a:pPr>
            <a:r>
              <a:rPr lang="en" sz="1800" b="1" i="1">
                <a:solidFill>
                  <a:srgbClr val="FFF2CC"/>
                </a:solidFill>
                <a:latin typeface="Roboto Slab"/>
                <a:ea typeface="Roboto Slab"/>
                <a:cs typeface="Roboto Slab"/>
                <a:sym typeface="Roboto Slab"/>
              </a:rPr>
              <a:t>C</a:t>
            </a:r>
            <a:r>
              <a:rPr lang="en" sz="1800">
                <a:latin typeface="Roboto Slab"/>
                <a:ea typeface="Roboto Slab"/>
                <a:cs typeface="Roboto Slab"/>
                <a:sym typeface="Roboto Slab"/>
              </a:rPr>
              <a:t>apitalization</a:t>
            </a:r>
            <a:endParaRPr sz="1800">
              <a:latin typeface="Roboto Slab"/>
              <a:ea typeface="Roboto Slab"/>
              <a:cs typeface="Roboto Slab"/>
              <a:sym typeface="Roboto Slab"/>
            </a:endParaRPr>
          </a:p>
          <a:p>
            <a:pPr marL="0" lvl="0" indent="0" algn="l" rtl="0">
              <a:lnSpc>
                <a:spcPct val="100000"/>
              </a:lnSpc>
              <a:spcBef>
                <a:spcPts val="1600"/>
              </a:spcBef>
              <a:spcAft>
                <a:spcPts val="0"/>
              </a:spcAft>
              <a:buNone/>
            </a:pPr>
            <a:r>
              <a:rPr lang="en" sz="1800" b="1" i="1">
                <a:solidFill>
                  <a:srgbClr val="FFF2CC"/>
                </a:solidFill>
                <a:latin typeface="Roboto Slab"/>
                <a:ea typeface="Roboto Slab"/>
                <a:cs typeface="Roboto Slab"/>
                <a:sym typeface="Roboto Slab"/>
              </a:rPr>
              <a:t>U</a:t>
            </a:r>
            <a:r>
              <a:rPr lang="en" sz="1800">
                <a:latin typeface="Roboto Slab"/>
                <a:ea typeface="Roboto Slab"/>
                <a:cs typeface="Roboto Slab"/>
                <a:sym typeface="Roboto Slab"/>
              </a:rPr>
              <a:t>sage</a:t>
            </a:r>
            <a:endParaRPr sz="1800">
              <a:latin typeface="Roboto Slab"/>
              <a:ea typeface="Roboto Slab"/>
              <a:cs typeface="Roboto Slab"/>
              <a:sym typeface="Roboto Slab"/>
            </a:endParaRPr>
          </a:p>
          <a:p>
            <a:pPr marL="0" lvl="0" indent="0" algn="l" rtl="0">
              <a:lnSpc>
                <a:spcPct val="100000"/>
              </a:lnSpc>
              <a:spcBef>
                <a:spcPts val="1600"/>
              </a:spcBef>
              <a:spcAft>
                <a:spcPts val="0"/>
              </a:spcAft>
              <a:buNone/>
            </a:pPr>
            <a:r>
              <a:rPr lang="en" sz="1800" b="1" i="1">
                <a:solidFill>
                  <a:srgbClr val="FFF2CC"/>
                </a:solidFill>
                <a:latin typeface="Roboto Slab"/>
                <a:ea typeface="Roboto Slab"/>
                <a:cs typeface="Roboto Slab"/>
                <a:sym typeface="Roboto Slab"/>
              </a:rPr>
              <a:t>P</a:t>
            </a:r>
            <a:r>
              <a:rPr lang="en" sz="1800">
                <a:latin typeface="Roboto Slab"/>
                <a:ea typeface="Roboto Slab"/>
                <a:cs typeface="Roboto Slab"/>
                <a:sym typeface="Roboto Slab"/>
              </a:rPr>
              <a:t>unctuational</a:t>
            </a:r>
            <a:endParaRPr sz="1800">
              <a:latin typeface="Roboto Slab"/>
              <a:ea typeface="Roboto Slab"/>
              <a:cs typeface="Roboto Slab"/>
              <a:sym typeface="Roboto Slab"/>
            </a:endParaRPr>
          </a:p>
          <a:p>
            <a:pPr marL="0" lvl="0" indent="0" algn="l" rtl="0">
              <a:lnSpc>
                <a:spcPct val="100000"/>
              </a:lnSpc>
              <a:spcBef>
                <a:spcPts val="1600"/>
              </a:spcBef>
              <a:spcAft>
                <a:spcPts val="1600"/>
              </a:spcAft>
              <a:buNone/>
            </a:pPr>
            <a:r>
              <a:rPr lang="en" sz="1800" b="1" i="1">
                <a:solidFill>
                  <a:srgbClr val="FFF2CC"/>
                </a:solidFill>
                <a:latin typeface="Roboto Slab"/>
                <a:ea typeface="Roboto Slab"/>
                <a:cs typeface="Roboto Slab"/>
                <a:sym typeface="Roboto Slab"/>
              </a:rPr>
              <a:t>S</a:t>
            </a:r>
            <a:r>
              <a:rPr lang="en" sz="1800">
                <a:latin typeface="Roboto Slab"/>
                <a:ea typeface="Roboto Slab"/>
                <a:cs typeface="Roboto Slab"/>
                <a:sym typeface="Roboto Slab"/>
              </a:rPr>
              <a:t>pelling</a:t>
            </a:r>
            <a:endParaRPr sz="1800">
              <a:latin typeface="Roboto Slab"/>
              <a:ea typeface="Roboto Slab"/>
              <a:cs typeface="Roboto Slab"/>
              <a:sym typeface="Roboto Slab"/>
            </a:endParaRPr>
          </a:p>
        </p:txBody>
      </p:sp>
      <p:grpSp>
        <p:nvGrpSpPr>
          <p:cNvPr id="113" name="Google Shape;113;p18"/>
          <p:cNvGrpSpPr/>
          <p:nvPr/>
        </p:nvGrpSpPr>
        <p:grpSpPr>
          <a:xfrm>
            <a:off x="1403950" y="2106975"/>
            <a:ext cx="3168050" cy="2881800"/>
            <a:chOff x="1403950" y="2106975"/>
            <a:chExt cx="3168050" cy="2881800"/>
          </a:xfrm>
        </p:grpSpPr>
        <p:sp>
          <p:nvSpPr>
            <p:cNvPr id="114" name="Google Shape;114;p18"/>
            <p:cNvSpPr txBox="1"/>
            <p:nvPr/>
          </p:nvSpPr>
          <p:spPr>
            <a:xfrm>
              <a:off x="1764900" y="2106975"/>
              <a:ext cx="2807100" cy="2881800"/>
            </a:xfrm>
            <a:prstGeom prst="rect">
              <a:avLst/>
            </a:prstGeom>
            <a:noFill/>
            <a:ln>
              <a:noFill/>
            </a:ln>
          </p:spPr>
          <p:txBody>
            <a:bodyPr spcFirstLastPara="1" wrap="square" lIns="91425" tIns="91425" rIns="91425" bIns="91425" anchor="t" anchorCtr="0">
              <a:noAutofit/>
            </a:bodyPr>
            <a:lstStyle/>
            <a:p>
              <a:pPr marL="0" lvl="0" indent="0" algn="l" rtl="0">
                <a:lnSpc>
                  <a:spcPct val="183000"/>
                </a:lnSpc>
                <a:spcBef>
                  <a:spcPts val="1100"/>
                </a:spcBef>
                <a:spcAft>
                  <a:spcPts val="0"/>
                </a:spcAft>
                <a:buNone/>
              </a:pPr>
              <a:r>
                <a:rPr lang="en" sz="1800">
                  <a:solidFill>
                    <a:srgbClr val="FFF2CC"/>
                  </a:solidFill>
                  <a:latin typeface="Roboto Slab"/>
                  <a:ea typeface="Roboto Slab"/>
                  <a:cs typeface="Roboto Slab"/>
                  <a:sym typeface="Roboto Slab"/>
                </a:rPr>
                <a:t>Information in order to make your ideas clearer, more accurate, more interesting, or more convincing.</a:t>
              </a:r>
              <a:endParaRPr sz="1800">
                <a:solidFill>
                  <a:srgbClr val="FFF2CC"/>
                </a:solidFill>
                <a:latin typeface="Roboto Slab"/>
                <a:ea typeface="Roboto Slab"/>
                <a:cs typeface="Roboto Slab"/>
                <a:sym typeface="Roboto Slab"/>
              </a:endParaRPr>
            </a:p>
            <a:p>
              <a:pPr marL="0" lvl="0" indent="0" algn="l" rtl="0">
                <a:spcBef>
                  <a:spcPts val="1100"/>
                </a:spcBef>
                <a:spcAft>
                  <a:spcPts val="0"/>
                </a:spcAft>
                <a:buNone/>
              </a:pPr>
              <a:endParaRPr sz="1800">
                <a:solidFill>
                  <a:srgbClr val="FFF2CC"/>
                </a:solidFill>
                <a:latin typeface="Roboto"/>
                <a:ea typeface="Roboto"/>
                <a:cs typeface="Roboto"/>
                <a:sym typeface="Roboto"/>
              </a:endParaRPr>
            </a:p>
          </p:txBody>
        </p:sp>
        <p:sp>
          <p:nvSpPr>
            <p:cNvPr id="115" name="Google Shape;115;p18"/>
            <p:cNvSpPr/>
            <p:nvPr/>
          </p:nvSpPr>
          <p:spPr>
            <a:xfrm>
              <a:off x="1403950" y="2571750"/>
              <a:ext cx="360950" cy="1515975"/>
            </a:xfrm>
            <a:custGeom>
              <a:avLst/>
              <a:gdLst/>
              <a:ahLst/>
              <a:cxnLst/>
              <a:rect l="l" t="t" r="r" b="b"/>
              <a:pathLst>
                <a:path w="14438" h="60639" extrusionOk="0">
                  <a:moveTo>
                    <a:pt x="0" y="0"/>
                  </a:moveTo>
                  <a:lnTo>
                    <a:pt x="14438" y="27432"/>
                  </a:lnTo>
                  <a:lnTo>
                    <a:pt x="2165" y="60639"/>
                  </a:lnTo>
                </a:path>
              </a:pathLst>
            </a:custGeom>
            <a:noFill/>
            <a:ln w="28575" cap="flat" cmpd="sng">
              <a:solidFill>
                <a:srgbClr val="FFF2CC"/>
              </a:solidFill>
              <a:prstDash val="solid"/>
              <a:round/>
              <a:headEnd type="none" w="med" len="med"/>
              <a:tailEnd type="none" w="med" len="med"/>
            </a:ln>
          </p:spPr>
        </p:sp>
      </p:grpSp>
      <p:sp>
        <p:nvSpPr>
          <p:cNvPr id="116" name="Google Shape;116;p18"/>
          <p:cNvSpPr/>
          <p:nvPr/>
        </p:nvSpPr>
        <p:spPr>
          <a:xfrm>
            <a:off x="6113449" y="2571750"/>
            <a:ext cx="360950" cy="1654535"/>
          </a:xfrm>
          <a:custGeom>
            <a:avLst/>
            <a:gdLst/>
            <a:ahLst/>
            <a:cxnLst/>
            <a:rect l="l" t="t" r="r" b="b"/>
            <a:pathLst>
              <a:path w="14438" h="60639" extrusionOk="0">
                <a:moveTo>
                  <a:pt x="0" y="0"/>
                </a:moveTo>
                <a:lnTo>
                  <a:pt x="14438" y="27432"/>
                </a:lnTo>
                <a:lnTo>
                  <a:pt x="2165" y="60639"/>
                </a:lnTo>
              </a:path>
            </a:pathLst>
          </a:custGeom>
          <a:noFill/>
          <a:ln w="28575" cap="flat" cmpd="sng">
            <a:solidFill>
              <a:srgbClr val="FFF2CC"/>
            </a:solidFill>
            <a:prstDash val="solid"/>
            <a:round/>
            <a:headEnd type="none" w="med" len="med"/>
            <a:tailEnd type="none" w="med" len="med"/>
          </a:ln>
        </p:spPr>
      </p:sp>
      <p:sp>
        <p:nvSpPr>
          <p:cNvPr id="117" name="Google Shape;117;p18"/>
          <p:cNvSpPr txBox="1"/>
          <p:nvPr/>
        </p:nvSpPr>
        <p:spPr>
          <a:xfrm>
            <a:off x="6403350" y="2149575"/>
            <a:ext cx="2807100" cy="2796600"/>
          </a:xfrm>
          <a:prstGeom prst="rect">
            <a:avLst/>
          </a:prstGeom>
          <a:noFill/>
          <a:ln>
            <a:noFill/>
          </a:ln>
        </p:spPr>
        <p:txBody>
          <a:bodyPr spcFirstLastPara="1" wrap="square" lIns="91425" tIns="91425" rIns="91425" bIns="91425" anchor="t" anchorCtr="0">
            <a:noAutofit/>
          </a:bodyPr>
          <a:lstStyle/>
          <a:p>
            <a:pPr marL="0" lvl="0" indent="0" algn="l" rtl="0">
              <a:lnSpc>
                <a:spcPct val="183000"/>
              </a:lnSpc>
              <a:spcBef>
                <a:spcPts val="1100"/>
              </a:spcBef>
              <a:spcAft>
                <a:spcPts val="0"/>
              </a:spcAft>
              <a:buNone/>
            </a:pPr>
            <a:r>
              <a:rPr lang="en" sz="1800">
                <a:solidFill>
                  <a:srgbClr val="FFF2CC"/>
                </a:solidFill>
                <a:latin typeface="Roboto Slab"/>
                <a:ea typeface="Roboto Slab"/>
                <a:cs typeface="Roboto Slab"/>
                <a:sym typeface="Roboto Slab"/>
              </a:rPr>
              <a:t> You fix any problems in grammar, punctuation, and sentence structure. You improve your writing style.</a:t>
            </a:r>
            <a:endParaRPr sz="1800">
              <a:solidFill>
                <a:srgbClr val="FFF2CC"/>
              </a:solidFill>
              <a:latin typeface="Roboto Slab"/>
              <a:ea typeface="Roboto Slab"/>
              <a:cs typeface="Roboto Slab"/>
              <a:sym typeface="Roboto Slab"/>
            </a:endParaRPr>
          </a:p>
          <a:p>
            <a:pPr marL="0" lvl="0" indent="0" algn="l" rtl="0">
              <a:spcBef>
                <a:spcPts val="1100"/>
              </a:spcBef>
              <a:spcAft>
                <a:spcPts val="0"/>
              </a:spcAft>
              <a:buNone/>
            </a:pPr>
            <a:endParaRPr sz="1800">
              <a:solidFill>
                <a:srgbClr val="FFF2CC"/>
              </a:solidFill>
              <a:latin typeface="Roboto Slab"/>
              <a:ea typeface="Roboto Slab"/>
              <a:cs typeface="Roboto Slab"/>
              <a:sym typeface="Roboto Slab"/>
            </a:endParaRPr>
          </a:p>
        </p:txBody>
      </p:sp>
      <p:cxnSp>
        <p:nvCxnSpPr>
          <p:cNvPr id="118" name="Google Shape;118;p18"/>
          <p:cNvCxnSpPr/>
          <p:nvPr/>
        </p:nvCxnSpPr>
        <p:spPr>
          <a:xfrm>
            <a:off x="4373525" y="1454150"/>
            <a:ext cx="30900" cy="3234000"/>
          </a:xfrm>
          <a:prstGeom prst="straightConnector1">
            <a:avLst/>
          </a:prstGeom>
          <a:noFill/>
          <a:ln w="38100" cap="flat" cmpd="sng">
            <a:solidFill>
              <a:srgbClr val="CFE2F3"/>
            </a:solidFill>
            <a:prstDash val="dashDot"/>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100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Tips for using the writing process</a:t>
            </a:r>
            <a:endParaRPr/>
          </a:p>
        </p:txBody>
      </p:sp>
      <p:sp>
        <p:nvSpPr>
          <p:cNvPr id="124" name="Google Shape;124;p19"/>
          <p:cNvSpPr txBox="1">
            <a:spLocks noGrp="1"/>
          </p:cNvSpPr>
          <p:nvPr>
            <p:ph type="body" idx="1"/>
          </p:nvPr>
        </p:nvSpPr>
        <p:spPr>
          <a:xfrm>
            <a:off x="387900" y="1489825"/>
            <a:ext cx="3999900" cy="12498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en" sz="3000">
                <a:latin typeface="Roboto Slab"/>
                <a:ea typeface="Roboto Slab"/>
                <a:cs typeface="Roboto Slab"/>
                <a:sym typeface="Roboto Slab"/>
              </a:rPr>
              <a:t>1.It is not a linear process.</a:t>
            </a:r>
            <a:endParaRPr sz="3000">
              <a:latin typeface="Roboto Slab"/>
              <a:ea typeface="Roboto Slab"/>
              <a:cs typeface="Roboto Slab"/>
              <a:sym typeface="Roboto Slab"/>
            </a:endParaRPr>
          </a:p>
        </p:txBody>
      </p:sp>
      <p:sp>
        <p:nvSpPr>
          <p:cNvPr id="125" name="Google Shape;125;p19"/>
          <p:cNvSpPr txBox="1">
            <a:spLocks noGrp="1"/>
          </p:cNvSpPr>
          <p:nvPr>
            <p:ph type="body" idx="2"/>
          </p:nvPr>
        </p:nvSpPr>
        <p:spPr>
          <a:xfrm>
            <a:off x="4756200" y="1489825"/>
            <a:ext cx="3999900" cy="1549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latin typeface="Roboto Slab"/>
                <a:ea typeface="Roboto Slab"/>
                <a:cs typeface="Roboto Slab"/>
                <a:sym typeface="Roboto Slab"/>
              </a:rPr>
              <a:t>Depend on the needs, goals and purposes of writing, students can jump among different components.</a:t>
            </a:r>
            <a:endParaRPr sz="2000">
              <a:latin typeface="Roboto Slab"/>
              <a:ea typeface="Roboto Slab"/>
              <a:cs typeface="Roboto Slab"/>
              <a:sym typeface="Roboto Slab"/>
            </a:endParaRPr>
          </a:p>
        </p:txBody>
      </p:sp>
      <p:sp>
        <p:nvSpPr>
          <p:cNvPr id="126" name="Google Shape;126;p19"/>
          <p:cNvSpPr txBox="1">
            <a:spLocks noGrp="1"/>
          </p:cNvSpPr>
          <p:nvPr>
            <p:ph type="body" idx="1"/>
          </p:nvPr>
        </p:nvSpPr>
        <p:spPr>
          <a:xfrm>
            <a:off x="387900" y="3185300"/>
            <a:ext cx="3999900" cy="17586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en" sz="3000">
                <a:latin typeface="Roboto Slab"/>
                <a:ea typeface="Roboto Slab"/>
                <a:cs typeface="Roboto Slab"/>
                <a:sym typeface="Roboto Slab"/>
              </a:rPr>
              <a:t>2. Scaffold can be  used in each component.</a:t>
            </a:r>
            <a:endParaRPr sz="3000">
              <a:latin typeface="Roboto Slab"/>
              <a:ea typeface="Roboto Slab"/>
              <a:cs typeface="Roboto Slab"/>
              <a:sym typeface="Roboto Slab"/>
            </a:endParaRPr>
          </a:p>
        </p:txBody>
      </p:sp>
      <p:sp>
        <p:nvSpPr>
          <p:cNvPr id="127" name="Google Shape;127;p19"/>
          <p:cNvSpPr txBox="1">
            <a:spLocks noGrp="1"/>
          </p:cNvSpPr>
          <p:nvPr>
            <p:ph type="body" idx="2"/>
          </p:nvPr>
        </p:nvSpPr>
        <p:spPr>
          <a:xfrm>
            <a:off x="4835350" y="3439700"/>
            <a:ext cx="3999900" cy="124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Roboto Slab"/>
                <a:ea typeface="Roboto Slab"/>
                <a:cs typeface="Roboto Slab"/>
                <a:sym typeface="Roboto Slab"/>
              </a:rPr>
              <a:t>Provides some graphic organizer or some sentence structure in draft process..</a:t>
            </a:r>
            <a:endParaRPr sz="2000">
              <a:latin typeface="Roboto Slab"/>
              <a:ea typeface="Roboto Slab"/>
              <a:cs typeface="Roboto Slab"/>
              <a:sym typeface="Roboto Slab"/>
            </a:endParaRPr>
          </a:p>
          <a:p>
            <a:pPr marL="0" lvl="0" indent="0" algn="l" rtl="0">
              <a:spcBef>
                <a:spcPts val="1600"/>
              </a:spcBef>
              <a:spcAft>
                <a:spcPts val="1600"/>
              </a:spcAft>
              <a:buNone/>
            </a:pPr>
            <a:endParaRPr sz="2000">
              <a:latin typeface="Roboto Slab"/>
              <a:ea typeface="Roboto Slab"/>
              <a:cs typeface="Roboto Slab"/>
              <a:sym typeface="Roboto Sla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Tips for using the writing process</a:t>
            </a:r>
            <a:endParaRPr/>
          </a:p>
        </p:txBody>
      </p:sp>
      <p:sp>
        <p:nvSpPr>
          <p:cNvPr id="133" name="Google Shape;133;p20"/>
          <p:cNvSpPr txBox="1">
            <a:spLocks noGrp="1"/>
          </p:cNvSpPr>
          <p:nvPr>
            <p:ph type="body" idx="1"/>
          </p:nvPr>
        </p:nvSpPr>
        <p:spPr>
          <a:xfrm>
            <a:off x="387900" y="1489825"/>
            <a:ext cx="3999900" cy="12498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en" sz="3000">
                <a:latin typeface="Roboto Slab"/>
                <a:ea typeface="Roboto Slab"/>
                <a:cs typeface="Roboto Slab"/>
                <a:sym typeface="Roboto Slab"/>
              </a:rPr>
              <a:t>1.It is not a linear process.</a:t>
            </a:r>
            <a:endParaRPr sz="3000">
              <a:latin typeface="Roboto Slab"/>
              <a:ea typeface="Roboto Slab"/>
              <a:cs typeface="Roboto Slab"/>
              <a:sym typeface="Roboto Slab"/>
            </a:endParaRPr>
          </a:p>
        </p:txBody>
      </p:sp>
      <p:sp>
        <p:nvSpPr>
          <p:cNvPr id="134" name="Google Shape;134;p20"/>
          <p:cNvSpPr txBox="1">
            <a:spLocks noGrp="1"/>
          </p:cNvSpPr>
          <p:nvPr>
            <p:ph type="body" idx="1"/>
          </p:nvPr>
        </p:nvSpPr>
        <p:spPr>
          <a:xfrm>
            <a:off x="387900" y="3185300"/>
            <a:ext cx="3999900" cy="17586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en" sz="3000">
                <a:latin typeface="Roboto Slab"/>
                <a:ea typeface="Roboto Slab"/>
                <a:cs typeface="Roboto Slab"/>
                <a:sym typeface="Roboto Slab"/>
              </a:rPr>
              <a:t>2. Scaffold can be  used in each component.</a:t>
            </a:r>
            <a:endParaRPr sz="3000">
              <a:latin typeface="Roboto Slab"/>
              <a:ea typeface="Roboto Slab"/>
              <a:cs typeface="Roboto Slab"/>
              <a:sym typeface="Roboto Slab"/>
            </a:endParaRPr>
          </a:p>
        </p:txBody>
      </p:sp>
      <p:pic>
        <p:nvPicPr>
          <p:cNvPr id="135" name="Google Shape;135;p20"/>
          <p:cNvPicPr preferRelativeResize="0"/>
          <p:nvPr/>
        </p:nvPicPr>
        <p:blipFill>
          <a:blip r:embed="rId3">
            <a:alphaModFix/>
          </a:blip>
          <a:stretch>
            <a:fillRect/>
          </a:stretch>
        </p:blipFill>
        <p:spPr>
          <a:xfrm>
            <a:off x="4798425" y="1249325"/>
            <a:ext cx="2622664" cy="36945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1"/>
          <p:cNvSpPr/>
          <p:nvPr/>
        </p:nvSpPr>
        <p:spPr>
          <a:xfrm rot="-5400000">
            <a:off x="4366804" y="382649"/>
            <a:ext cx="394047" cy="912765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txBox="1"/>
          <p:nvPr/>
        </p:nvSpPr>
        <p:spPr>
          <a:xfrm>
            <a:off x="-8175" y="4616175"/>
            <a:ext cx="9144000" cy="52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500">
                <a:solidFill>
                  <a:schemeClr val="dk1"/>
                </a:solidFill>
                <a:latin typeface="Roboto Slab"/>
                <a:ea typeface="Roboto Slab"/>
                <a:cs typeface="Roboto Slab"/>
                <a:sym typeface="Roboto Slab"/>
              </a:rPr>
              <a:t>Summary </a:t>
            </a:r>
            <a:endParaRPr sz="2500">
              <a:solidFill>
                <a:schemeClr val="dk1"/>
              </a:solidFill>
              <a:latin typeface="Roboto Slab"/>
              <a:ea typeface="Roboto Slab"/>
              <a:cs typeface="Roboto Slab"/>
              <a:sym typeface="Roboto Slab"/>
            </a:endParaRPr>
          </a:p>
        </p:txBody>
      </p:sp>
      <p:pic>
        <p:nvPicPr>
          <p:cNvPr id="142" name="Google Shape;142;p21"/>
          <p:cNvPicPr preferRelativeResize="0"/>
          <p:nvPr/>
        </p:nvPicPr>
        <p:blipFill rotWithShape="1">
          <a:blip r:embed="rId3">
            <a:alphaModFix/>
          </a:blip>
          <a:srcRect l="17563" t="2527" r="25615" b="2802"/>
          <a:stretch/>
        </p:blipFill>
        <p:spPr>
          <a:xfrm>
            <a:off x="1442075" y="177000"/>
            <a:ext cx="5489950" cy="449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119400" y="693375"/>
            <a:ext cx="4452600" cy="35067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sz="3500"/>
              <a:t>Narrative, informational, and argumentative writing should:</a:t>
            </a:r>
            <a:endParaRPr sz="3500"/>
          </a:p>
        </p:txBody>
      </p:sp>
      <p:sp>
        <p:nvSpPr>
          <p:cNvPr id="148" name="Google Shape;148;p22"/>
          <p:cNvSpPr txBox="1">
            <a:spLocks noGrp="1"/>
          </p:cNvSpPr>
          <p:nvPr>
            <p:ph type="body" idx="2"/>
          </p:nvPr>
        </p:nvSpPr>
        <p:spPr>
          <a:xfrm>
            <a:off x="4572000" y="1028875"/>
            <a:ext cx="4700400" cy="3695100"/>
          </a:xfrm>
          <a:prstGeom prst="rect">
            <a:avLst/>
          </a:prstGeom>
        </p:spPr>
        <p:txBody>
          <a:bodyPr spcFirstLastPara="1" wrap="square" lIns="91425" tIns="91425" rIns="91425" bIns="91425" anchor="ctr" anchorCtr="0">
            <a:noAutofit/>
          </a:bodyPr>
          <a:lstStyle/>
          <a:p>
            <a:pPr marL="457200" lvl="0" indent="-342900" algn="l" rtl="0">
              <a:lnSpc>
                <a:spcPct val="200000"/>
              </a:lnSpc>
              <a:spcBef>
                <a:spcPts val="0"/>
              </a:spcBef>
              <a:spcAft>
                <a:spcPts val="0"/>
              </a:spcAft>
              <a:buSzPts val="1800"/>
              <a:buFont typeface="Roboto Slab"/>
              <a:buChar char="●"/>
            </a:pPr>
            <a:r>
              <a:rPr lang="en">
                <a:latin typeface="Roboto Slab"/>
                <a:ea typeface="Roboto Slab"/>
                <a:cs typeface="Roboto Slab"/>
                <a:sym typeface="Roboto Slab"/>
              </a:rPr>
              <a:t>Reflect the goals of the unit or class</a:t>
            </a:r>
            <a:endParaRPr>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a:latin typeface="Roboto Slab"/>
                <a:ea typeface="Roboto Slab"/>
                <a:cs typeface="Roboto Slab"/>
                <a:sym typeface="Roboto Slab"/>
              </a:rPr>
              <a:t>Promote critical thinking </a:t>
            </a:r>
            <a:endParaRPr>
              <a:latin typeface="Roboto Slab"/>
              <a:ea typeface="Roboto Slab"/>
              <a:cs typeface="Roboto Slab"/>
              <a:sym typeface="Roboto Slab"/>
            </a:endParaRPr>
          </a:p>
          <a:p>
            <a:pPr marL="457200" lvl="0" indent="-342900" algn="l" rtl="0">
              <a:lnSpc>
                <a:spcPct val="200000"/>
              </a:lnSpc>
              <a:spcBef>
                <a:spcPts val="0"/>
              </a:spcBef>
              <a:spcAft>
                <a:spcPts val="0"/>
              </a:spcAft>
              <a:buSzPts val="1800"/>
              <a:buFont typeface="Roboto Slab"/>
              <a:buChar char="●"/>
            </a:pPr>
            <a:r>
              <a:rPr lang="en">
                <a:latin typeface="Roboto Slab"/>
                <a:ea typeface="Roboto Slab"/>
                <a:cs typeface="Roboto Slab"/>
                <a:sym typeface="Roboto Slab"/>
              </a:rPr>
              <a:t>Allow writers to integrate their background knowledge</a:t>
            </a:r>
            <a:endParaRPr>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1504</Words>
  <Application>Microsoft Macintosh PowerPoint</Application>
  <PresentationFormat>On-screen Show (16:9)</PresentationFormat>
  <Paragraphs>170</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Raleway</vt:lpstr>
      <vt:lpstr>Georgia</vt:lpstr>
      <vt:lpstr>Open Sans</vt:lpstr>
      <vt:lpstr>Times New Roman</vt:lpstr>
      <vt:lpstr>Roboto</vt:lpstr>
      <vt:lpstr>Lato</vt:lpstr>
      <vt:lpstr>Roboto Slab</vt:lpstr>
      <vt:lpstr>Arial</vt:lpstr>
      <vt:lpstr>Marina</vt:lpstr>
      <vt:lpstr>Disciplinary Literacy Writing: The Big Idea</vt:lpstr>
      <vt:lpstr>What do you feel strongly about? Social media? Animal testing? Northern pipeline? Banning homework? ……………….?</vt:lpstr>
      <vt:lpstr>Writing: The Big Idea In the Reading and writing in the disciplines Annenberg Foundation</vt:lpstr>
      <vt:lpstr>PowerPoint Presentation</vt:lpstr>
      <vt:lpstr>Revise VS Edit</vt:lpstr>
      <vt:lpstr>Tips for using the writing process</vt:lpstr>
      <vt:lpstr>Tips for using the writing process</vt:lpstr>
      <vt:lpstr>PowerPoint Presentation</vt:lpstr>
      <vt:lpstr>Narrative, informational, and argumentative writing should:</vt:lpstr>
      <vt:lpstr>Narrative Writing</vt:lpstr>
      <vt:lpstr>Narrative Writing</vt:lpstr>
      <vt:lpstr>Informational / Explanatory Writing</vt:lpstr>
      <vt:lpstr>Informational / Explanatory Writing</vt:lpstr>
      <vt:lpstr>Argumentative Writing</vt:lpstr>
      <vt:lpstr>Argumentative Writing</vt:lpstr>
      <vt:lpstr>Example: Transition Words in Social Studies</vt:lpstr>
      <vt:lpstr>PowerPoint Presentation</vt:lpstr>
      <vt:lpstr>Activity Writing a Letter to the Editor  …...with scaffolds</vt:lpstr>
      <vt:lpstr>A letter to the editor?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Disciplinary Literacy Writing: The Big Idea</dc:title>
  <cp:lastModifiedBy>Joanne Robertson</cp:lastModifiedBy>
  <cp:revision>1</cp:revision>
  <dcterms:modified xsi:type="dcterms:W3CDTF">2019-05-28T04:14:15Z</dcterms:modified>
</cp:coreProperties>
</file>