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Comfortaa" pitchFamily="2" charset="0"/>
      <p:regular r:id="rId21"/>
      <p:bold r:id="rId22"/>
    </p:embeddedFont>
    <p:embeddedFont>
      <p:font typeface="EB Garamond" pitchFamily="2" charset="0"/>
      <p:regular r:id="rId23"/>
      <p:bold r:id="rId24"/>
      <p:italic r:id="rId25"/>
      <p:boldItalic r:id="rId26"/>
    </p:embeddedFont>
    <p:embeddedFont>
      <p:font typeface="Raleway" panose="020B0503030101060003" pitchFamily="34" charset="77"/>
      <p:regular r:id="rId27"/>
      <p:bold r:id="rId28"/>
      <p:italic r:id="rId29"/>
      <p:boldItalic r:id="rId30"/>
    </p:embeddedFont>
    <p:embeddedFont>
      <p:font typeface="Source Sans Pro" panose="020B0503030403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46C7D3-2616-4CEB-8B13-82701D39507A}">
  <a:tblStyle styleId="{8746C7D3-2616-4CEB-8B13-82701D39507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21"/>
  </p:normalViewPr>
  <p:slideViewPr>
    <p:cSldViewPr snapToGrid="0">
      <p:cViewPr varScale="1">
        <p:scale>
          <a:sx n="143" d="100"/>
          <a:sy n="143" d="100"/>
        </p:scale>
        <p:origin x="224" y="21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aa4132509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aa413250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aa4132509_1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aa4132509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a98af60c3_0_2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a98af60c3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a98af60c3_0_2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a98af60c3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a98af60c3_0_2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a98af60c3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a98af60c3_0_2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a98af60c3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a98af60c3_0_3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5a98af60c3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a98af60c3_0_3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a98af60c3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a98af60c3_0_3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5a98af60c3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5aa4132509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5aa4132509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5aa4132509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5aa4132509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aa4132509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aa4132509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aa4132509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aa4132509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aa4132509_1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aa4132509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aa4132509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aa413250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aa4132509_1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aa4132509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aa4132509_1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aa4132509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learner.org/courses/readwrite/disciplinary-literacy/writing-big-ideas/4.htm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Writing: Disciplinary Literacy</a:t>
            </a:r>
            <a:endParaRPr/>
          </a:p>
        </p:txBody>
      </p:sp>
      <p:sp>
        <p:nvSpPr>
          <p:cNvPr id="59" name="Google Shape;59;p13"/>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Lauren Lyons &amp; Shane Love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114"/>
        <p:cNvGrpSpPr/>
        <p:nvPr/>
      </p:nvGrpSpPr>
      <p:grpSpPr>
        <a:xfrm>
          <a:off x="0" y="0"/>
          <a:ext cx="0" cy="0"/>
          <a:chOff x="0" y="0"/>
          <a:chExt cx="0" cy="0"/>
        </a:xfrm>
      </p:grpSpPr>
      <p:sp>
        <p:nvSpPr>
          <p:cNvPr id="115" name="Google Shape;115;p22"/>
          <p:cNvSpPr txBox="1"/>
          <p:nvPr/>
        </p:nvSpPr>
        <p:spPr>
          <a:xfrm>
            <a:off x="5770250" y="3564400"/>
            <a:ext cx="7348500" cy="85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pic>
        <p:nvPicPr>
          <p:cNvPr id="116" name="Google Shape;116;p22"/>
          <p:cNvPicPr preferRelativeResize="0"/>
          <p:nvPr/>
        </p:nvPicPr>
        <p:blipFill>
          <a:blip r:embed="rId3">
            <a:alphaModFix/>
          </a:blip>
          <a:stretch>
            <a:fillRect/>
          </a:stretch>
        </p:blipFill>
        <p:spPr>
          <a:xfrm>
            <a:off x="7950" y="882363"/>
            <a:ext cx="9128086" cy="3378775"/>
          </a:xfrm>
          <a:prstGeom prst="rect">
            <a:avLst/>
          </a:prstGeom>
          <a:noFill/>
          <a:ln>
            <a:noFill/>
          </a:ln>
        </p:spPr>
      </p:pic>
      <p:sp>
        <p:nvSpPr>
          <p:cNvPr id="117" name="Google Shape;117;p22"/>
          <p:cNvSpPr txBox="1"/>
          <p:nvPr/>
        </p:nvSpPr>
        <p:spPr>
          <a:xfrm>
            <a:off x="3518897" y="123375"/>
            <a:ext cx="2834700" cy="75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latin typeface="Comfortaa"/>
                <a:ea typeface="Comfortaa"/>
                <a:cs typeface="Comfortaa"/>
                <a:sym typeface="Comfortaa"/>
              </a:rPr>
              <a:t>SEASON 3</a:t>
            </a:r>
            <a:endParaRPr sz="3600" b="1">
              <a:solidFill>
                <a:srgbClr val="FFFFFF"/>
              </a:solidFill>
              <a:latin typeface="Comfortaa"/>
              <a:ea typeface="Comfortaa"/>
              <a:cs typeface="Comfortaa"/>
              <a:sym typeface="Comfortaa"/>
            </a:endParaRPr>
          </a:p>
        </p:txBody>
      </p:sp>
      <p:sp>
        <p:nvSpPr>
          <p:cNvPr id="118" name="Google Shape;118;p22"/>
          <p:cNvSpPr txBox="1"/>
          <p:nvPr/>
        </p:nvSpPr>
        <p:spPr>
          <a:xfrm>
            <a:off x="1618700" y="3070400"/>
            <a:ext cx="2349900" cy="95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a:solidFill>
                  <a:srgbClr val="FFFFFF"/>
                </a:solidFill>
                <a:latin typeface="Comfortaa"/>
                <a:ea typeface="Comfortaa"/>
                <a:cs typeface="Comfortaa"/>
                <a:sym typeface="Comfortaa"/>
              </a:rPr>
              <a:t>BEd</a:t>
            </a:r>
            <a:endParaRPr sz="4800" b="1">
              <a:solidFill>
                <a:srgbClr val="FFFFFF"/>
              </a:solidFill>
              <a:latin typeface="Comfortaa"/>
              <a:ea typeface="Comfortaa"/>
              <a:cs typeface="Comfortaa"/>
              <a:sym typeface="Comforta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aphicFrame>
        <p:nvGraphicFramePr>
          <p:cNvPr id="123" name="Google Shape;123;p23"/>
          <p:cNvGraphicFramePr/>
          <p:nvPr/>
        </p:nvGraphicFramePr>
        <p:xfrm>
          <a:off x="187025" y="200500"/>
          <a:ext cx="3000000" cy="3000000"/>
        </p:xfrm>
        <a:graphic>
          <a:graphicData uri="http://schemas.openxmlformats.org/drawingml/2006/table">
            <a:tbl>
              <a:tblPr>
                <a:noFill/>
                <a:tableStyleId>{8746C7D3-2616-4CEB-8B13-82701D39507A}</a:tableStyleId>
              </a:tblPr>
              <a:tblGrid>
                <a:gridCol w="4416300">
                  <a:extLst>
                    <a:ext uri="{9D8B030D-6E8A-4147-A177-3AD203B41FA5}">
                      <a16:colId xmlns:a16="http://schemas.microsoft.com/office/drawing/2014/main" val="20000"/>
                    </a:ext>
                  </a:extLst>
                </a:gridCol>
                <a:gridCol w="4416300">
                  <a:extLst>
                    <a:ext uri="{9D8B030D-6E8A-4147-A177-3AD203B41FA5}">
                      <a16:colId xmlns:a16="http://schemas.microsoft.com/office/drawing/2014/main" val="20001"/>
                    </a:ext>
                  </a:extLst>
                </a:gridCol>
              </a:tblGrid>
              <a:tr h="2389275">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sz="1800" u="sng">
                        <a:latin typeface="EB Garamond"/>
                        <a:ea typeface="EB Garamond"/>
                        <a:cs typeface="EB Garamond"/>
                        <a:sym typeface="EB Garamond"/>
                      </a:endParaRPr>
                    </a:p>
                    <a:p>
                      <a:pPr marL="0" lvl="0" indent="0" algn="l" rtl="0">
                        <a:spcBef>
                          <a:spcPts val="0"/>
                        </a:spcBef>
                        <a:spcAft>
                          <a:spcPts val="0"/>
                        </a:spcAft>
                        <a:buNone/>
                      </a:pPr>
                      <a:r>
                        <a:rPr lang="en" sz="1800" u="sng">
                          <a:latin typeface="EB Garamond"/>
                          <a:ea typeface="EB Garamond"/>
                          <a:cs typeface="EB Garamond"/>
                          <a:sym typeface="EB Garamond"/>
                        </a:rPr>
                        <a:t>Outdoor                                                     Crab Shack</a:t>
                      </a:r>
                      <a:endParaRPr sz="1800" u="sng">
                        <a:latin typeface="EB Garamond"/>
                        <a:ea typeface="EB Garamond"/>
                        <a:cs typeface="EB Garamond"/>
                        <a:sym typeface="EB Garamond"/>
                      </a:endParaRPr>
                    </a:p>
                    <a:p>
                      <a:pPr marL="0" lvl="0" indent="0" algn="l" rtl="0">
                        <a:spcBef>
                          <a:spcPts val="0"/>
                        </a:spcBef>
                        <a:spcAft>
                          <a:spcPts val="0"/>
                        </a:spcAft>
                        <a:buNone/>
                      </a:pPr>
                      <a:r>
                        <a:rPr lang="en" sz="1800">
                          <a:latin typeface="EB Garamond"/>
                          <a:ea typeface="EB Garamond"/>
                          <a:cs typeface="EB Garamond"/>
                          <a:sym typeface="EB Garamond"/>
                        </a:rPr>
                        <a:t>Headgear                                                              Messy</a:t>
                      </a:r>
                      <a:endParaRPr sz="1800">
                        <a:latin typeface="EB Garamond"/>
                        <a:ea typeface="EB Garamond"/>
                        <a:cs typeface="EB Garamond"/>
                        <a:sym typeface="EB Garamond"/>
                      </a:endParaRPr>
                    </a:p>
                    <a:p>
                      <a:pPr marL="0" lvl="0" indent="0" algn="l" rtl="0">
                        <a:spcBef>
                          <a:spcPts val="0"/>
                        </a:spcBef>
                        <a:spcAft>
                          <a:spcPts val="0"/>
                        </a:spcAft>
                        <a:buNone/>
                      </a:pPr>
                      <a:r>
                        <a:rPr lang="en" sz="1800">
                          <a:latin typeface="EB Garamond"/>
                          <a:ea typeface="EB Garamond"/>
                          <a:cs typeface="EB Garamond"/>
                          <a:sym typeface="EB Garamond"/>
                        </a:rPr>
                        <a:t>Jacket                                                   All-you-can-eat</a:t>
                      </a:r>
                      <a:endParaRPr sz="1800">
                        <a:latin typeface="EB Garamond"/>
                        <a:ea typeface="EB Garamond"/>
                        <a:cs typeface="EB Garamond"/>
                        <a:sym typeface="EB Garamond"/>
                      </a:endParaRPr>
                    </a:p>
                    <a:p>
                      <a:pPr marL="0" lvl="0" indent="0" algn="l" rtl="0">
                        <a:spcBef>
                          <a:spcPts val="0"/>
                        </a:spcBef>
                        <a:spcAft>
                          <a:spcPts val="0"/>
                        </a:spcAft>
                        <a:buNone/>
                      </a:pPr>
                      <a:r>
                        <a:rPr lang="en" sz="1800">
                          <a:latin typeface="EB Garamond"/>
                          <a:ea typeface="EB Garamond"/>
                          <a:cs typeface="EB Garamond"/>
                          <a:sym typeface="EB Garamond"/>
                        </a:rPr>
                        <a:t>Pants                                    Worse than meat sweats</a:t>
                      </a:r>
                      <a:endParaRPr sz="1800">
                        <a:latin typeface="EB Garamond"/>
                        <a:ea typeface="EB Garamond"/>
                        <a:cs typeface="EB Garamond"/>
                        <a:sym typeface="EB Garamond"/>
                      </a:endParaRPr>
                    </a:p>
                    <a:p>
                      <a:pPr marL="0" lvl="0" indent="0" algn="l" rtl="0">
                        <a:spcBef>
                          <a:spcPts val="0"/>
                        </a:spcBef>
                        <a:spcAft>
                          <a:spcPts val="0"/>
                        </a:spcAft>
                        <a:buNone/>
                      </a:pPr>
                      <a:r>
                        <a:rPr lang="en" sz="1800">
                          <a:latin typeface="EB Garamond"/>
                          <a:ea typeface="EB Garamond"/>
                          <a:cs typeface="EB Garamond"/>
                          <a:sym typeface="EB Garamond"/>
                        </a:rPr>
                        <a:t>Hands</a:t>
                      </a:r>
                      <a:endParaRPr sz="1800">
                        <a:latin typeface="EB Garamond"/>
                        <a:ea typeface="EB Garamond"/>
                        <a:cs typeface="EB Garamond"/>
                        <a:sym typeface="EB Garamond"/>
                      </a:endParaRPr>
                    </a:p>
                    <a:p>
                      <a:pPr marL="0" lvl="0" indent="0" algn="l" rtl="0">
                        <a:spcBef>
                          <a:spcPts val="0"/>
                        </a:spcBef>
                        <a:spcAft>
                          <a:spcPts val="0"/>
                        </a:spcAft>
                        <a:buNone/>
                      </a:pPr>
                      <a:r>
                        <a:rPr lang="en" sz="1800">
                          <a:latin typeface="EB Garamond"/>
                          <a:ea typeface="EB Garamond"/>
                          <a:cs typeface="EB Garamond"/>
                          <a:sym typeface="EB Garamond"/>
                        </a:rPr>
                        <a:t>Feet</a:t>
                      </a:r>
                      <a:endParaRPr sz="1800" u="sng">
                        <a:latin typeface="EB Garamond"/>
                        <a:ea typeface="EB Garamond"/>
                        <a:cs typeface="EB Garamond"/>
                        <a:sym typeface="EB Garamond"/>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2389275">
                <a:tc>
                  <a:txBody>
                    <a:bodyPr/>
                    <a:lstStyle/>
                    <a:p>
                      <a:pPr marL="0" lvl="0" indent="0" algn="l" rtl="0">
                        <a:spcBef>
                          <a:spcPts val="0"/>
                        </a:spcBef>
                        <a:spcAft>
                          <a:spcPts val="0"/>
                        </a:spcAft>
                        <a:buNone/>
                      </a:pPr>
                      <a:r>
                        <a:rPr lang="en" sz="1800" u="sng">
                          <a:latin typeface="EB Garamond"/>
                          <a:ea typeface="EB Garamond"/>
                          <a:cs typeface="EB Garamond"/>
                          <a:sym typeface="EB Garamond"/>
                        </a:rPr>
                        <a:t>Things to Consider</a:t>
                      </a:r>
                      <a:endParaRPr sz="1800">
                        <a:latin typeface="EB Garamond"/>
                        <a:ea typeface="EB Garamond"/>
                        <a:cs typeface="EB Garamond"/>
                        <a:sym typeface="EB Garamond"/>
                      </a:endParaRPr>
                    </a:p>
                    <a:p>
                      <a:pPr marL="0" lvl="0" indent="0" algn="l" rtl="0">
                        <a:spcBef>
                          <a:spcPts val="0"/>
                        </a:spcBef>
                        <a:spcAft>
                          <a:spcPts val="0"/>
                        </a:spcAft>
                        <a:buNone/>
                      </a:pPr>
                      <a:endParaRPr sz="1800">
                        <a:latin typeface="EB Garamond"/>
                        <a:ea typeface="EB Garamond"/>
                        <a:cs typeface="EB Garamond"/>
                        <a:sym typeface="EB Garamond"/>
                      </a:endParaRPr>
                    </a:p>
                    <a:p>
                      <a:pPr marL="0" lvl="0" indent="0" algn="l" rtl="0">
                        <a:spcBef>
                          <a:spcPts val="0"/>
                        </a:spcBef>
                        <a:spcAft>
                          <a:spcPts val="0"/>
                        </a:spcAft>
                        <a:buNone/>
                      </a:pPr>
                      <a:r>
                        <a:rPr lang="en" sz="1800">
                          <a:latin typeface="EB Garamond"/>
                          <a:ea typeface="EB Garamond"/>
                          <a:cs typeface="EB Garamond"/>
                          <a:sym typeface="EB Garamond"/>
                        </a:rPr>
                        <a:t>Weather: -18 celsius</a:t>
                      </a:r>
                      <a:endParaRPr sz="1800">
                        <a:latin typeface="EB Garamond"/>
                        <a:ea typeface="EB Garamond"/>
                        <a:cs typeface="EB Garamond"/>
                        <a:sym typeface="EB Garamond"/>
                      </a:endParaRPr>
                    </a:p>
                    <a:p>
                      <a:pPr marL="0" lvl="0" indent="0" algn="l" rtl="0">
                        <a:spcBef>
                          <a:spcPts val="0"/>
                        </a:spcBef>
                        <a:spcAft>
                          <a:spcPts val="0"/>
                        </a:spcAft>
                        <a:buNone/>
                      </a:pPr>
                      <a:r>
                        <a:rPr lang="en" sz="1800">
                          <a:latin typeface="EB Garamond"/>
                          <a:ea typeface="EB Garamond"/>
                          <a:cs typeface="EB Garamond"/>
                          <a:sym typeface="EB Garamond"/>
                        </a:rPr>
                        <a:t>Bear Threat: None</a:t>
                      </a:r>
                      <a:endParaRPr sz="1800">
                        <a:latin typeface="EB Garamond"/>
                        <a:ea typeface="EB Garamond"/>
                        <a:cs typeface="EB Garamond"/>
                        <a:sym typeface="EB Garamond"/>
                      </a:endParaRPr>
                    </a:p>
                    <a:p>
                      <a:pPr marL="0" lvl="0" indent="0" algn="l" rtl="0">
                        <a:spcBef>
                          <a:spcPts val="0"/>
                        </a:spcBef>
                        <a:spcAft>
                          <a:spcPts val="0"/>
                        </a:spcAft>
                        <a:buNone/>
                      </a:pPr>
                      <a:r>
                        <a:rPr lang="en" sz="1800">
                          <a:latin typeface="EB Garamond"/>
                          <a:ea typeface="EB Garamond"/>
                          <a:cs typeface="EB Garamond"/>
                          <a:sym typeface="EB Garamond"/>
                        </a:rPr>
                        <a:t>Showshoes: Your shoes fit in them.</a:t>
                      </a:r>
                      <a:endParaRPr sz="1800">
                        <a:latin typeface="EB Garamond"/>
                        <a:ea typeface="EB Garamond"/>
                        <a:cs typeface="EB Garamond"/>
                        <a:sym typeface="EB Garamond"/>
                      </a:endParaRPr>
                    </a:p>
                    <a:p>
                      <a:pPr marL="0" lvl="0" indent="0" algn="l" rtl="0">
                        <a:spcBef>
                          <a:spcPts val="0"/>
                        </a:spcBef>
                        <a:spcAft>
                          <a:spcPts val="0"/>
                        </a:spcAft>
                        <a:buNone/>
                      </a:pPr>
                      <a:r>
                        <a:rPr lang="en" sz="1800">
                          <a:latin typeface="EB Garamond"/>
                          <a:ea typeface="EB Garamond"/>
                          <a:cs typeface="EB Garamond"/>
                          <a:sym typeface="EB Garamond"/>
                        </a:rPr>
                        <a:t>Don’t wear cotton - wear wool if possible</a:t>
                      </a:r>
                      <a:endParaRPr sz="1800">
                        <a:latin typeface="EB Garamond"/>
                        <a:ea typeface="EB Garamond"/>
                        <a:cs typeface="EB Garamond"/>
                        <a:sym typeface="EB Garamond"/>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pic>
        <p:nvPicPr>
          <p:cNvPr id="124" name="Google Shape;124;p23"/>
          <p:cNvPicPr preferRelativeResize="0"/>
          <p:nvPr/>
        </p:nvPicPr>
        <p:blipFill>
          <a:blip r:embed="rId3">
            <a:alphaModFix/>
          </a:blip>
          <a:stretch>
            <a:fillRect/>
          </a:stretch>
        </p:blipFill>
        <p:spPr>
          <a:xfrm>
            <a:off x="4603325" y="2571750"/>
            <a:ext cx="4384976" cy="2371250"/>
          </a:xfrm>
          <a:prstGeom prst="rect">
            <a:avLst/>
          </a:prstGeom>
          <a:noFill/>
          <a:ln>
            <a:noFill/>
          </a:ln>
        </p:spPr>
      </p:pic>
      <p:pic>
        <p:nvPicPr>
          <p:cNvPr id="125" name="Google Shape;125;p23"/>
          <p:cNvPicPr preferRelativeResize="0"/>
          <p:nvPr/>
        </p:nvPicPr>
        <p:blipFill>
          <a:blip r:embed="rId4">
            <a:alphaModFix/>
          </a:blip>
          <a:stretch>
            <a:fillRect/>
          </a:stretch>
        </p:blipFill>
        <p:spPr>
          <a:xfrm>
            <a:off x="187025" y="260977"/>
            <a:ext cx="4384975" cy="2310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242325" y="320450"/>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EB Garamond"/>
                <a:ea typeface="EB Garamond"/>
                <a:cs typeface="EB Garamond"/>
                <a:sym typeface="EB Garamond"/>
              </a:rPr>
              <a:t>Disciplinary Writing</a:t>
            </a:r>
            <a:endParaRPr sz="3600">
              <a:latin typeface="EB Garamond"/>
              <a:ea typeface="EB Garamond"/>
              <a:cs typeface="EB Garamond"/>
              <a:sym typeface="EB Garamond"/>
            </a:endParaRPr>
          </a:p>
        </p:txBody>
      </p:sp>
      <p:sp>
        <p:nvSpPr>
          <p:cNvPr id="131" name="Google Shape;131;p24"/>
          <p:cNvSpPr txBox="1">
            <a:spLocks noGrp="1"/>
          </p:cNvSpPr>
          <p:nvPr>
            <p:ph type="body" idx="1"/>
          </p:nvPr>
        </p:nvSpPr>
        <p:spPr>
          <a:xfrm>
            <a:off x="149075" y="1142550"/>
            <a:ext cx="6011100" cy="390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latin typeface="EB Garamond"/>
                <a:ea typeface="EB Garamond"/>
                <a:cs typeface="EB Garamond"/>
                <a:sym typeface="EB Garamond"/>
              </a:rPr>
              <a:t>Writing is not only for English teachers! </a:t>
            </a:r>
            <a:endParaRPr sz="2200">
              <a:latin typeface="EB Garamond"/>
              <a:ea typeface="EB Garamond"/>
              <a:cs typeface="EB Garamond"/>
              <a:sym typeface="EB Garamond"/>
            </a:endParaRPr>
          </a:p>
          <a:p>
            <a:pPr marL="0" lvl="0" indent="0" algn="l" rtl="0">
              <a:spcBef>
                <a:spcPts val="1600"/>
              </a:spcBef>
              <a:spcAft>
                <a:spcPts val="0"/>
              </a:spcAft>
              <a:buNone/>
            </a:pPr>
            <a:r>
              <a:rPr lang="en" sz="2200">
                <a:latin typeface="EB Garamond"/>
                <a:ea typeface="EB Garamond"/>
                <a:cs typeface="EB Garamond"/>
                <a:sym typeface="EB Garamond"/>
              </a:rPr>
              <a:t>Writing and reading like an </a:t>
            </a:r>
            <a:r>
              <a:rPr lang="en" sz="2200" b="1">
                <a:latin typeface="EB Garamond"/>
                <a:ea typeface="EB Garamond"/>
                <a:cs typeface="EB Garamond"/>
                <a:sym typeface="EB Garamond"/>
              </a:rPr>
              <a:t>expert</a:t>
            </a:r>
            <a:endParaRPr sz="2200" b="1">
              <a:latin typeface="EB Garamond"/>
              <a:ea typeface="EB Garamond"/>
              <a:cs typeface="EB Garamond"/>
              <a:sym typeface="EB Garamond"/>
            </a:endParaRPr>
          </a:p>
          <a:p>
            <a:pPr marL="457200" lvl="0" indent="-368300" algn="l" rtl="0">
              <a:spcBef>
                <a:spcPts val="1600"/>
              </a:spcBef>
              <a:spcAft>
                <a:spcPts val="0"/>
              </a:spcAft>
              <a:buSzPts val="2200"/>
              <a:buFont typeface="EB Garamond"/>
              <a:buChar char="●"/>
            </a:pPr>
            <a:r>
              <a:rPr lang="en" sz="2200">
                <a:latin typeface="EB Garamond"/>
                <a:ea typeface="EB Garamond"/>
                <a:cs typeface="EB Garamond"/>
                <a:sym typeface="EB Garamond"/>
              </a:rPr>
              <a:t>Teach BOTH tools for understanding, representing, and responding critically to ideas AND on the goals and formats of written communication in the discipline </a:t>
            </a:r>
            <a:endParaRPr sz="2200">
              <a:latin typeface="EB Garamond"/>
              <a:ea typeface="EB Garamond"/>
              <a:cs typeface="EB Garamond"/>
              <a:sym typeface="EB Garamond"/>
            </a:endParaRPr>
          </a:p>
          <a:p>
            <a:pPr marL="457200" lvl="0" indent="-368300" algn="l" rtl="0">
              <a:spcBef>
                <a:spcPts val="0"/>
              </a:spcBef>
              <a:spcAft>
                <a:spcPts val="0"/>
              </a:spcAft>
              <a:buSzPts val="2200"/>
              <a:buFont typeface="EB Garamond"/>
              <a:buChar char="●"/>
            </a:pPr>
            <a:r>
              <a:rPr lang="en" sz="2200">
                <a:latin typeface="EB Garamond"/>
                <a:ea typeface="EB Garamond"/>
                <a:cs typeface="EB Garamond"/>
                <a:sym typeface="EB Garamond"/>
              </a:rPr>
              <a:t>Improves writing skills while allowing deeper understanding of the content </a:t>
            </a:r>
            <a:endParaRPr sz="2200">
              <a:latin typeface="EB Garamond"/>
              <a:ea typeface="EB Garamond"/>
              <a:cs typeface="EB Garamond"/>
              <a:sym typeface="EB Garamond"/>
            </a:endParaRPr>
          </a:p>
        </p:txBody>
      </p:sp>
      <p:pic>
        <p:nvPicPr>
          <p:cNvPr id="132" name="Google Shape;132;p24"/>
          <p:cNvPicPr preferRelativeResize="0"/>
          <p:nvPr/>
        </p:nvPicPr>
        <p:blipFill>
          <a:blip r:embed="rId3">
            <a:alphaModFix/>
          </a:blip>
          <a:stretch>
            <a:fillRect/>
          </a:stretch>
        </p:blipFill>
        <p:spPr>
          <a:xfrm>
            <a:off x="6183539" y="389825"/>
            <a:ext cx="2181897" cy="2181925"/>
          </a:xfrm>
          <a:prstGeom prst="rect">
            <a:avLst/>
          </a:prstGeom>
          <a:noFill/>
          <a:ln>
            <a:noFill/>
          </a:ln>
        </p:spPr>
      </p:pic>
      <p:pic>
        <p:nvPicPr>
          <p:cNvPr id="133" name="Google Shape;133;p24"/>
          <p:cNvPicPr preferRelativeResize="0"/>
          <p:nvPr/>
        </p:nvPicPr>
        <p:blipFill>
          <a:blip r:embed="rId4">
            <a:alphaModFix/>
          </a:blip>
          <a:stretch>
            <a:fillRect/>
          </a:stretch>
        </p:blipFill>
        <p:spPr>
          <a:xfrm>
            <a:off x="6160174" y="2880174"/>
            <a:ext cx="2228625" cy="1948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fade">
                                      <p:cBhvr>
                                        <p:cTn id="12" dur="1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311700" y="212400"/>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EB Garamond"/>
                <a:ea typeface="EB Garamond"/>
                <a:cs typeface="EB Garamond"/>
                <a:sym typeface="EB Garamond"/>
              </a:rPr>
              <a:t>Examples: Scaffolding Disciplinary Writing</a:t>
            </a:r>
            <a:endParaRPr>
              <a:latin typeface="EB Garamond"/>
              <a:ea typeface="EB Garamond"/>
              <a:cs typeface="EB Garamond"/>
              <a:sym typeface="EB Garamond"/>
            </a:endParaRPr>
          </a:p>
        </p:txBody>
      </p:sp>
      <p:sp>
        <p:nvSpPr>
          <p:cNvPr id="139" name="Google Shape;139;p25"/>
          <p:cNvSpPr txBox="1">
            <a:spLocks noGrp="1"/>
          </p:cNvSpPr>
          <p:nvPr>
            <p:ph type="body" idx="1"/>
          </p:nvPr>
        </p:nvSpPr>
        <p:spPr>
          <a:xfrm>
            <a:off x="55100" y="835800"/>
            <a:ext cx="7173900" cy="377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FF0000"/>
                </a:solidFill>
                <a:latin typeface="EB Garamond"/>
                <a:ea typeface="EB Garamond"/>
                <a:cs typeface="EB Garamond"/>
                <a:sym typeface="EB Garamond"/>
              </a:rPr>
              <a:t>Social Studies </a:t>
            </a:r>
            <a:r>
              <a:rPr lang="en" sz="1500" b="1">
                <a:latin typeface="EB Garamond"/>
                <a:ea typeface="EB Garamond"/>
                <a:cs typeface="EB Garamond"/>
                <a:sym typeface="EB Garamond"/>
              </a:rPr>
              <a:t>- “Thinking like a historian”</a:t>
            </a:r>
            <a:endParaRPr sz="1500" b="1">
              <a:latin typeface="EB Garamond"/>
              <a:ea typeface="EB Garamond"/>
              <a:cs typeface="EB Garamond"/>
              <a:sym typeface="EB Garamond"/>
            </a:endParaRPr>
          </a:p>
          <a:p>
            <a:pPr marL="457200" lvl="0" indent="-323850" algn="l" rtl="0">
              <a:spcBef>
                <a:spcPts val="1600"/>
              </a:spcBef>
              <a:spcAft>
                <a:spcPts val="0"/>
              </a:spcAft>
              <a:buSzPts val="1500"/>
              <a:buFont typeface="EB Garamond"/>
              <a:buChar char="●"/>
            </a:pPr>
            <a:r>
              <a:rPr lang="en" sz="1500">
                <a:latin typeface="EB Garamond"/>
                <a:ea typeface="EB Garamond"/>
                <a:cs typeface="EB Garamond"/>
                <a:sym typeface="EB Garamond"/>
              </a:rPr>
              <a:t>Forming a argumentative essay with a thesis based on primary sources </a:t>
            </a:r>
            <a:endParaRPr sz="1500">
              <a:latin typeface="EB Garamond"/>
              <a:ea typeface="EB Garamond"/>
              <a:cs typeface="EB Garamond"/>
              <a:sym typeface="EB Garamond"/>
            </a:endParaRPr>
          </a:p>
          <a:p>
            <a:pPr marL="914400" lvl="1" indent="-323850" algn="l" rtl="0">
              <a:spcBef>
                <a:spcPts val="0"/>
              </a:spcBef>
              <a:spcAft>
                <a:spcPts val="0"/>
              </a:spcAft>
              <a:buSzPts val="1500"/>
              <a:buFont typeface="EB Garamond"/>
              <a:buChar char="○"/>
            </a:pPr>
            <a:r>
              <a:rPr lang="en" sz="1500">
                <a:latin typeface="EB Garamond"/>
                <a:ea typeface="EB Garamond"/>
                <a:cs typeface="EB Garamond"/>
                <a:sym typeface="EB Garamond"/>
              </a:rPr>
              <a:t>Requires lessons on thesis, essay structure, examination of author's bias, understanding of the historical time period, and assessing conflicting reports </a:t>
            </a:r>
            <a:endParaRPr sz="1500">
              <a:latin typeface="EB Garamond"/>
              <a:ea typeface="EB Garamond"/>
              <a:cs typeface="EB Garamond"/>
              <a:sym typeface="EB Garamond"/>
            </a:endParaRPr>
          </a:p>
          <a:p>
            <a:pPr marL="0" lvl="0" indent="0" algn="l" rtl="0">
              <a:spcBef>
                <a:spcPts val="1600"/>
              </a:spcBef>
              <a:spcAft>
                <a:spcPts val="0"/>
              </a:spcAft>
              <a:buNone/>
            </a:pPr>
            <a:r>
              <a:rPr lang="en" sz="1500" b="1">
                <a:solidFill>
                  <a:srgbClr val="4A86E8"/>
                </a:solidFill>
                <a:latin typeface="EB Garamond"/>
                <a:ea typeface="EB Garamond"/>
                <a:cs typeface="EB Garamond"/>
                <a:sym typeface="EB Garamond"/>
              </a:rPr>
              <a:t>Science</a:t>
            </a:r>
            <a:r>
              <a:rPr lang="en" sz="1500" b="1">
                <a:latin typeface="EB Garamond"/>
                <a:ea typeface="EB Garamond"/>
                <a:cs typeface="EB Garamond"/>
                <a:sym typeface="EB Garamond"/>
              </a:rPr>
              <a:t>  - “Thinking like a scientist”</a:t>
            </a:r>
            <a:endParaRPr sz="1500" b="1">
              <a:latin typeface="EB Garamond"/>
              <a:ea typeface="EB Garamond"/>
              <a:cs typeface="EB Garamond"/>
              <a:sym typeface="EB Garamond"/>
            </a:endParaRPr>
          </a:p>
          <a:p>
            <a:pPr marL="457200" lvl="0" indent="-323850" algn="l" rtl="0">
              <a:spcBef>
                <a:spcPts val="1600"/>
              </a:spcBef>
              <a:spcAft>
                <a:spcPts val="0"/>
              </a:spcAft>
              <a:buSzPts val="1500"/>
              <a:buFont typeface="EB Garamond"/>
              <a:buChar char="●"/>
            </a:pPr>
            <a:r>
              <a:rPr lang="en" sz="1500">
                <a:latin typeface="EB Garamond"/>
                <a:ea typeface="EB Garamond"/>
                <a:cs typeface="EB Garamond"/>
                <a:sym typeface="EB Garamond"/>
              </a:rPr>
              <a:t>Writing a lab report</a:t>
            </a:r>
            <a:endParaRPr sz="1500">
              <a:latin typeface="EB Garamond"/>
              <a:ea typeface="EB Garamond"/>
              <a:cs typeface="EB Garamond"/>
              <a:sym typeface="EB Garamond"/>
            </a:endParaRPr>
          </a:p>
          <a:p>
            <a:pPr marL="914400" lvl="1" indent="-323850" algn="l" rtl="0">
              <a:spcBef>
                <a:spcPts val="0"/>
              </a:spcBef>
              <a:spcAft>
                <a:spcPts val="0"/>
              </a:spcAft>
              <a:buSzPts val="1500"/>
              <a:buFont typeface="EB Garamond"/>
              <a:buChar char="○"/>
            </a:pPr>
            <a:r>
              <a:rPr lang="en" sz="1500">
                <a:latin typeface="EB Garamond"/>
                <a:ea typeface="EB Garamond"/>
                <a:cs typeface="EB Garamond"/>
                <a:sym typeface="EB Garamond"/>
              </a:rPr>
              <a:t>Requires lessons on attention to accuracy of details, sequencing of procedure, and reliability of outcomes</a:t>
            </a:r>
            <a:endParaRPr sz="1500">
              <a:latin typeface="EB Garamond"/>
              <a:ea typeface="EB Garamond"/>
              <a:cs typeface="EB Garamond"/>
              <a:sym typeface="EB Garamond"/>
            </a:endParaRPr>
          </a:p>
          <a:p>
            <a:pPr marL="0" lvl="0" indent="0" algn="l" rtl="0">
              <a:spcBef>
                <a:spcPts val="1600"/>
              </a:spcBef>
              <a:spcAft>
                <a:spcPts val="0"/>
              </a:spcAft>
              <a:buNone/>
            </a:pPr>
            <a:r>
              <a:rPr lang="en" sz="1500" b="1">
                <a:solidFill>
                  <a:srgbClr val="6AA84F"/>
                </a:solidFill>
                <a:latin typeface="EB Garamond"/>
                <a:ea typeface="EB Garamond"/>
                <a:cs typeface="EB Garamond"/>
                <a:sym typeface="EB Garamond"/>
              </a:rPr>
              <a:t>Theatre</a:t>
            </a:r>
            <a:r>
              <a:rPr lang="en" sz="1500" b="1">
                <a:latin typeface="EB Garamond"/>
                <a:ea typeface="EB Garamond"/>
                <a:cs typeface="EB Garamond"/>
                <a:sym typeface="EB Garamond"/>
              </a:rPr>
              <a:t> - “Thinking like a playwright” </a:t>
            </a:r>
            <a:endParaRPr sz="1500" b="1">
              <a:latin typeface="EB Garamond"/>
              <a:ea typeface="EB Garamond"/>
              <a:cs typeface="EB Garamond"/>
              <a:sym typeface="EB Garamond"/>
            </a:endParaRPr>
          </a:p>
          <a:p>
            <a:pPr marL="457200" lvl="0" indent="-323850" algn="l" rtl="0">
              <a:spcBef>
                <a:spcPts val="1600"/>
              </a:spcBef>
              <a:spcAft>
                <a:spcPts val="0"/>
              </a:spcAft>
              <a:buSzPts val="1500"/>
              <a:buFont typeface="EB Garamond"/>
              <a:buChar char="●"/>
            </a:pPr>
            <a:r>
              <a:rPr lang="en" sz="1500">
                <a:latin typeface="EB Garamond"/>
                <a:ea typeface="EB Garamond"/>
                <a:cs typeface="EB Garamond"/>
                <a:sym typeface="EB Garamond"/>
              </a:rPr>
              <a:t>Writing and acting a short script</a:t>
            </a:r>
            <a:endParaRPr sz="1500">
              <a:latin typeface="EB Garamond"/>
              <a:ea typeface="EB Garamond"/>
              <a:cs typeface="EB Garamond"/>
              <a:sym typeface="EB Garamond"/>
            </a:endParaRPr>
          </a:p>
          <a:p>
            <a:pPr marL="914400" lvl="1" indent="-323850" algn="l" rtl="0">
              <a:spcBef>
                <a:spcPts val="0"/>
              </a:spcBef>
              <a:spcAft>
                <a:spcPts val="0"/>
              </a:spcAft>
              <a:buSzPts val="1500"/>
              <a:buFont typeface="EB Garamond"/>
              <a:buChar char="○"/>
            </a:pPr>
            <a:r>
              <a:rPr lang="en" sz="1500">
                <a:latin typeface="EB Garamond"/>
                <a:ea typeface="EB Garamond"/>
                <a:cs typeface="EB Garamond"/>
                <a:sym typeface="EB Garamond"/>
              </a:rPr>
              <a:t>Requires lessons on structure of dialogue, scene development,  how to block a scene, character motivation, and direction</a:t>
            </a:r>
            <a:endParaRPr sz="1500">
              <a:latin typeface="EB Garamond"/>
              <a:ea typeface="EB Garamond"/>
              <a:cs typeface="EB Garamond"/>
              <a:sym typeface="EB Garamond"/>
            </a:endParaRPr>
          </a:p>
        </p:txBody>
      </p:sp>
      <p:pic>
        <p:nvPicPr>
          <p:cNvPr id="140" name="Google Shape;140;p25"/>
          <p:cNvPicPr preferRelativeResize="0"/>
          <p:nvPr/>
        </p:nvPicPr>
        <p:blipFill>
          <a:blip r:embed="rId3">
            <a:alphaModFix/>
          </a:blip>
          <a:stretch>
            <a:fillRect/>
          </a:stretch>
        </p:blipFill>
        <p:spPr>
          <a:xfrm>
            <a:off x="7227589" y="3795225"/>
            <a:ext cx="1916412" cy="1348275"/>
          </a:xfrm>
          <a:prstGeom prst="rect">
            <a:avLst/>
          </a:prstGeom>
          <a:noFill/>
          <a:ln>
            <a:noFill/>
          </a:ln>
        </p:spPr>
      </p:pic>
      <p:pic>
        <p:nvPicPr>
          <p:cNvPr id="141" name="Google Shape;141;p25"/>
          <p:cNvPicPr preferRelativeResize="0"/>
          <p:nvPr/>
        </p:nvPicPr>
        <p:blipFill>
          <a:blip r:embed="rId4">
            <a:alphaModFix/>
          </a:blip>
          <a:stretch>
            <a:fillRect/>
          </a:stretch>
        </p:blipFill>
        <p:spPr>
          <a:xfrm>
            <a:off x="7409250" y="903213"/>
            <a:ext cx="1636275" cy="1348289"/>
          </a:xfrm>
          <a:prstGeom prst="rect">
            <a:avLst/>
          </a:prstGeom>
          <a:noFill/>
          <a:ln>
            <a:noFill/>
          </a:ln>
        </p:spPr>
      </p:pic>
      <p:pic>
        <p:nvPicPr>
          <p:cNvPr id="142" name="Google Shape;142;p25"/>
          <p:cNvPicPr preferRelativeResize="0"/>
          <p:nvPr/>
        </p:nvPicPr>
        <p:blipFill>
          <a:blip r:embed="rId5">
            <a:alphaModFix/>
          </a:blip>
          <a:stretch>
            <a:fillRect/>
          </a:stretch>
        </p:blipFill>
        <p:spPr>
          <a:xfrm>
            <a:off x="7506613" y="2251500"/>
            <a:ext cx="1441562" cy="1528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000"/>
                                        <p:tgtEl>
                                          <p:spTgt spid="1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
                                        </p:tgtEl>
                                        <p:attrNameLst>
                                          <p:attrName>style.visibility</p:attrName>
                                        </p:attrNameLst>
                                      </p:cBhvr>
                                      <p:to>
                                        <p:strVal val="visible"/>
                                      </p:to>
                                    </p:set>
                                    <p:animEffect transition="in" filter="fade">
                                      <p:cBhvr>
                                        <p:cTn id="12" dur="1000"/>
                                        <p:tgtEl>
                                          <p:spTgt spid="1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0"/>
                                        </p:tgtEl>
                                        <p:attrNameLst>
                                          <p:attrName>style.visibility</p:attrName>
                                        </p:attrNameLst>
                                      </p:cBhvr>
                                      <p:to>
                                        <p:strVal val="visible"/>
                                      </p:to>
                                    </p:set>
                                    <p:animEffect transition="in" filter="fade">
                                      <p:cBhvr>
                                        <p:cTn id="17"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537600" y="1030500"/>
            <a:ext cx="8068800" cy="3349800"/>
          </a:xfrm>
          <a:prstGeom prst="rect">
            <a:avLst/>
          </a:prstGeom>
          <a:solidFill>
            <a:srgbClr val="000000"/>
          </a:solidFill>
        </p:spPr>
        <p:txBody>
          <a:bodyPr spcFirstLastPara="1" wrap="square" lIns="91425" tIns="91425" rIns="91425" bIns="91425" anchor="ctr" anchorCtr="0">
            <a:noAutofit/>
          </a:bodyPr>
          <a:lstStyle/>
          <a:p>
            <a:pPr marL="0" lvl="0" indent="0" algn="l" rtl="0">
              <a:spcBef>
                <a:spcPts val="0"/>
              </a:spcBef>
              <a:spcAft>
                <a:spcPts val="0"/>
              </a:spcAft>
              <a:buNone/>
            </a:pPr>
            <a:r>
              <a:rPr lang="en" sz="3200">
                <a:latin typeface="EB Garamond"/>
                <a:ea typeface="EB Garamond"/>
                <a:cs typeface="EB Garamond"/>
                <a:sym typeface="EB Garamond"/>
              </a:rPr>
              <a:t>Discussion Question: </a:t>
            </a:r>
            <a:endParaRPr sz="3200">
              <a:latin typeface="EB Garamond"/>
              <a:ea typeface="EB Garamond"/>
              <a:cs typeface="EB Garamond"/>
              <a:sym typeface="EB Garamond"/>
            </a:endParaRPr>
          </a:p>
          <a:p>
            <a:pPr marL="0" lvl="0" indent="0" algn="l" rtl="0">
              <a:spcBef>
                <a:spcPts val="0"/>
              </a:spcBef>
              <a:spcAft>
                <a:spcPts val="0"/>
              </a:spcAft>
              <a:buNone/>
            </a:pPr>
            <a:r>
              <a:rPr lang="en" sz="3200" b="0">
                <a:latin typeface="EB Garamond"/>
                <a:ea typeface="EB Garamond"/>
                <a:cs typeface="EB Garamond"/>
                <a:sym typeface="EB Garamond"/>
              </a:rPr>
              <a:t>Think about writing you have assigned over practicum. What knowledge did students need to complete this assignment? How did you prepare students for this writing? Could you have done anything better? </a:t>
            </a:r>
            <a:endParaRPr sz="3200">
              <a:latin typeface="EB Garamond"/>
              <a:ea typeface="EB Garamond"/>
              <a:cs typeface="EB Garamond"/>
              <a:sym typeface="EB Garamo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46600" y="29500"/>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latin typeface="EB Garamond"/>
                <a:ea typeface="EB Garamond"/>
                <a:cs typeface="EB Garamond"/>
                <a:sym typeface="EB Garamond"/>
              </a:rPr>
              <a:t>Writing Effective Assessment: Essential Questions</a:t>
            </a:r>
            <a:r>
              <a:rPr lang="en">
                <a:solidFill>
                  <a:srgbClr val="000000"/>
                </a:solidFill>
                <a:latin typeface="EB Garamond"/>
                <a:ea typeface="EB Garamond"/>
                <a:cs typeface="EB Garamond"/>
                <a:sym typeface="EB Garamond"/>
              </a:rPr>
              <a:t> </a:t>
            </a:r>
            <a:endParaRPr>
              <a:solidFill>
                <a:srgbClr val="000000"/>
              </a:solidFill>
              <a:latin typeface="EB Garamond"/>
              <a:ea typeface="EB Garamond"/>
              <a:cs typeface="EB Garamond"/>
              <a:sym typeface="EB Garamond"/>
            </a:endParaRPr>
          </a:p>
        </p:txBody>
      </p:sp>
      <p:sp>
        <p:nvSpPr>
          <p:cNvPr id="153" name="Google Shape;153;p27"/>
          <p:cNvSpPr txBox="1">
            <a:spLocks noGrp="1"/>
          </p:cNvSpPr>
          <p:nvPr>
            <p:ph type="body" idx="1"/>
          </p:nvPr>
        </p:nvSpPr>
        <p:spPr>
          <a:xfrm>
            <a:off x="-93450" y="2287050"/>
            <a:ext cx="9144000" cy="2533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EB Garamond"/>
              <a:buAutoNum type="arabicPeriod"/>
            </a:pPr>
            <a:r>
              <a:rPr lang="en" b="1">
                <a:solidFill>
                  <a:srgbClr val="000000"/>
                </a:solidFill>
                <a:latin typeface="EB Garamond"/>
                <a:ea typeface="EB Garamond"/>
                <a:cs typeface="EB Garamond"/>
                <a:sym typeface="EB Garamond"/>
              </a:rPr>
              <a:t>What do I want to know about each student’s learning?</a:t>
            </a:r>
            <a:endParaRPr b="1">
              <a:solidFill>
                <a:srgbClr val="000000"/>
              </a:solidFill>
              <a:latin typeface="EB Garamond"/>
              <a:ea typeface="EB Garamond"/>
              <a:cs typeface="EB Garamond"/>
              <a:sym typeface="EB Garamond"/>
            </a:endParaRPr>
          </a:p>
          <a:p>
            <a:pPr marL="914400" lvl="1" indent="-342900" algn="l" rtl="0">
              <a:spcBef>
                <a:spcPts val="0"/>
              </a:spcBef>
              <a:spcAft>
                <a:spcPts val="0"/>
              </a:spcAft>
              <a:buClr>
                <a:srgbClr val="000000"/>
              </a:buClr>
              <a:buSzPts val="1800"/>
              <a:buFont typeface="EB Garamond"/>
              <a:buAutoNum type="alphaLcPeriod"/>
            </a:pPr>
            <a:r>
              <a:rPr lang="en" sz="1800">
                <a:solidFill>
                  <a:srgbClr val="000000"/>
                </a:solidFill>
                <a:latin typeface="EB Garamond"/>
                <a:ea typeface="EB Garamond"/>
                <a:cs typeface="EB Garamond"/>
                <a:sym typeface="EB Garamond"/>
              </a:rPr>
              <a:t>Content, writing craft, addressing unit goals, essential questions, and purpose </a:t>
            </a:r>
            <a:endParaRPr sz="1800">
              <a:solidFill>
                <a:srgbClr val="000000"/>
              </a:solidFill>
              <a:latin typeface="EB Garamond"/>
              <a:ea typeface="EB Garamond"/>
              <a:cs typeface="EB Garamond"/>
              <a:sym typeface="EB Garamond"/>
            </a:endParaRPr>
          </a:p>
          <a:p>
            <a:pPr marL="457200" lvl="0" indent="-342900" algn="l" rtl="0">
              <a:spcBef>
                <a:spcPts val="0"/>
              </a:spcBef>
              <a:spcAft>
                <a:spcPts val="0"/>
              </a:spcAft>
              <a:buClr>
                <a:srgbClr val="000000"/>
              </a:buClr>
              <a:buSzPts val="1800"/>
              <a:buFont typeface="EB Garamond"/>
              <a:buAutoNum type="arabicPeriod"/>
            </a:pPr>
            <a:r>
              <a:rPr lang="en" b="1">
                <a:solidFill>
                  <a:srgbClr val="000000"/>
                </a:solidFill>
                <a:latin typeface="EB Garamond"/>
                <a:ea typeface="EB Garamond"/>
                <a:cs typeface="EB Garamond"/>
                <a:sym typeface="EB Garamond"/>
              </a:rPr>
              <a:t>How will I know this? What form of assessment will provide this information?</a:t>
            </a:r>
            <a:endParaRPr b="1">
              <a:solidFill>
                <a:srgbClr val="000000"/>
              </a:solidFill>
              <a:latin typeface="EB Garamond"/>
              <a:ea typeface="EB Garamond"/>
              <a:cs typeface="EB Garamond"/>
              <a:sym typeface="EB Garamond"/>
            </a:endParaRPr>
          </a:p>
          <a:p>
            <a:pPr marL="457200" lvl="0" indent="-342900" algn="l" rtl="0">
              <a:spcBef>
                <a:spcPts val="0"/>
              </a:spcBef>
              <a:spcAft>
                <a:spcPts val="0"/>
              </a:spcAft>
              <a:buClr>
                <a:srgbClr val="000000"/>
              </a:buClr>
              <a:buSzPts val="1800"/>
              <a:buFont typeface="EB Garamond"/>
              <a:buAutoNum type="arabicPeriod"/>
            </a:pPr>
            <a:r>
              <a:rPr lang="en" b="1">
                <a:solidFill>
                  <a:srgbClr val="000000"/>
                </a:solidFill>
                <a:latin typeface="EB Garamond"/>
                <a:ea typeface="EB Garamond"/>
                <a:cs typeface="EB Garamond"/>
                <a:sym typeface="EB Garamond"/>
              </a:rPr>
              <a:t>How will I use the results to plan subsequent instruction?</a:t>
            </a:r>
            <a:endParaRPr b="1">
              <a:solidFill>
                <a:srgbClr val="000000"/>
              </a:solidFill>
              <a:latin typeface="EB Garamond"/>
              <a:ea typeface="EB Garamond"/>
              <a:cs typeface="EB Garamond"/>
              <a:sym typeface="EB Garamond"/>
            </a:endParaRPr>
          </a:p>
          <a:p>
            <a:pPr marL="914400" lvl="1" indent="-342900" algn="l" rtl="0">
              <a:spcBef>
                <a:spcPts val="0"/>
              </a:spcBef>
              <a:spcAft>
                <a:spcPts val="0"/>
              </a:spcAft>
              <a:buClr>
                <a:srgbClr val="000000"/>
              </a:buClr>
              <a:buSzPts val="1800"/>
              <a:buFont typeface="EB Garamond"/>
              <a:buAutoNum type="alphaLcPeriod"/>
            </a:pPr>
            <a:r>
              <a:rPr lang="en" sz="1800">
                <a:solidFill>
                  <a:srgbClr val="000000"/>
                </a:solidFill>
                <a:latin typeface="EB Garamond"/>
                <a:ea typeface="EB Garamond"/>
                <a:cs typeface="EB Garamond"/>
                <a:sym typeface="EB Garamond"/>
              </a:rPr>
              <a:t>What are some future roadblocks?</a:t>
            </a:r>
            <a:endParaRPr sz="1600">
              <a:solidFill>
                <a:srgbClr val="000000"/>
              </a:solidFill>
              <a:latin typeface="EB Garamond"/>
              <a:ea typeface="EB Garamond"/>
              <a:cs typeface="EB Garamond"/>
              <a:sym typeface="EB Garamond"/>
            </a:endParaRPr>
          </a:p>
          <a:p>
            <a:pPr marL="0" lvl="0" indent="0" algn="l" rtl="0">
              <a:spcBef>
                <a:spcPts val="1600"/>
              </a:spcBef>
              <a:spcAft>
                <a:spcPts val="0"/>
              </a:spcAft>
              <a:buNone/>
            </a:pPr>
            <a:r>
              <a:rPr lang="en" sz="1600">
                <a:latin typeface="EB Garamond"/>
                <a:ea typeface="EB Garamond"/>
                <a:cs typeface="EB Garamond"/>
                <a:sym typeface="EB Garamond"/>
              </a:rPr>
              <a:t>Considerations: ELL’s may have challenges representing depth of knowledge in English, assess accordingly</a:t>
            </a:r>
            <a:endParaRPr sz="1600">
              <a:latin typeface="EB Garamond"/>
              <a:ea typeface="EB Garamond"/>
              <a:cs typeface="EB Garamond"/>
              <a:sym typeface="EB Garamond"/>
            </a:endParaRPr>
          </a:p>
          <a:p>
            <a:pPr marL="0" lvl="0" indent="0" algn="l" rtl="0">
              <a:spcBef>
                <a:spcPts val="1600"/>
              </a:spcBef>
              <a:spcAft>
                <a:spcPts val="1600"/>
              </a:spcAft>
              <a:buNone/>
            </a:pPr>
            <a:r>
              <a:rPr lang="en"/>
              <a:t>Video:</a:t>
            </a:r>
            <a:r>
              <a:rPr lang="en" sz="1100" u="sng">
                <a:solidFill>
                  <a:schemeClr val="hlink"/>
                </a:solidFill>
                <a:latin typeface="Arial"/>
                <a:ea typeface="Arial"/>
                <a:cs typeface="Arial"/>
                <a:sym typeface="Arial"/>
                <a:hlinkClick r:id="rId3"/>
              </a:rPr>
              <a:t>https://www.learner.org/courses/readwrite/disciplinary-literacy/writing-big-ideas/4.html</a:t>
            </a:r>
            <a:endParaRPr/>
          </a:p>
        </p:txBody>
      </p:sp>
      <p:pic>
        <p:nvPicPr>
          <p:cNvPr id="154" name="Google Shape;154;p27"/>
          <p:cNvPicPr preferRelativeResize="0"/>
          <p:nvPr/>
        </p:nvPicPr>
        <p:blipFill>
          <a:blip r:embed="rId4">
            <a:alphaModFix/>
          </a:blip>
          <a:stretch>
            <a:fillRect/>
          </a:stretch>
        </p:blipFill>
        <p:spPr>
          <a:xfrm>
            <a:off x="903037" y="652900"/>
            <a:ext cx="7337925" cy="14962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xfrm>
            <a:off x="456250" y="1240000"/>
            <a:ext cx="8364300" cy="28839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434343"/>
                </a:solidFill>
                <a:latin typeface="EB Garamond"/>
                <a:ea typeface="EB Garamond"/>
                <a:cs typeface="EB Garamond"/>
                <a:sym typeface="EB Garamond"/>
              </a:rPr>
              <a:t>Practice: </a:t>
            </a:r>
            <a:endParaRPr sz="3200">
              <a:solidFill>
                <a:srgbClr val="434343"/>
              </a:solidFill>
              <a:latin typeface="EB Garamond"/>
              <a:ea typeface="EB Garamond"/>
              <a:cs typeface="EB Garamond"/>
              <a:sym typeface="EB Garamond"/>
            </a:endParaRPr>
          </a:p>
          <a:p>
            <a:pPr marL="0" lvl="0" indent="0" algn="l" rtl="0">
              <a:spcBef>
                <a:spcPts val="0"/>
              </a:spcBef>
              <a:spcAft>
                <a:spcPts val="0"/>
              </a:spcAft>
              <a:buNone/>
            </a:pPr>
            <a:r>
              <a:rPr lang="en" sz="3200" b="0">
                <a:solidFill>
                  <a:srgbClr val="434343"/>
                </a:solidFill>
                <a:latin typeface="EB Garamond"/>
                <a:ea typeface="EB Garamond"/>
                <a:cs typeface="EB Garamond"/>
                <a:sym typeface="EB Garamond"/>
              </a:rPr>
              <a:t>Review these two student works that were written for a 6th grade science assignment on what it means to be healthy. Use the rubric to evaluate the student’s writing and write a few sentences on next steps for this student. </a:t>
            </a:r>
            <a:endParaRPr sz="3200" b="0">
              <a:solidFill>
                <a:srgbClr val="434343"/>
              </a:solidFill>
              <a:latin typeface="EB Garamond"/>
              <a:ea typeface="EB Garamond"/>
              <a:cs typeface="EB Garamond"/>
              <a:sym typeface="EB Garamon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410950" y="1091350"/>
            <a:ext cx="8459100" cy="3330000"/>
          </a:xfrm>
          <a:prstGeom prst="rect">
            <a:avLst/>
          </a:prstGeom>
          <a:solidFill>
            <a:srgbClr val="434343"/>
          </a:solidFill>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EB Garamond"/>
                <a:ea typeface="EB Garamond"/>
                <a:cs typeface="EB Garamond"/>
                <a:sym typeface="EB Garamond"/>
              </a:rPr>
              <a:t>Questions:</a:t>
            </a:r>
            <a:endParaRPr>
              <a:latin typeface="EB Garamond"/>
              <a:ea typeface="EB Garamond"/>
              <a:cs typeface="EB Garamond"/>
              <a:sym typeface="EB Garamond"/>
            </a:endParaRPr>
          </a:p>
          <a:p>
            <a:pPr marL="457200" lvl="0" indent="-457200" algn="l" rtl="0">
              <a:spcBef>
                <a:spcPts val="0"/>
              </a:spcBef>
              <a:spcAft>
                <a:spcPts val="0"/>
              </a:spcAft>
              <a:buSzPts val="3600"/>
              <a:buFont typeface="EB Garamond"/>
              <a:buAutoNum type="arabicPeriod"/>
            </a:pPr>
            <a:r>
              <a:rPr lang="en" sz="3600" b="0">
                <a:latin typeface="EB Garamond"/>
                <a:ea typeface="EB Garamond"/>
                <a:cs typeface="EB Garamond"/>
                <a:sym typeface="EB Garamond"/>
              </a:rPr>
              <a:t>What did you think about this assignment and the rubric? Did it fit any of the topics we discussed here today?</a:t>
            </a:r>
            <a:endParaRPr sz="3600" b="0">
              <a:latin typeface="EB Garamond"/>
              <a:ea typeface="EB Garamond"/>
              <a:cs typeface="EB Garamond"/>
              <a:sym typeface="EB Garamond"/>
            </a:endParaRPr>
          </a:p>
          <a:p>
            <a:pPr marL="457200" lvl="0" indent="-457200" algn="l" rtl="0">
              <a:spcBef>
                <a:spcPts val="0"/>
              </a:spcBef>
              <a:spcAft>
                <a:spcPts val="0"/>
              </a:spcAft>
              <a:buSzPts val="3600"/>
              <a:buFont typeface="EB Garamond"/>
              <a:buAutoNum type="arabicPeriod"/>
            </a:pPr>
            <a:r>
              <a:rPr lang="en" sz="3600" b="0">
                <a:latin typeface="EB Garamond"/>
                <a:ea typeface="EB Garamond"/>
                <a:cs typeface="EB Garamond"/>
                <a:sym typeface="EB Garamond"/>
              </a:rPr>
              <a:t>How did you feel giving “next steps” to the student?</a:t>
            </a:r>
            <a:endParaRPr>
              <a:latin typeface="EB Garamond"/>
              <a:ea typeface="EB Garamond"/>
              <a:cs typeface="EB Garamond"/>
              <a:sym typeface="EB Garamon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1156775" y="199050"/>
            <a:ext cx="7326000" cy="1833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00000"/>
                </a:solidFill>
                <a:latin typeface="EB Garamond"/>
                <a:ea typeface="EB Garamond"/>
                <a:cs typeface="EB Garamond"/>
                <a:sym typeface="EB Garamond"/>
              </a:rPr>
              <a:t>… Thunderous applause </a:t>
            </a:r>
            <a:endParaRPr>
              <a:solidFill>
                <a:srgbClr val="000000"/>
              </a:solidFill>
              <a:latin typeface="EB Garamond"/>
              <a:ea typeface="EB Garamond"/>
              <a:cs typeface="EB Garamond"/>
              <a:sym typeface="EB Garamond"/>
            </a:endParaRPr>
          </a:p>
          <a:p>
            <a:pPr marL="0" lvl="0" indent="0" algn="l" rtl="0">
              <a:spcBef>
                <a:spcPts val="0"/>
              </a:spcBef>
              <a:spcAft>
                <a:spcPts val="0"/>
              </a:spcAft>
              <a:buNone/>
            </a:pPr>
            <a:endParaRPr/>
          </a:p>
        </p:txBody>
      </p:sp>
      <p:sp>
        <p:nvSpPr>
          <p:cNvPr id="170" name="Google Shape;170;p30"/>
          <p:cNvSpPr txBox="1"/>
          <p:nvPr/>
        </p:nvSpPr>
        <p:spPr>
          <a:xfrm>
            <a:off x="6205350" y="1554150"/>
            <a:ext cx="1718100" cy="10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pic>
        <p:nvPicPr>
          <p:cNvPr id="171" name="Google Shape;171;p30"/>
          <p:cNvPicPr preferRelativeResize="0"/>
          <p:nvPr/>
        </p:nvPicPr>
        <p:blipFill>
          <a:blip r:embed="rId3">
            <a:alphaModFix/>
          </a:blip>
          <a:stretch>
            <a:fillRect/>
          </a:stretch>
        </p:blipFill>
        <p:spPr>
          <a:xfrm>
            <a:off x="1602500" y="1358925"/>
            <a:ext cx="6070200" cy="3414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ctrTitle" idx="4294967295"/>
          </p:nvPr>
        </p:nvSpPr>
        <p:spPr>
          <a:xfrm>
            <a:off x="485875" y="264475"/>
            <a:ext cx="8183700" cy="147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will need a pen and paper</a:t>
            </a:r>
            <a:endParaRPr/>
          </a:p>
        </p:txBody>
      </p:sp>
      <p:graphicFrame>
        <p:nvGraphicFramePr>
          <p:cNvPr id="65" name="Google Shape;65;p14"/>
          <p:cNvGraphicFramePr/>
          <p:nvPr/>
        </p:nvGraphicFramePr>
        <p:xfrm>
          <a:off x="958225" y="1582775"/>
          <a:ext cx="3000000" cy="3000000"/>
        </p:xfrm>
        <a:graphic>
          <a:graphicData uri="http://schemas.openxmlformats.org/drawingml/2006/table">
            <a:tbl>
              <a:tblPr>
                <a:noFill/>
                <a:tableStyleId>{8746C7D3-2616-4CEB-8B13-82701D39507A}</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a:t>Season 1</a:t>
                      </a:r>
                      <a:endParaRPr/>
                    </a:p>
                  </a:txBody>
                  <a:tcPr marL="91425" marR="91425" marT="91425" marB="91425"/>
                </a:tc>
                <a:tc>
                  <a:txBody>
                    <a:bodyPr/>
                    <a:lstStyle/>
                    <a:p>
                      <a:pPr marL="0" lvl="0" indent="0" algn="ctr" rtl="0">
                        <a:spcBef>
                          <a:spcPts val="0"/>
                        </a:spcBef>
                        <a:spcAft>
                          <a:spcPts val="0"/>
                        </a:spcAft>
                        <a:buNone/>
                      </a:pPr>
                      <a:r>
                        <a:rPr lang="en"/>
                        <a:t>Season 2</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
                        <a:t>Season 3</a:t>
                      </a:r>
                      <a:endParaRPr/>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a:off x="1531625" y="0"/>
            <a:ext cx="1741052" cy="5143500"/>
          </a:xfrm>
          <a:prstGeom prst="rect">
            <a:avLst/>
          </a:prstGeom>
          <a:noFill/>
          <a:ln>
            <a:noFill/>
          </a:ln>
        </p:spPr>
      </p:pic>
      <p:sp>
        <p:nvSpPr>
          <p:cNvPr id="71" name="Google Shape;71;p15"/>
          <p:cNvSpPr txBox="1"/>
          <p:nvPr/>
        </p:nvSpPr>
        <p:spPr>
          <a:xfrm>
            <a:off x="3629475" y="1016250"/>
            <a:ext cx="4925700" cy="3000000"/>
          </a:xfrm>
          <a:prstGeom prst="rect">
            <a:avLst/>
          </a:prstGeom>
          <a:noFill/>
          <a:ln>
            <a:noFill/>
          </a:ln>
        </p:spPr>
        <p:txBody>
          <a:bodyPr spcFirstLastPara="1" wrap="square" lIns="91425" tIns="91425" rIns="91425" bIns="91425" anchor="t" anchorCtr="0">
            <a:noAutofit/>
          </a:bodyPr>
          <a:lstStyle/>
          <a:p>
            <a:pPr marL="0" lvl="0" indent="-228600" algn="ctr" rtl="0">
              <a:lnSpc>
                <a:spcPct val="115000"/>
              </a:lnSpc>
              <a:spcBef>
                <a:spcPts val="0"/>
              </a:spcBef>
              <a:spcAft>
                <a:spcPts val="0"/>
              </a:spcAft>
              <a:buNone/>
            </a:pPr>
            <a:r>
              <a:rPr lang="en" sz="3000">
                <a:solidFill>
                  <a:schemeClr val="dk2"/>
                </a:solidFill>
                <a:latin typeface="EB Garamond"/>
                <a:ea typeface="EB Garamond"/>
                <a:cs typeface="EB Garamond"/>
                <a:sym typeface="EB Garamond"/>
              </a:rPr>
              <a:t>     The loyalty written on his heart was written into his FASHION for the world to see. </a:t>
            </a:r>
            <a:endParaRPr sz="3000">
              <a:solidFill>
                <a:schemeClr val="dk2"/>
              </a:solidFill>
              <a:latin typeface="EB Garamond"/>
              <a:ea typeface="EB Garamond"/>
              <a:cs typeface="EB Garamond"/>
              <a:sym typeface="EB 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p:nvPr/>
        </p:nvSpPr>
        <p:spPr>
          <a:xfrm>
            <a:off x="788100" y="1071750"/>
            <a:ext cx="7341900" cy="300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dk2"/>
                </a:solidFill>
                <a:latin typeface="EB Garamond"/>
                <a:ea typeface="EB Garamond"/>
                <a:cs typeface="EB Garamond"/>
                <a:sym typeface="EB Garamond"/>
              </a:rPr>
              <a:t>Write, Right?</a:t>
            </a:r>
            <a:endParaRPr sz="3000">
              <a:solidFill>
                <a:schemeClr val="dk2"/>
              </a:solidFill>
              <a:latin typeface="EB Garamond"/>
              <a:ea typeface="EB Garamond"/>
              <a:cs typeface="EB Garamond"/>
              <a:sym typeface="EB Garamond"/>
            </a:endParaRPr>
          </a:p>
          <a:p>
            <a:pPr marL="0" lvl="0" indent="0" algn="l" rtl="0">
              <a:spcBef>
                <a:spcPts val="0"/>
              </a:spcBef>
              <a:spcAft>
                <a:spcPts val="0"/>
              </a:spcAft>
              <a:buNone/>
            </a:pPr>
            <a:r>
              <a:rPr lang="en" sz="1200">
                <a:solidFill>
                  <a:schemeClr val="dk2"/>
                </a:solidFill>
                <a:latin typeface="EB Garamond"/>
                <a:ea typeface="EB Garamond"/>
                <a:cs typeface="EB Garamond"/>
                <a:sym typeface="EB Garamond"/>
              </a:rPr>
              <a:t> </a:t>
            </a:r>
            <a:endParaRPr sz="2400">
              <a:solidFill>
                <a:schemeClr val="dk2"/>
              </a:solidFill>
              <a:latin typeface="EB Garamond"/>
              <a:ea typeface="EB Garamond"/>
              <a:cs typeface="EB Garamond"/>
              <a:sym typeface="EB Garamond"/>
            </a:endParaRPr>
          </a:p>
          <a:p>
            <a:pPr marL="0" lvl="0" indent="-228600" algn="l" rtl="0">
              <a:lnSpc>
                <a:spcPct val="115000"/>
              </a:lnSpc>
              <a:spcBef>
                <a:spcPts val="0"/>
              </a:spcBef>
              <a:spcAft>
                <a:spcPts val="0"/>
              </a:spcAft>
              <a:buNone/>
            </a:pPr>
            <a:r>
              <a:rPr lang="en" sz="2400">
                <a:solidFill>
                  <a:schemeClr val="dk2"/>
                </a:solidFill>
                <a:latin typeface="EB Garamond"/>
                <a:ea typeface="EB Garamond"/>
                <a:cs typeface="EB Garamond"/>
                <a:sym typeface="EB Garamond"/>
              </a:rPr>
              <a:t>·     “an increased emphasis on writing across the disciplines in [secondary schools]”. </a:t>
            </a:r>
            <a:endParaRPr sz="2400">
              <a:solidFill>
                <a:schemeClr val="dk2"/>
              </a:solidFill>
              <a:latin typeface="EB Garamond"/>
              <a:ea typeface="EB Garamond"/>
              <a:cs typeface="EB Garamond"/>
              <a:sym typeface="EB Garamond"/>
            </a:endParaRPr>
          </a:p>
          <a:p>
            <a:pPr marL="0" lvl="0" indent="-228600" algn="l" rtl="0">
              <a:lnSpc>
                <a:spcPct val="115000"/>
              </a:lnSpc>
              <a:spcBef>
                <a:spcPts val="0"/>
              </a:spcBef>
              <a:spcAft>
                <a:spcPts val="0"/>
              </a:spcAft>
              <a:buNone/>
            </a:pPr>
            <a:r>
              <a:rPr lang="en" sz="2400">
                <a:solidFill>
                  <a:schemeClr val="dk2"/>
                </a:solidFill>
                <a:latin typeface="EB Garamond"/>
                <a:ea typeface="EB Garamond"/>
                <a:cs typeface="EB Garamond"/>
                <a:sym typeface="EB Garamond"/>
              </a:rPr>
              <a:t>·     encourages “deeper understanding of a topic through organization, analysis, synthesis, and evaluation of key ideas”. </a:t>
            </a:r>
            <a:endParaRPr sz="2400">
              <a:solidFill>
                <a:schemeClr val="dk2"/>
              </a:solidFill>
              <a:latin typeface="EB Garamond"/>
              <a:ea typeface="EB Garamond"/>
              <a:cs typeface="EB Garamond"/>
              <a:sym typeface="EB Garamond"/>
            </a:endParaRPr>
          </a:p>
          <a:p>
            <a:pPr marL="0" lvl="0" indent="-228600" algn="l" rtl="0">
              <a:lnSpc>
                <a:spcPct val="115000"/>
              </a:lnSpc>
              <a:spcBef>
                <a:spcPts val="0"/>
              </a:spcBef>
              <a:spcAft>
                <a:spcPts val="0"/>
              </a:spcAft>
              <a:buNone/>
            </a:pPr>
            <a:r>
              <a:rPr lang="en" sz="2400">
                <a:solidFill>
                  <a:schemeClr val="dk2"/>
                </a:solidFill>
                <a:latin typeface="EB Garamond"/>
                <a:ea typeface="EB Garamond"/>
                <a:cs typeface="EB Garamond"/>
                <a:sym typeface="EB Garamond"/>
              </a:rPr>
              <a:t>·     often not given the same attention as reading.</a:t>
            </a:r>
            <a:endParaRPr sz="2400">
              <a:solidFill>
                <a:schemeClr val="dk2"/>
              </a:solidFill>
              <a:latin typeface="EB Garamond"/>
              <a:ea typeface="EB Garamond"/>
              <a:cs typeface="EB Garamond"/>
              <a:sym typeface="EB Garamond"/>
            </a:endParaRPr>
          </a:p>
        </p:txBody>
      </p:sp>
      <p:pic>
        <p:nvPicPr>
          <p:cNvPr id="77" name="Google Shape;77;p16"/>
          <p:cNvPicPr preferRelativeResize="0"/>
          <p:nvPr/>
        </p:nvPicPr>
        <p:blipFill>
          <a:blip r:embed="rId3">
            <a:alphaModFix amt="12000"/>
          </a:blip>
          <a:stretch>
            <a:fillRect/>
          </a:stretch>
        </p:blipFill>
        <p:spPr>
          <a:xfrm>
            <a:off x="0" y="0"/>
            <a:ext cx="9143999" cy="51434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81"/>
        <p:cNvGrpSpPr/>
        <p:nvPr/>
      </p:nvGrpSpPr>
      <p:grpSpPr>
        <a:xfrm>
          <a:off x="0" y="0"/>
          <a:ext cx="0" cy="0"/>
          <a:chOff x="0" y="0"/>
          <a:chExt cx="0" cy="0"/>
        </a:xfrm>
      </p:grpSpPr>
      <p:sp>
        <p:nvSpPr>
          <p:cNvPr id="82" name="Google Shape;82;p17"/>
          <p:cNvSpPr txBox="1"/>
          <p:nvPr/>
        </p:nvSpPr>
        <p:spPr>
          <a:xfrm>
            <a:off x="5770250" y="3564400"/>
            <a:ext cx="7348500" cy="85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pic>
        <p:nvPicPr>
          <p:cNvPr id="83" name="Google Shape;83;p17"/>
          <p:cNvPicPr preferRelativeResize="0"/>
          <p:nvPr/>
        </p:nvPicPr>
        <p:blipFill>
          <a:blip r:embed="rId3">
            <a:alphaModFix/>
          </a:blip>
          <a:stretch>
            <a:fillRect/>
          </a:stretch>
        </p:blipFill>
        <p:spPr>
          <a:xfrm>
            <a:off x="7950" y="882363"/>
            <a:ext cx="9128086" cy="3378775"/>
          </a:xfrm>
          <a:prstGeom prst="rect">
            <a:avLst/>
          </a:prstGeom>
          <a:noFill/>
          <a:ln>
            <a:noFill/>
          </a:ln>
        </p:spPr>
      </p:pic>
      <p:sp>
        <p:nvSpPr>
          <p:cNvPr id="84" name="Google Shape;84;p17"/>
          <p:cNvSpPr txBox="1"/>
          <p:nvPr/>
        </p:nvSpPr>
        <p:spPr>
          <a:xfrm>
            <a:off x="3518888" y="123375"/>
            <a:ext cx="3813300" cy="75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latin typeface="Comfortaa"/>
                <a:ea typeface="Comfortaa"/>
                <a:cs typeface="Comfortaa"/>
                <a:sym typeface="Comfortaa"/>
              </a:rPr>
              <a:t>SEASON 1</a:t>
            </a:r>
            <a:endParaRPr sz="3600" b="1">
              <a:solidFill>
                <a:srgbClr val="FFFFFF"/>
              </a:solidFill>
              <a:latin typeface="Comfortaa"/>
              <a:ea typeface="Comfortaa"/>
              <a:cs typeface="Comfortaa"/>
              <a:sym typeface="Comfortaa"/>
            </a:endParaRPr>
          </a:p>
        </p:txBody>
      </p:sp>
      <p:sp>
        <p:nvSpPr>
          <p:cNvPr id="85" name="Google Shape;85;p17"/>
          <p:cNvSpPr txBox="1"/>
          <p:nvPr/>
        </p:nvSpPr>
        <p:spPr>
          <a:xfrm>
            <a:off x="1618700" y="3070400"/>
            <a:ext cx="2349900" cy="95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a:solidFill>
                  <a:srgbClr val="FFFFFF"/>
                </a:solidFill>
                <a:latin typeface="Comfortaa"/>
                <a:ea typeface="Comfortaa"/>
                <a:cs typeface="Comfortaa"/>
                <a:sym typeface="Comfortaa"/>
              </a:rPr>
              <a:t>BEd</a:t>
            </a:r>
            <a:endParaRPr sz="4800" b="1">
              <a:solidFill>
                <a:srgbClr val="FFFFFF"/>
              </a:solidFill>
              <a:latin typeface="Comfortaa"/>
              <a:ea typeface="Comfortaa"/>
              <a:cs typeface="Comfortaa"/>
              <a:sym typeface="Comforta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89"/>
        <p:cNvGrpSpPr/>
        <p:nvPr/>
      </p:nvGrpSpPr>
      <p:grpSpPr>
        <a:xfrm>
          <a:off x="0" y="0"/>
          <a:ext cx="0" cy="0"/>
          <a:chOff x="0" y="0"/>
          <a:chExt cx="0" cy="0"/>
        </a:xfrm>
      </p:grpSpPr>
      <p:sp>
        <p:nvSpPr>
          <p:cNvPr id="90" name="Google Shape;90;p18"/>
          <p:cNvSpPr txBox="1"/>
          <p:nvPr/>
        </p:nvSpPr>
        <p:spPr>
          <a:xfrm>
            <a:off x="200" y="0"/>
            <a:ext cx="9144000" cy="367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u="sng">
                <a:solidFill>
                  <a:schemeClr val="dk2"/>
                </a:solidFill>
                <a:latin typeface="EB Garamond"/>
                <a:ea typeface="EB Garamond"/>
                <a:cs typeface="EB Garamond"/>
                <a:sym typeface="EB Garamond"/>
              </a:rPr>
              <a:t>The Writing Process</a:t>
            </a:r>
            <a:endParaRPr sz="1800" u="sng">
              <a:solidFill>
                <a:schemeClr val="dk2"/>
              </a:solidFill>
              <a:latin typeface="EB Garamond"/>
              <a:ea typeface="EB Garamond"/>
              <a:cs typeface="EB Garamond"/>
              <a:sym typeface="EB Garamond"/>
            </a:endParaRPr>
          </a:p>
          <a:p>
            <a:pPr marL="0" lvl="0" indent="0" algn="ctr" rtl="0">
              <a:spcBef>
                <a:spcPts val="0"/>
              </a:spcBef>
              <a:spcAft>
                <a:spcPts val="0"/>
              </a:spcAft>
              <a:buNone/>
            </a:pPr>
            <a:r>
              <a:rPr lang="en">
                <a:solidFill>
                  <a:schemeClr val="dk2"/>
                </a:solidFill>
                <a:latin typeface="EB Garamond"/>
                <a:ea typeface="EB Garamond"/>
                <a:cs typeface="EB Garamond"/>
                <a:sym typeface="EB Garamond"/>
              </a:rPr>
              <a:t> </a:t>
            </a:r>
            <a:endParaRPr sz="800">
              <a:solidFill>
                <a:schemeClr val="dk2"/>
              </a:solidFill>
              <a:latin typeface="EB Garamond"/>
              <a:ea typeface="EB Garamond"/>
              <a:cs typeface="EB Garamond"/>
              <a:sym typeface="EB Garamond"/>
            </a:endParaRPr>
          </a:p>
          <a:p>
            <a:pPr marL="0" lvl="0" indent="0" algn="ctr" rtl="0">
              <a:spcBef>
                <a:spcPts val="0"/>
              </a:spcBef>
              <a:spcAft>
                <a:spcPts val="0"/>
              </a:spcAft>
              <a:buNone/>
            </a:pPr>
            <a:r>
              <a:rPr lang="en" u="sng">
                <a:solidFill>
                  <a:schemeClr val="dk2"/>
                </a:solidFill>
                <a:latin typeface="EB Garamond"/>
                <a:ea typeface="EB Garamond"/>
                <a:cs typeface="EB Garamond"/>
                <a:sym typeface="EB Garamond"/>
              </a:rPr>
              <a:t>Planning</a:t>
            </a:r>
            <a:endParaRPr u="sng">
              <a:solidFill>
                <a:schemeClr val="dk2"/>
              </a:solidFill>
              <a:latin typeface="EB Garamond"/>
              <a:ea typeface="EB Garamond"/>
              <a:cs typeface="EB Garamond"/>
              <a:sym typeface="EB Garamond"/>
            </a:endParaRPr>
          </a:p>
          <a:p>
            <a:pPr marL="0" lvl="0" indent="-228600" algn="ctr" rtl="0">
              <a:lnSpc>
                <a:spcPct val="115000"/>
              </a:lnSpc>
              <a:spcBef>
                <a:spcPts val="0"/>
              </a:spcBef>
              <a:spcAft>
                <a:spcPts val="0"/>
              </a:spcAft>
              <a:buNone/>
            </a:pPr>
            <a:r>
              <a:rPr lang="en">
                <a:solidFill>
                  <a:schemeClr val="dk2"/>
                </a:solidFill>
                <a:latin typeface="EB Garamond"/>
                <a:ea typeface="EB Garamond"/>
                <a:cs typeface="EB Garamond"/>
                <a:sym typeface="EB Garamond"/>
              </a:rPr>
              <a:t>·     organizing and outlining ideas with a clear understanding of the purpose and audience.</a:t>
            </a:r>
            <a:endParaRPr>
              <a:solidFill>
                <a:schemeClr val="dk2"/>
              </a:solidFill>
              <a:latin typeface="EB Garamond"/>
              <a:ea typeface="EB Garamond"/>
              <a:cs typeface="EB Garamond"/>
              <a:sym typeface="EB Garamond"/>
            </a:endParaRPr>
          </a:p>
          <a:p>
            <a:pPr marL="914400" lvl="0" indent="-228600" algn="ctr" rtl="0">
              <a:lnSpc>
                <a:spcPct val="115000"/>
              </a:lnSpc>
              <a:spcBef>
                <a:spcPts val="0"/>
              </a:spcBef>
              <a:spcAft>
                <a:spcPts val="0"/>
              </a:spcAft>
              <a:buNone/>
            </a:pPr>
            <a:r>
              <a:rPr lang="en">
                <a:solidFill>
                  <a:schemeClr val="dk2"/>
                </a:solidFill>
                <a:latin typeface="EB Garamond"/>
                <a:ea typeface="EB Garamond"/>
                <a:cs typeface="EB Garamond"/>
                <a:sym typeface="EB Garamond"/>
              </a:rPr>
              <a:t>o  </a:t>
            </a:r>
            <a:r>
              <a:rPr lang="en" i="1">
                <a:solidFill>
                  <a:schemeClr val="dk2"/>
                </a:solidFill>
                <a:latin typeface="EB Garamond"/>
                <a:ea typeface="EB Garamond"/>
                <a:cs typeface="EB Garamond"/>
                <a:sym typeface="EB Garamond"/>
              </a:rPr>
              <a:t>Why am I writing this? Who is my audience? What are the essential and supporting ideas I need to include? </a:t>
            </a:r>
            <a:endParaRPr i="1">
              <a:solidFill>
                <a:schemeClr val="dk2"/>
              </a:solidFill>
              <a:latin typeface="EB Garamond"/>
              <a:ea typeface="EB Garamond"/>
              <a:cs typeface="EB Garamond"/>
              <a:sym typeface="EB Garamond"/>
            </a:endParaRPr>
          </a:p>
          <a:p>
            <a:pPr marL="914400" lvl="0" indent="-228600" algn="ctr" rtl="0">
              <a:lnSpc>
                <a:spcPct val="115000"/>
              </a:lnSpc>
              <a:spcBef>
                <a:spcPts val="0"/>
              </a:spcBef>
              <a:spcAft>
                <a:spcPts val="0"/>
              </a:spcAft>
              <a:buNone/>
            </a:pPr>
            <a:r>
              <a:rPr lang="en" i="1">
                <a:solidFill>
                  <a:schemeClr val="dk2"/>
                </a:solidFill>
                <a:latin typeface="EB Garamond"/>
                <a:ea typeface="EB Garamond"/>
                <a:cs typeface="EB Garamond"/>
                <a:sym typeface="EB Garamond"/>
              </a:rPr>
              <a:t>How do I best organize it?</a:t>
            </a:r>
            <a:endParaRPr i="1">
              <a:solidFill>
                <a:schemeClr val="dk2"/>
              </a:solidFill>
              <a:latin typeface="EB Garamond"/>
              <a:ea typeface="EB Garamond"/>
              <a:cs typeface="EB Garamond"/>
              <a:sym typeface="EB Garamond"/>
            </a:endParaRPr>
          </a:p>
          <a:p>
            <a:pPr marL="0" lvl="0" indent="0" algn="ctr" rtl="0">
              <a:spcBef>
                <a:spcPts val="0"/>
              </a:spcBef>
              <a:spcAft>
                <a:spcPts val="0"/>
              </a:spcAft>
              <a:buNone/>
            </a:pPr>
            <a:r>
              <a:rPr lang="en" u="sng">
                <a:solidFill>
                  <a:schemeClr val="dk2"/>
                </a:solidFill>
                <a:latin typeface="EB Garamond"/>
                <a:ea typeface="EB Garamond"/>
                <a:cs typeface="EB Garamond"/>
                <a:sym typeface="EB Garamond"/>
              </a:rPr>
              <a:t>Drafting</a:t>
            </a:r>
            <a:endParaRPr u="sng">
              <a:solidFill>
                <a:schemeClr val="dk2"/>
              </a:solidFill>
              <a:latin typeface="EB Garamond"/>
              <a:ea typeface="EB Garamond"/>
              <a:cs typeface="EB Garamond"/>
              <a:sym typeface="EB Garamond"/>
            </a:endParaRPr>
          </a:p>
          <a:p>
            <a:pPr marL="0" lvl="0" indent="-228600" algn="ctr" rtl="0">
              <a:lnSpc>
                <a:spcPct val="115000"/>
              </a:lnSpc>
              <a:spcBef>
                <a:spcPts val="0"/>
              </a:spcBef>
              <a:spcAft>
                <a:spcPts val="0"/>
              </a:spcAft>
              <a:buNone/>
            </a:pPr>
            <a:r>
              <a:rPr lang="en">
                <a:solidFill>
                  <a:schemeClr val="dk2"/>
                </a:solidFill>
                <a:latin typeface="EB Garamond"/>
                <a:ea typeface="EB Garamond"/>
                <a:cs typeface="EB Garamond"/>
                <a:sym typeface="EB Garamond"/>
              </a:rPr>
              <a:t>·     creating the initial representation of the written text.</a:t>
            </a:r>
            <a:endParaRPr>
              <a:solidFill>
                <a:schemeClr val="dk2"/>
              </a:solidFill>
              <a:latin typeface="EB Garamond"/>
              <a:ea typeface="EB Garamond"/>
              <a:cs typeface="EB Garamond"/>
              <a:sym typeface="EB Garamond"/>
            </a:endParaRPr>
          </a:p>
          <a:p>
            <a:pPr marL="914400" lvl="0" indent="-228600" algn="ctr" rtl="0">
              <a:lnSpc>
                <a:spcPct val="115000"/>
              </a:lnSpc>
              <a:spcBef>
                <a:spcPts val="0"/>
              </a:spcBef>
              <a:spcAft>
                <a:spcPts val="0"/>
              </a:spcAft>
              <a:buNone/>
            </a:pPr>
            <a:r>
              <a:rPr lang="en">
                <a:solidFill>
                  <a:schemeClr val="dk2"/>
                </a:solidFill>
                <a:latin typeface="EB Garamond"/>
                <a:ea typeface="EB Garamond"/>
                <a:cs typeface="EB Garamond"/>
                <a:sym typeface="EB Garamond"/>
              </a:rPr>
              <a:t>o  </a:t>
            </a:r>
            <a:r>
              <a:rPr lang="en" i="1">
                <a:solidFill>
                  <a:schemeClr val="dk2"/>
                </a:solidFill>
                <a:latin typeface="EB Garamond"/>
                <a:ea typeface="EB Garamond"/>
                <a:cs typeface="EB Garamond"/>
                <a:sym typeface="EB Garamond"/>
              </a:rPr>
              <a:t>How do I begin? How much info is enough/too much? What questions do I need to address? How will I conclude?</a:t>
            </a:r>
            <a:endParaRPr sz="800" i="1">
              <a:solidFill>
                <a:schemeClr val="dk2"/>
              </a:solidFill>
              <a:latin typeface="EB Garamond"/>
              <a:ea typeface="EB Garamond"/>
              <a:cs typeface="EB Garamond"/>
              <a:sym typeface="EB Garamond"/>
            </a:endParaRPr>
          </a:p>
          <a:p>
            <a:pPr marL="0" lvl="0" indent="0" algn="ctr" rtl="0">
              <a:spcBef>
                <a:spcPts val="0"/>
              </a:spcBef>
              <a:spcAft>
                <a:spcPts val="0"/>
              </a:spcAft>
              <a:buNone/>
            </a:pPr>
            <a:r>
              <a:rPr lang="en" u="sng">
                <a:solidFill>
                  <a:schemeClr val="dk2"/>
                </a:solidFill>
                <a:latin typeface="EB Garamond"/>
                <a:ea typeface="EB Garamond"/>
                <a:cs typeface="EB Garamond"/>
                <a:sym typeface="EB Garamond"/>
              </a:rPr>
              <a:t>Revising</a:t>
            </a:r>
            <a:endParaRPr u="sng">
              <a:solidFill>
                <a:schemeClr val="dk2"/>
              </a:solidFill>
              <a:latin typeface="EB Garamond"/>
              <a:ea typeface="EB Garamond"/>
              <a:cs typeface="EB Garamond"/>
              <a:sym typeface="EB Garamond"/>
            </a:endParaRPr>
          </a:p>
          <a:p>
            <a:pPr marL="0" lvl="0" indent="-228600" algn="ctr" rtl="0">
              <a:lnSpc>
                <a:spcPct val="115000"/>
              </a:lnSpc>
              <a:spcBef>
                <a:spcPts val="0"/>
              </a:spcBef>
              <a:spcAft>
                <a:spcPts val="0"/>
              </a:spcAft>
              <a:buNone/>
            </a:pPr>
            <a:r>
              <a:rPr lang="en">
                <a:solidFill>
                  <a:schemeClr val="dk2"/>
                </a:solidFill>
                <a:latin typeface="EB Garamond"/>
                <a:ea typeface="EB Garamond"/>
                <a:cs typeface="EB Garamond"/>
                <a:sym typeface="EB Garamond"/>
              </a:rPr>
              <a:t>·     rereading and clarifying original draft.</a:t>
            </a:r>
            <a:endParaRPr>
              <a:solidFill>
                <a:schemeClr val="dk2"/>
              </a:solidFill>
              <a:latin typeface="EB Garamond"/>
              <a:ea typeface="EB Garamond"/>
              <a:cs typeface="EB Garamond"/>
              <a:sym typeface="EB Garamond"/>
            </a:endParaRPr>
          </a:p>
          <a:p>
            <a:pPr marL="914400" lvl="0" indent="-228600" algn="ctr" rtl="0">
              <a:lnSpc>
                <a:spcPct val="115000"/>
              </a:lnSpc>
              <a:spcBef>
                <a:spcPts val="0"/>
              </a:spcBef>
              <a:spcAft>
                <a:spcPts val="0"/>
              </a:spcAft>
              <a:buNone/>
            </a:pPr>
            <a:r>
              <a:rPr lang="en">
                <a:solidFill>
                  <a:schemeClr val="dk2"/>
                </a:solidFill>
                <a:latin typeface="EB Garamond"/>
                <a:ea typeface="EB Garamond"/>
                <a:cs typeface="EB Garamond"/>
                <a:sym typeface="EB Garamond"/>
              </a:rPr>
              <a:t>o  </a:t>
            </a:r>
            <a:r>
              <a:rPr lang="en" i="1">
                <a:solidFill>
                  <a:schemeClr val="dk2"/>
                </a:solidFill>
                <a:latin typeface="EB Garamond"/>
                <a:ea typeface="EB Garamond"/>
                <a:cs typeface="EB Garamond"/>
                <a:sym typeface="EB Garamond"/>
              </a:rPr>
              <a:t>Are my ideas clear, understandable and sufficient? Is my word use appropriate for my audience and purposes? </a:t>
            </a:r>
            <a:endParaRPr i="1">
              <a:solidFill>
                <a:schemeClr val="dk2"/>
              </a:solidFill>
              <a:latin typeface="EB Garamond"/>
              <a:ea typeface="EB Garamond"/>
              <a:cs typeface="EB Garamond"/>
              <a:sym typeface="EB Garamond"/>
            </a:endParaRPr>
          </a:p>
          <a:p>
            <a:pPr marL="0" lvl="0" indent="0" algn="ctr" rtl="0">
              <a:spcBef>
                <a:spcPts val="0"/>
              </a:spcBef>
              <a:spcAft>
                <a:spcPts val="0"/>
              </a:spcAft>
              <a:buNone/>
            </a:pPr>
            <a:r>
              <a:rPr lang="en" u="sng">
                <a:solidFill>
                  <a:schemeClr val="dk2"/>
                </a:solidFill>
                <a:latin typeface="EB Garamond"/>
                <a:ea typeface="EB Garamond"/>
                <a:cs typeface="EB Garamond"/>
                <a:sym typeface="EB Garamond"/>
              </a:rPr>
              <a:t>Editing</a:t>
            </a:r>
            <a:endParaRPr u="sng">
              <a:solidFill>
                <a:schemeClr val="dk2"/>
              </a:solidFill>
              <a:latin typeface="EB Garamond"/>
              <a:ea typeface="EB Garamond"/>
              <a:cs typeface="EB Garamond"/>
              <a:sym typeface="EB Garamond"/>
            </a:endParaRPr>
          </a:p>
          <a:p>
            <a:pPr marL="0" lvl="0" indent="-228600" algn="ctr" rtl="0">
              <a:lnSpc>
                <a:spcPct val="115000"/>
              </a:lnSpc>
              <a:spcBef>
                <a:spcPts val="0"/>
              </a:spcBef>
              <a:spcAft>
                <a:spcPts val="0"/>
              </a:spcAft>
              <a:buNone/>
            </a:pPr>
            <a:r>
              <a:rPr lang="en">
                <a:solidFill>
                  <a:schemeClr val="dk2"/>
                </a:solidFill>
                <a:latin typeface="EB Garamond"/>
                <a:ea typeface="EB Garamond"/>
                <a:cs typeface="EB Garamond"/>
                <a:sym typeface="EB Garamond"/>
              </a:rPr>
              <a:t>·     Finalizing the text by “polishing” grammar, spelling and punctuation. </a:t>
            </a:r>
            <a:endParaRPr>
              <a:solidFill>
                <a:schemeClr val="dk2"/>
              </a:solidFill>
              <a:latin typeface="EB Garamond"/>
              <a:ea typeface="EB Garamond"/>
              <a:cs typeface="EB Garamond"/>
              <a:sym typeface="EB Garamond"/>
            </a:endParaRPr>
          </a:p>
          <a:p>
            <a:pPr marL="914400" lvl="0" indent="-228600" algn="ctr" rtl="0">
              <a:lnSpc>
                <a:spcPct val="115000"/>
              </a:lnSpc>
              <a:spcBef>
                <a:spcPts val="0"/>
              </a:spcBef>
              <a:spcAft>
                <a:spcPts val="0"/>
              </a:spcAft>
              <a:buNone/>
            </a:pPr>
            <a:r>
              <a:rPr lang="en" i="1">
                <a:solidFill>
                  <a:schemeClr val="dk2"/>
                </a:solidFill>
                <a:latin typeface="EB Garamond"/>
                <a:ea typeface="EB Garamond"/>
                <a:cs typeface="EB Garamond"/>
                <a:sym typeface="EB Garamond"/>
              </a:rPr>
              <a:t>o  Can be seen as the final step in revising. </a:t>
            </a:r>
            <a:endParaRPr>
              <a:solidFill>
                <a:schemeClr val="dk2"/>
              </a:solidFill>
              <a:latin typeface="EB Garamond"/>
              <a:ea typeface="EB Garamond"/>
              <a:cs typeface="EB Garamond"/>
              <a:sym typeface="EB Garamond"/>
            </a:endParaRPr>
          </a:p>
          <a:p>
            <a:pPr marL="0" lvl="0" indent="0" algn="ctr" rtl="0">
              <a:spcBef>
                <a:spcPts val="0"/>
              </a:spcBef>
              <a:spcAft>
                <a:spcPts val="0"/>
              </a:spcAft>
              <a:buNone/>
            </a:pPr>
            <a:r>
              <a:rPr lang="en" u="sng">
                <a:solidFill>
                  <a:schemeClr val="dk2"/>
                </a:solidFill>
                <a:latin typeface="EB Garamond"/>
                <a:ea typeface="EB Garamond"/>
                <a:cs typeface="EB Garamond"/>
                <a:sym typeface="EB Garamond"/>
              </a:rPr>
              <a:t>(Publishing/Sharing)</a:t>
            </a:r>
            <a:endParaRPr u="sng">
              <a:solidFill>
                <a:schemeClr val="dk2"/>
              </a:solidFill>
              <a:latin typeface="EB Garamond"/>
              <a:ea typeface="EB Garamond"/>
              <a:cs typeface="EB Garamond"/>
              <a:sym typeface="EB Garamond"/>
            </a:endParaRPr>
          </a:p>
          <a:p>
            <a:pPr marL="0" lvl="0" indent="-228600" algn="ctr" rtl="0">
              <a:lnSpc>
                <a:spcPct val="115000"/>
              </a:lnSpc>
              <a:spcBef>
                <a:spcPts val="0"/>
              </a:spcBef>
              <a:spcAft>
                <a:spcPts val="0"/>
              </a:spcAft>
              <a:buNone/>
            </a:pPr>
            <a:r>
              <a:rPr lang="en">
                <a:solidFill>
                  <a:schemeClr val="dk2"/>
                </a:solidFill>
                <a:latin typeface="EB Garamond"/>
                <a:ea typeface="EB Garamond"/>
                <a:cs typeface="EB Garamond"/>
                <a:sym typeface="EB Garamond"/>
              </a:rPr>
              <a:t>·     Presenting the piece through various modes and methods.</a:t>
            </a:r>
            <a:endParaRPr>
              <a:solidFill>
                <a:schemeClr val="dk2"/>
              </a:solidFill>
              <a:latin typeface="EB Garamond"/>
              <a:ea typeface="EB Garamond"/>
              <a:cs typeface="EB Garamond"/>
              <a:sym typeface="EB Garamond"/>
            </a:endParaRPr>
          </a:p>
          <a:p>
            <a:pPr marL="0" lvl="0" indent="0" algn="ctr" rtl="0">
              <a:lnSpc>
                <a:spcPct val="115000"/>
              </a:lnSpc>
              <a:spcBef>
                <a:spcPts val="0"/>
              </a:spcBef>
              <a:spcAft>
                <a:spcPts val="0"/>
              </a:spcAft>
              <a:buNone/>
            </a:pPr>
            <a:endParaRPr>
              <a:solidFill>
                <a:schemeClr val="dk2"/>
              </a:solidFill>
              <a:latin typeface="EB Garamond"/>
              <a:ea typeface="EB Garamond"/>
              <a:cs typeface="EB Garamond"/>
              <a:sym typeface="EB Garamond"/>
            </a:endParaRPr>
          </a:p>
          <a:p>
            <a:pPr marL="0" lvl="0" indent="0" algn="ctr" rtl="0">
              <a:lnSpc>
                <a:spcPct val="115000"/>
              </a:lnSpc>
              <a:spcBef>
                <a:spcPts val="0"/>
              </a:spcBef>
              <a:spcAft>
                <a:spcPts val="0"/>
              </a:spcAft>
              <a:buNone/>
            </a:pPr>
            <a:r>
              <a:rPr lang="en">
                <a:solidFill>
                  <a:schemeClr val="dk2"/>
                </a:solidFill>
                <a:latin typeface="EB Garamond"/>
                <a:ea typeface="EB Garamond"/>
                <a:cs typeface="EB Garamond"/>
                <a:sym typeface="EB Garamond"/>
              </a:rPr>
              <a:t> </a:t>
            </a:r>
            <a:endParaRPr>
              <a:solidFill>
                <a:schemeClr val="dk2"/>
              </a:solidFill>
              <a:latin typeface="EB Garamond"/>
              <a:ea typeface="EB Garamond"/>
              <a:cs typeface="EB Garamond"/>
              <a:sym typeface="EB Garamond"/>
            </a:endParaRPr>
          </a:p>
          <a:p>
            <a:pPr marL="0" lvl="0" indent="0" algn="ctr" rtl="0">
              <a:spcBef>
                <a:spcPts val="0"/>
              </a:spcBef>
              <a:spcAft>
                <a:spcPts val="0"/>
              </a:spcAft>
              <a:buNone/>
            </a:pPr>
            <a:r>
              <a:rPr lang="en">
                <a:solidFill>
                  <a:schemeClr val="dk2"/>
                </a:solidFill>
                <a:latin typeface="EB Garamond"/>
                <a:ea typeface="EB Garamond"/>
                <a:cs typeface="EB Garamond"/>
                <a:sym typeface="EB Garamond"/>
              </a:rPr>
              <a:t>(These steps are often interactive, occurring simultaneously)</a:t>
            </a:r>
            <a:endParaRPr>
              <a:solidFill>
                <a:schemeClr val="dk2"/>
              </a:solidFill>
              <a:latin typeface="EB Garamond"/>
              <a:ea typeface="EB Garamond"/>
              <a:cs typeface="EB Garamond"/>
              <a:sym typeface="EB 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94"/>
        <p:cNvGrpSpPr/>
        <p:nvPr/>
      </p:nvGrpSpPr>
      <p:grpSpPr>
        <a:xfrm>
          <a:off x="0" y="0"/>
          <a:ext cx="0" cy="0"/>
          <a:chOff x="0" y="0"/>
          <a:chExt cx="0" cy="0"/>
        </a:xfrm>
      </p:grpSpPr>
      <p:sp>
        <p:nvSpPr>
          <p:cNvPr id="95" name="Google Shape;95;p19"/>
          <p:cNvSpPr txBox="1"/>
          <p:nvPr/>
        </p:nvSpPr>
        <p:spPr>
          <a:xfrm>
            <a:off x="5770250" y="3564400"/>
            <a:ext cx="7348500" cy="85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pic>
        <p:nvPicPr>
          <p:cNvPr id="96" name="Google Shape;96;p19"/>
          <p:cNvPicPr preferRelativeResize="0"/>
          <p:nvPr/>
        </p:nvPicPr>
        <p:blipFill>
          <a:blip r:embed="rId3">
            <a:alphaModFix/>
          </a:blip>
          <a:stretch>
            <a:fillRect/>
          </a:stretch>
        </p:blipFill>
        <p:spPr>
          <a:xfrm>
            <a:off x="7950" y="882363"/>
            <a:ext cx="9128086" cy="3378775"/>
          </a:xfrm>
          <a:prstGeom prst="rect">
            <a:avLst/>
          </a:prstGeom>
          <a:noFill/>
          <a:ln>
            <a:noFill/>
          </a:ln>
        </p:spPr>
      </p:pic>
      <p:sp>
        <p:nvSpPr>
          <p:cNvPr id="97" name="Google Shape;97;p19"/>
          <p:cNvSpPr txBox="1"/>
          <p:nvPr/>
        </p:nvSpPr>
        <p:spPr>
          <a:xfrm>
            <a:off x="3518897" y="123375"/>
            <a:ext cx="2966700" cy="75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latin typeface="Comfortaa"/>
                <a:ea typeface="Comfortaa"/>
                <a:cs typeface="Comfortaa"/>
                <a:sym typeface="Comfortaa"/>
              </a:rPr>
              <a:t>SEASON 2</a:t>
            </a:r>
            <a:endParaRPr sz="3600" b="1">
              <a:solidFill>
                <a:srgbClr val="FFFFFF"/>
              </a:solidFill>
              <a:latin typeface="Comfortaa"/>
              <a:ea typeface="Comfortaa"/>
              <a:cs typeface="Comfortaa"/>
              <a:sym typeface="Comfortaa"/>
            </a:endParaRPr>
          </a:p>
        </p:txBody>
      </p:sp>
      <p:sp>
        <p:nvSpPr>
          <p:cNvPr id="98" name="Google Shape;98;p19"/>
          <p:cNvSpPr txBox="1"/>
          <p:nvPr/>
        </p:nvSpPr>
        <p:spPr>
          <a:xfrm>
            <a:off x="1618700" y="3070400"/>
            <a:ext cx="2349900" cy="95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a:solidFill>
                  <a:srgbClr val="FFFFFF"/>
                </a:solidFill>
                <a:latin typeface="Comfortaa"/>
                <a:ea typeface="Comfortaa"/>
                <a:cs typeface="Comfortaa"/>
                <a:sym typeface="Comfortaa"/>
              </a:rPr>
              <a:t>BEd</a:t>
            </a:r>
            <a:endParaRPr sz="4800" b="1">
              <a:solidFill>
                <a:srgbClr val="FFFFFF"/>
              </a:solidFill>
              <a:latin typeface="Comfortaa"/>
              <a:ea typeface="Comfortaa"/>
              <a:cs typeface="Comfortaa"/>
              <a:sym typeface="Comforta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20"/>
          <p:cNvPicPr preferRelativeResize="0"/>
          <p:nvPr/>
        </p:nvPicPr>
        <p:blipFill>
          <a:blip r:embed="rId3">
            <a:alphaModFix/>
          </a:blip>
          <a:stretch>
            <a:fillRect/>
          </a:stretch>
        </p:blipFill>
        <p:spPr>
          <a:xfrm>
            <a:off x="0" y="285750"/>
            <a:ext cx="9144000" cy="4572000"/>
          </a:xfrm>
          <a:prstGeom prst="rect">
            <a:avLst/>
          </a:prstGeom>
          <a:noFill/>
          <a:ln>
            <a:noFill/>
          </a:ln>
        </p:spPr>
      </p:pic>
      <p:sp>
        <p:nvSpPr>
          <p:cNvPr id="104" name="Google Shape;104;p20"/>
          <p:cNvSpPr txBox="1"/>
          <p:nvPr/>
        </p:nvSpPr>
        <p:spPr>
          <a:xfrm>
            <a:off x="5579050" y="912550"/>
            <a:ext cx="3380700" cy="6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EB Garamond"/>
                <a:ea typeface="EB Garamond"/>
                <a:cs typeface="EB Garamond"/>
                <a:sym typeface="EB Garamond"/>
              </a:rPr>
              <a:t>Scaffolding</a:t>
            </a:r>
            <a:endParaRPr sz="3600">
              <a:solidFill>
                <a:srgbClr val="FFFFFF"/>
              </a:solidFill>
              <a:latin typeface="EB Garamond"/>
              <a:ea typeface="EB Garamond"/>
              <a:cs typeface="EB Garamond"/>
              <a:sym typeface="EB 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8"/>
        <p:cNvGrpSpPr/>
        <p:nvPr/>
      </p:nvGrpSpPr>
      <p:grpSpPr>
        <a:xfrm>
          <a:off x="0" y="0"/>
          <a:ext cx="0" cy="0"/>
          <a:chOff x="0" y="0"/>
          <a:chExt cx="0" cy="0"/>
        </a:xfrm>
      </p:grpSpPr>
      <p:sp>
        <p:nvSpPr>
          <p:cNvPr id="109" name="Google Shape;109;p21"/>
          <p:cNvSpPr txBox="1"/>
          <p:nvPr/>
        </p:nvSpPr>
        <p:spPr>
          <a:xfrm>
            <a:off x="1037000" y="383700"/>
            <a:ext cx="6906300" cy="424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u="sng">
                <a:solidFill>
                  <a:schemeClr val="dk2"/>
                </a:solidFill>
                <a:latin typeface="EB Garamond"/>
                <a:ea typeface="EB Garamond"/>
                <a:cs typeface="EB Garamond"/>
                <a:sym typeface="EB Garamond"/>
              </a:rPr>
              <a:t>Making Writing Explicit Through Scaffolding</a:t>
            </a:r>
            <a:endParaRPr sz="2400" u="sng">
              <a:solidFill>
                <a:schemeClr val="dk2"/>
              </a:solidFill>
              <a:latin typeface="EB Garamond"/>
              <a:ea typeface="EB Garamond"/>
              <a:cs typeface="EB Garamond"/>
              <a:sym typeface="EB Garamond"/>
            </a:endParaRPr>
          </a:p>
          <a:p>
            <a:pPr marL="0" lvl="0" indent="0" algn="l" rtl="0">
              <a:spcBef>
                <a:spcPts val="0"/>
              </a:spcBef>
              <a:spcAft>
                <a:spcPts val="0"/>
              </a:spcAft>
              <a:buNone/>
            </a:pPr>
            <a:r>
              <a:rPr lang="en" sz="1200">
                <a:solidFill>
                  <a:schemeClr val="dk2"/>
                </a:solidFill>
              </a:rPr>
              <a:t> </a:t>
            </a:r>
            <a:endParaRPr sz="1200">
              <a:solidFill>
                <a:schemeClr val="dk2"/>
              </a:solidFill>
            </a:endParaRPr>
          </a:p>
          <a:p>
            <a:pPr marL="0" lvl="0" indent="-228600" algn="l" rtl="0">
              <a:lnSpc>
                <a:spcPct val="115000"/>
              </a:lnSpc>
              <a:spcBef>
                <a:spcPts val="0"/>
              </a:spcBef>
              <a:spcAft>
                <a:spcPts val="0"/>
              </a:spcAft>
              <a:buNone/>
            </a:pPr>
            <a:r>
              <a:rPr lang="en" sz="1100">
                <a:solidFill>
                  <a:schemeClr val="dk2"/>
                </a:solidFill>
              </a:rPr>
              <a:t>·</a:t>
            </a:r>
            <a:r>
              <a:rPr lang="en" sz="700">
                <a:solidFill>
                  <a:schemeClr val="dk2"/>
                </a:solidFill>
                <a:latin typeface="Times New Roman"/>
                <a:ea typeface="Times New Roman"/>
                <a:cs typeface="Times New Roman"/>
                <a:sym typeface="Times New Roman"/>
              </a:rPr>
              <a:t>     </a:t>
            </a:r>
            <a:r>
              <a:rPr lang="en" sz="1800">
                <a:solidFill>
                  <a:schemeClr val="dk2"/>
                </a:solidFill>
                <a:latin typeface="EB Garamond"/>
                <a:ea typeface="EB Garamond"/>
                <a:cs typeface="EB Garamond"/>
                <a:sym typeface="EB Garamond"/>
              </a:rPr>
              <a:t>Students ought to know what is expected in each writing assignment based on the teachers’ purpose. </a:t>
            </a:r>
            <a:endParaRPr sz="1800">
              <a:solidFill>
                <a:schemeClr val="dk2"/>
              </a:solidFill>
              <a:latin typeface="EB Garamond"/>
              <a:ea typeface="EB Garamond"/>
              <a:cs typeface="EB Garamond"/>
              <a:sym typeface="EB Garamond"/>
            </a:endParaRPr>
          </a:p>
          <a:p>
            <a:pPr marL="0" lvl="0" indent="-228600" algn="l" rtl="0">
              <a:lnSpc>
                <a:spcPct val="115000"/>
              </a:lnSpc>
              <a:spcBef>
                <a:spcPts val="0"/>
              </a:spcBef>
              <a:spcAft>
                <a:spcPts val="0"/>
              </a:spcAft>
              <a:buNone/>
            </a:pPr>
            <a:r>
              <a:rPr lang="en" sz="1800">
                <a:solidFill>
                  <a:schemeClr val="dk2"/>
                </a:solidFill>
                <a:latin typeface="EB Garamond"/>
                <a:ea typeface="EB Garamond"/>
                <a:cs typeface="EB Garamond"/>
                <a:sym typeface="EB Garamond"/>
              </a:rPr>
              <a:t>·     Never assume students know how to successfully engage in the writing process. </a:t>
            </a:r>
            <a:endParaRPr sz="1800">
              <a:solidFill>
                <a:schemeClr val="dk2"/>
              </a:solidFill>
              <a:latin typeface="EB Garamond"/>
              <a:ea typeface="EB Garamond"/>
              <a:cs typeface="EB Garamond"/>
              <a:sym typeface="EB Garamond"/>
            </a:endParaRPr>
          </a:p>
          <a:p>
            <a:pPr marL="0" lvl="0" indent="-228600" algn="l" rtl="0">
              <a:lnSpc>
                <a:spcPct val="115000"/>
              </a:lnSpc>
              <a:spcBef>
                <a:spcPts val="0"/>
              </a:spcBef>
              <a:spcAft>
                <a:spcPts val="0"/>
              </a:spcAft>
              <a:buNone/>
            </a:pPr>
            <a:r>
              <a:rPr lang="en" sz="1800">
                <a:solidFill>
                  <a:schemeClr val="dk2"/>
                </a:solidFill>
                <a:latin typeface="EB Garamond"/>
                <a:ea typeface="EB Garamond"/>
                <a:cs typeface="EB Garamond"/>
                <a:sym typeface="EB Garamond"/>
              </a:rPr>
              <a:t>·     Support students’ writing with:</a:t>
            </a:r>
            <a:endParaRPr sz="1800">
              <a:solidFill>
                <a:schemeClr val="dk2"/>
              </a:solidFill>
              <a:latin typeface="EB Garamond"/>
              <a:ea typeface="EB Garamond"/>
              <a:cs typeface="EB Garamond"/>
              <a:sym typeface="EB Garamond"/>
            </a:endParaRPr>
          </a:p>
          <a:p>
            <a:pPr marL="914400" lvl="0" indent="-228600" algn="l" rtl="0">
              <a:lnSpc>
                <a:spcPct val="115000"/>
              </a:lnSpc>
              <a:spcBef>
                <a:spcPts val="0"/>
              </a:spcBef>
              <a:spcAft>
                <a:spcPts val="0"/>
              </a:spcAft>
              <a:buNone/>
            </a:pPr>
            <a:r>
              <a:rPr lang="en" sz="1800">
                <a:solidFill>
                  <a:schemeClr val="dk2"/>
                </a:solidFill>
                <a:latin typeface="EB Garamond"/>
                <a:ea typeface="EB Garamond"/>
                <a:cs typeface="EB Garamond"/>
                <a:sym typeface="EB Garamond"/>
              </a:rPr>
              <a:t>o  Graphic Organizers</a:t>
            </a:r>
            <a:endParaRPr sz="1800">
              <a:solidFill>
                <a:schemeClr val="dk2"/>
              </a:solidFill>
              <a:latin typeface="EB Garamond"/>
              <a:ea typeface="EB Garamond"/>
              <a:cs typeface="EB Garamond"/>
              <a:sym typeface="EB Garamond"/>
            </a:endParaRPr>
          </a:p>
          <a:p>
            <a:pPr marL="914400" lvl="0" indent="-228600" algn="l" rtl="0">
              <a:lnSpc>
                <a:spcPct val="115000"/>
              </a:lnSpc>
              <a:spcBef>
                <a:spcPts val="0"/>
              </a:spcBef>
              <a:spcAft>
                <a:spcPts val="0"/>
              </a:spcAft>
              <a:buNone/>
            </a:pPr>
            <a:r>
              <a:rPr lang="en" sz="1800">
                <a:solidFill>
                  <a:schemeClr val="dk2"/>
                </a:solidFill>
                <a:latin typeface="EB Garamond"/>
                <a:ea typeface="EB Garamond"/>
                <a:cs typeface="EB Garamond"/>
                <a:sym typeface="EB Garamond"/>
              </a:rPr>
              <a:t>o  Checklists</a:t>
            </a:r>
            <a:endParaRPr sz="1800">
              <a:solidFill>
                <a:schemeClr val="dk2"/>
              </a:solidFill>
              <a:latin typeface="EB Garamond"/>
              <a:ea typeface="EB Garamond"/>
              <a:cs typeface="EB Garamond"/>
              <a:sym typeface="EB Garamond"/>
            </a:endParaRPr>
          </a:p>
          <a:p>
            <a:pPr marL="914400" lvl="0" indent="-228600" algn="l" rtl="0">
              <a:lnSpc>
                <a:spcPct val="115000"/>
              </a:lnSpc>
              <a:spcBef>
                <a:spcPts val="0"/>
              </a:spcBef>
              <a:spcAft>
                <a:spcPts val="0"/>
              </a:spcAft>
              <a:buNone/>
            </a:pPr>
            <a:r>
              <a:rPr lang="en" sz="1800">
                <a:solidFill>
                  <a:schemeClr val="dk2"/>
                </a:solidFill>
                <a:latin typeface="EB Garamond"/>
                <a:ea typeface="EB Garamond"/>
                <a:cs typeface="EB Garamond"/>
                <a:sym typeface="EB Garamond"/>
              </a:rPr>
              <a:t>o  Sentence Starters and Transition Words</a:t>
            </a:r>
            <a:endParaRPr sz="1800">
              <a:solidFill>
                <a:schemeClr val="dk2"/>
              </a:solidFill>
              <a:latin typeface="EB Garamond"/>
              <a:ea typeface="EB Garamond"/>
              <a:cs typeface="EB Garamond"/>
              <a:sym typeface="EB Garamond"/>
            </a:endParaRPr>
          </a:p>
          <a:p>
            <a:pPr marL="914400" lvl="0" indent="-228600" algn="l" rtl="0">
              <a:lnSpc>
                <a:spcPct val="115000"/>
              </a:lnSpc>
              <a:spcBef>
                <a:spcPts val="0"/>
              </a:spcBef>
              <a:spcAft>
                <a:spcPts val="0"/>
              </a:spcAft>
              <a:buNone/>
            </a:pPr>
            <a:r>
              <a:rPr lang="en" sz="1800">
                <a:solidFill>
                  <a:schemeClr val="dk2"/>
                </a:solidFill>
                <a:latin typeface="EB Garamond"/>
                <a:ea typeface="EB Garamond"/>
                <a:cs typeface="EB Garamond"/>
                <a:sym typeface="EB Garamond"/>
              </a:rPr>
              <a:t>o  Discipline Specific Vocabulary Lists</a:t>
            </a:r>
            <a:endParaRPr sz="1800">
              <a:solidFill>
                <a:schemeClr val="dk2"/>
              </a:solidFill>
              <a:latin typeface="EB Garamond"/>
              <a:ea typeface="EB Garamond"/>
              <a:cs typeface="EB Garamond"/>
              <a:sym typeface="EB Garamond"/>
            </a:endParaRPr>
          </a:p>
          <a:p>
            <a:pPr marL="914400" lvl="0" indent="-228600" algn="l" rtl="0">
              <a:lnSpc>
                <a:spcPct val="115000"/>
              </a:lnSpc>
              <a:spcBef>
                <a:spcPts val="0"/>
              </a:spcBef>
              <a:spcAft>
                <a:spcPts val="0"/>
              </a:spcAft>
              <a:buNone/>
            </a:pPr>
            <a:r>
              <a:rPr lang="en" sz="1800">
                <a:solidFill>
                  <a:schemeClr val="dk2"/>
                </a:solidFill>
                <a:latin typeface="EB Garamond"/>
                <a:ea typeface="EB Garamond"/>
                <a:cs typeface="EB Garamond"/>
                <a:sym typeface="EB Garamond"/>
              </a:rPr>
              <a:t>o  Mini-lessons to address/frontload writing needs</a:t>
            </a:r>
            <a:endParaRPr sz="1800">
              <a:solidFill>
                <a:schemeClr val="dk2"/>
              </a:solidFill>
              <a:latin typeface="EB Garamond"/>
              <a:ea typeface="EB Garamond"/>
              <a:cs typeface="EB Garamond"/>
              <a:sym typeface="EB Garamond"/>
            </a:endParaRPr>
          </a:p>
          <a:p>
            <a:pPr marL="0" lvl="0" indent="0" algn="l" rtl="0">
              <a:lnSpc>
                <a:spcPct val="115000"/>
              </a:lnSpc>
              <a:spcBef>
                <a:spcPts val="0"/>
              </a:spcBef>
              <a:spcAft>
                <a:spcPts val="0"/>
              </a:spcAft>
              <a:buNone/>
            </a:pPr>
            <a:r>
              <a:rPr lang="en" sz="1800">
                <a:solidFill>
                  <a:schemeClr val="dk2"/>
                </a:solidFill>
                <a:latin typeface="EB Garamond"/>
                <a:ea typeface="EB Garamond"/>
                <a:cs typeface="EB Garamond"/>
                <a:sym typeface="EB Garamond"/>
              </a:rPr>
              <a:t> </a:t>
            </a:r>
            <a:endParaRPr sz="1800">
              <a:solidFill>
                <a:schemeClr val="dk2"/>
              </a:solidFill>
              <a:latin typeface="EB Garamond"/>
              <a:ea typeface="EB Garamond"/>
              <a:cs typeface="EB Garamond"/>
              <a:sym typeface="EB Garamond"/>
            </a:endParaRPr>
          </a:p>
          <a:p>
            <a:pPr marL="0" lvl="0" indent="0" algn="l" rtl="0">
              <a:spcBef>
                <a:spcPts val="0"/>
              </a:spcBef>
              <a:spcAft>
                <a:spcPts val="0"/>
              </a:spcAft>
              <a:buNone/>
            </a:pPr>
            <a:r>
              <a:rPr lang="en" sz="1800">
                <a:solidFill>
                  <a:schemeClr val="dk2"/>
                </a:solidFill>
                <a:latin typeface="EB Garamond"/>
                <a:ea typeface="EB Garamond"/>
                <a:cs typeface="EB Garamond"/>
                <a:sym typeface="EB Garamond"/>
              </a:rPr>
              <a:t>Scaffolding is ineffective if students’ ability to “stand alone” is never assessed.</a:t>
            </a:r>
            <a:endParaRPr sz="1800">
              <a:solidFill>
                <a:schemeClr val="dk2"/>
              </a:solidFill>
              <a:latin typeface="EB Garamond"/>
              <a:ea typeface="EB Garamond"/>
              <a:cs typeface="EB Garamond"/>
              <a:sym typeface="EB Garamond"/>
            </a:endParaRPr>
          </a:p>
        </p:txBody>
      </p:sp>
      <p:pic>
        <p:nvPicPr>
          <p:cNvPr id="110" name="Google Shape;110;p21"/>
          <p:cNvPicPr preferRelativeResize="0"/>
          <p:nvPr/>
        </p:nvPicPr>
        <p:blipFill>
          <a:blip r:embed="rId3">
            <a:alphaModFix amt="12000"/>
          </a:blip>
          <a:stretch>
            <a:fillRect/>
          </a:stretch>
        </p:blipFill>
        <p:spPr>
          <a:xfrm>
            <a:off x="0" y="0"/>
            <a:ext cx="9715500" cy="5143500"/>
          </a:xfrm>
          <a:prstGeom prst="rect">
            <a:avLst/>
          </a:prstGeom>
          <a:noFill/>
          <a:ln>
            <a:noFill/>
          </a:ln>
        </p:spPr>
      </p:pic>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787</Words>
  <Application>Microsoft Macintosh PowerPoint</Application>
  <PresentationFormat>On-screen Show (16:9)</PresentationFormat>
  <Paragraphs>108</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Raleway</vt:lpstr>
      <vt:lpstr>Times New Roman</vt:lpstr>
      <vt:lpstr>Arial</vt:lpstr>
      <vt:lpstr>Source Sans Pro</vt:lpstr>
      <vt:lpstr>EB Garamond</vt:lpstr>
      <vt:lpstr>Comfortaa</vt:lpstr>
      <vt:lpstr>Plum</vt:lpstr>
      <vt:lpstr>Writing: Disciplinary Literacy</vt:lpstr>
      <vt:lpstr>You will need a pen and 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Disciplinary Writing</vt:lpstr>
      <vt:lpstr>Examples: Scaffolding Disciplinary Writing</vt:lpstr>
      <vt:lpstr>Discussion Question:  Think about writing you have assigned over practicum. What knowledge did students need to complete this assignment? How did you prepare students for this writing? Could you have done anything better? </vt:lpstr>
      <vt:lpstr>Writing Effective Assessment: Essential Questions </vt:lpstr>
      <vt:lpstr>Practice:  Review these two student works that were written for a 6th grade science assignment on what it means to be healthy. Use the rubric to evaluate the student’s writing and write a few sentences on next steps for this student. </vt:lpstr>
      <vt:lpstr>Questions: What did you think about this assignment and the rubric? Did it fit any of the topics we discussed here today? How did you feel giving “next steps” to the student?</vt:lpstr>
      <vt:lpstr>… Thunderous applause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Disciplinary Literacy</dc:title>
  <cp:lastModifiedBy>Joanne Robertson</cp:lastModifiedBy>
  <cp:revision>1</cp:revision>
  <dcterms:modified xsi:type="dcterms:W3CDTF">2019-05-29T21:44:27Z</dcterms:modified>
</cp:coreProperties>
</file>