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3" r:id="rId1"/>
    <p:sldMasterId id="2147483865" r:id="rId2"/>
    <p:sldMasterId id="2147483877" r:id="rId3"/>
  </p:sldMasterIdLst>
  <p:notesMasterIdLst>
    <p:notesMasterId r:id="rId35"/>
  </p:notesMasterIdLst>
  <p:sldIdLst>
    <p:sldId id="256" r:id="rId4"/>
    <p:sldId id="257" r:id="rId5"/>
    <p:sldId id="286" r:id="rId6"/>
    <p:sldId id="294" r:id="rId7"/>
    <p:sldId id="295" r:id="rId8"/>
    <p:sldId id="304" r:id="rId9"/>
    <p:sldId id="305" r:id="rId10"/>
    <p:sldId id="306" r:id="rId11"/>
    <p:sldId id="297" r:id="rId12"/>
    <p:sldId id="298" r:id="rId13"/>
    <p:sldId id="299" r:id="rId14"/>
    <p:sldId id="259" r:id="rId15"/>
    <p:sldId id="300" r:id="rId16"/>
    <p:sldId id="301" r:id="rId17"/>
    <p:sldId id="262" r:id="rId18"/>
    <p:sldId id="302" r:id="rId19"/>
    <p:sldId id="303" r:id="rId20"/>
    <p:sldId id="307" r:id="rId21"/>
    <p:sldId id="309" r:id="rId22"/>
    <p:sldId id="310" r:id="rId23"/>
    <p:sldId id="311" r:id="rId24"/>
    <p:sldId id="312" r:id="rId25"/>
    <p:sldId id="313" r:id="rId26"/>
    <p:sldId id="315" r:id="rId27"/>
    <p:sldId id="316" r:id="rId28"/>
    <p:sldId id="317" r:id="rId29"/>
    <p:sldId id="318" r:id="rId30"/>
    <p:sldId id="319" r:id="rId31"/>
    <p:sldId id="265" r:id="rId32"/>
    <p:sldId id="269" r:id="rId33"/>
    <p:sldId id="32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21"/>
  </p:normalViewPr>
  <p:slideViewPr>
    <p:cSldViewPr snapToGrid="0" snapToObjects="1">
      <p:cViewPr varScale="1">
        <p:scale>
          <a:sx n="107" d="100"/>
          <a:sy n="107" d="100"/>
        </p:scale>
        <p:origin x="200" y="3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52A99-0049-9F47-9AAA-17DF26A3940F}" type="datetimeFigureOut">
              <a:rPr lang="en-US" smtClean="0"/>
              <a:t>5/14/19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8AC7D-A787-DE42-97E7-EF14668D8E59}" type="slidenum">
              <a:rPr lang="en-US" smtClean="0"/>
              <a:t>‹#›</a:t>
            </a:fld>
            <a:endParaRPr lang="en-US"/>
          </a:p>
        </p:txBody>
      </p:sp>
    </p:spTree>
    <p:extLst>
      <p:ext uri="{BB962C8B-B14F-4D97-AF65-F5344CB8AC3E}">
        <p14:creationId xmlns:p14="http://schemas.microsoft.com/office/powerpoint/2010/main" val="362921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the full article citation and your names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552963-1B41-EA4D-88AA-035A3EBF93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9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lnSpc>
                <a:spcPct val="110000"/>
              </a:lnSpc>
              <a:buFont typeface="+mj-lt"/>
              <a:buAutoNum type="arabicPeriod"/>
            </a:pPr>
            <a:r>
              <a:rPr lang="en-US" dirty="0"/>
              <a:t>What structural elements in the text will you make explicit to students?</a:t>
            </a:r>
          </a:p>
          <a:p>
            <a:pPr marL="914400" lvl="1" indent="-457200">
              <a:lnSpc>
                <a:spcPct val="110000"/>
              </a:lnSpc>
              <a:buFont typeface="+mj-lt"/>
              <a:buAutoNum type="arabicPeriod"/>
            </a:pPr>
            <a:r>
              <a:rPr lang="en-US" dirty="0"/>
              <a:t>What language (vocabulary) will you teach and how?</a:t>
            </a:r>
          </a:p>
          <a:p>
            <a:pPr marL="914400" lvl="1" indent="-457200">
              <a:lnSpc>
                <a:spcPct val="110000"/>
              </a:lnSpc>
              <a:buFont typeface="+mj-lt"/>
              <a:buAutoNum type="arabicPeriod"/>
            </a:pPr>
            <a:r>
              <a:rPr lang="en-US" dirty="0"/>
              <a:t>What cultural references will you need to unblock?</a:t>
            </a:r>
          </a:p>
          <a:p>
            <a:pPr marL="914400" lvl="1" indent="-457200">
              <a:lnSpc>
                <a:spcPct val="110000"/>
              </a:lnSpc>
              <a:buFont typeface="+mj-lt"/>
              <a:buAutoNum type="arabicPeriod"/>
            </a:pPr>
            <a:r>
              <a:rPr lang="en-US" dirty="0"/>
              <a:t>What graphic aids/organizers might be helpful?</a:t>
            </a:r>
          </a:p>
          <a:p>
            <a:pPr>
              <a:lnSpc>
                <a:spcPct val="110000"/>
              </a:lnSpc>
            </a:pPr>
            <a:r>
              <a:rPr lang="en-US" dirty="0"/>
              <a:t>Finally, you’ll solicit other ideas from the class.</a:t>
            </a:r>
          </a:p>
          <a:p>
            <a:pPr>
              <a:lnSpc>
                <a:spcPct val="110000"/>
              </a:lnSpc>
            </a:pPr>
            <a:r>
              <a:rPr lang="en-US" dirty="0"/>
              <a:t>This is a low-stakes 10-min. presentation whose sole purpose is for a learning activity and to prepare for Assignment #2. It is not for marks.</a:t>
            </a:r>
          </a:p>
          <a:p>
            <a:endParaRPr lang="en-US" dirty="0"/>
          </a:p>
        </p:txBody>
      </p:sp>
      <p:sp>
        <p:nvSpPr>
          <p:cNvPr id="4" name="Slide Number Placeholder 3"/>
          <p:cNvSpPr>
            <a:spLocks noGrp="1"/>
          </p:cNvSpPr>
          <p:nvPr>
            <p:ph type="sldNum" sz="quarter" idx="5"/>
          </p:nvPr>
        </p:nvSpPr>
        <p:spPr/>
        <p:txBody>
          <a:bodyPr/>
          <a:lstStyle/>
          <a:p>
            <a:fld id="{96552963-1B41-EA4D-88AA-035A3EBF9334}" type="slidenum">
              <a:rPr lang="en-US" smtClean="0"/>
              <a:t>6</a:t>
            </a:fld>
            <a:endParaRPr lang="en-US"/>
          </a:p>
        </p:txBody>
      </p:sp>
    </p:spTree>
    <p:extLst>
      <p:ext uri="{BB962C8B-B14F-4D97-AF65-F5344CB8AC3E}">
        <p14:creationId xmlns:p14="http://schemas.microsoft.com/office/powerpoint/2010/main" val="46226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Differentiation: Give your ELL and students with learning challenges the list of words the day before so they can prepare for class.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8AC7D-A787-DE42-97E7-EF14668D8E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89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Who talked the most Today? </a:t>
            </a:r>
          </a:p>
          <a:p>
            <a:r>
              <a:rPr lang="en-CA" dirty="0"/>
              <a:t>“The problem with most classroom discussion is that all too often it is a great opportunity that is missed. Too often, discussion is canned and dominated by a teacher who leads a handful of habitual </a:t>
            </a:r>
            <a:r>
              <a:rPr lang="en-CA" dirty="0" err="1"/>
              <a:t>handraisers</a:t>
            </a:r>
            <a:r>
              <a:rPr lang="en-CA" dirty="0"/>
              <a:t>. Just as there can be static writing in school assignments, there can be inauthentic and stilted discussion. What passes for discus- </a:t>
            </a:r>
            <a:r>
              <a:rPr lang="en-CA" dirty="0" err="1"/>
              <a:t>sion</a:t>
            </a:r>
            <a:r>
              <a:rPr lang="en-CA" dirty="0"/>
              <a:t> is actually Q&amp;A, where the teacher plays “Guess what I’m thinking.” This scenario can be countered with a different approach to and strategy for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8AC7D-A787-DE42-97E7-EF14668D8E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92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4AE1-FD47-6A41-ACA4-0A229F8F6B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838E72-6F4D-7641-9249-D2369B532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6D450C-212F-454D-B3DC-F7F22C2A6E23}"/>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5" name="Footer Placeholder 4">
            <a:extLst>
              <a:ext uri="{FF2B5EF4-FFF2-40B4-BE49-F238E27FC236}">
                <a16:creationId xmlns:a16="http://schemas.microsoft.com/office/drawing/2014/main" id="{BB99A5E2-DF8E-154B-A356-82E9A3843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3478D-B29E-C844-B64E-5ADE857716F0}"/>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6458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8E0C-99DD-BE4B-89C4-53A178BC1E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3E6FD8-1735-F44E-B0D5-0D7DD8A540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BA27B-4D8A-674E-98B3-8F7A3C4BBA99}"/>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5" name="Footer Placeholder 4">
            <a:extLst>
              <a:ext uri="{FF2B5EF4-FFF2-40B4-BE49-F238E27FC236}">
                <a16:creationId xmlns:a16="http://schemas.microsoft.com/office/drawing/2014/main" id="{474F0B4D-B21D-D345-A6FC-D9914213C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E56D7-87B3-194A-AFFA-C0F82B45D1D2}"/>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81607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36E34-6065-5140-8584-CB1C6F8BDB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1C6515-D349-F144-8948-9050136BBC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BD427-4BEC-744B-847A-DCD74E31AA76}"/>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5" name="Footer Placeholder 4">
            <a:extLst>
              <a:ext uri="{FF2B5EF4-FFF2-40B4-BE49-F238E27FC236}">
                <a16:creationId xmlns:a16="http://schemas.microsoft.com/office/drawing/2014/main" id="{3C2F340F-7297-6F4A-A9BC-9B163C603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18BA9-223C-7245-B4E5-A3DB6DC25D33}"/>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2454492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76222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23678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1214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6109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62524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09134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9331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4523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5171-C889-2542-BD13-13E5B1E36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793DE-BACF-3944-B3D9-88081BC5AE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E48E1-9E17-224C-9D85-7E1A1D70DBE6}"/>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5" name="Footer Placeholder 4">
            <a:extLst>
              <a:ext uri="{FF2B5EF4-FFF2-40B4-BE49-F238E27FC236}">
                <a16:creationId xmlns:a16="http://schemas.microsoft.com/office/drawing/2014/main" id="{B0321974-1227-DA4E-8117-BFBF89A3D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D4A4B-0B34-F940-962D-B8A900BA4271}"/>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2773000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51194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47973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62524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BE9B71B-936B-4A5D-9346-CDDC3CB48320}" type="datetimeFigureOut">
              <a:rPr lang="en-US" smtClean="0"/>
              <a:t>5/14/19</a:t>
            </a:fld>
            <a:endParaRPr lang="en-US"/>
          </a:p>
        </p:txBody>
      </p:sp>
      <p:sp>
        <p:nvSpPr>
          <p:cNvPr id="8" name="Slide Number Placeholder 7"/>
          <p:cNvSpPr>
            <a:spLocks noGrp="1"/>
          </p:cNvSpPr>
          <p:nvPr>
            <p:ph type="sldNum" sz="quarter" idx="11"/>
          </p:nvPr>
        </p:nvSpPr>
        <p:spPr/>
        <p:txBody>
          <a:bodyPr/>
          <a:lstStyle/>
          <a:p>
            <a:fld id="{7D2A79D3-C519-44CB-9023-552D0EB7FE9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99521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9B71B-936B-4A5D-9346-CDDC3CB4832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A79D3-C519-44CB-9023-552D0EB7FE97}" type="slidenum">
              <a:rPr lang="en-US" smtClean="0"/>
              <a:t>‹#›</a:t>
            </a:fld>
            <a:endParaRPr lang="en-US"/>
          </a:p>
        </p:txBody>
      </p:sp>
    </p:spTree>
    <p:extLst>
      <p:ext uri="{BB962C8B-B14F-4D97-AF65-F5344CB8AC3E}">
        <p14:creationId xmlns:p14="http://schemas.microsoft.com/office/powerpoint/2010/main" val="2617678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9B71B-936B-4A5D-9346-CDDC3CB4832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A79D3-C519-44CB-9023-552D0EB7FE97}" type="slidenum">
              <a:rPr lang="en-US" smtClean="0"/>
              <a:t>‹#›</a:t>
            </a:fld>
            <a:endParaRPr lang="en-US"/>
          </a:p>
        </p:txBody>
      </p:sp>
    </p:spTree>
    <p:extLst>
      <p:ext uri="{BB962C8B-B14F-4D97-AF65-F5344CB8AC3E}">
        <p14:creationId xmlns:p14="http://schemas.microsoft.com/office/powerpoint/2010/main" val="1827600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E9B71B-936B-4A5D-9346-CDDC3CB48320}"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A79D3-C519-44CB-9023-552D0EB7FE97}" type="slidenum">
              <a:rPr lang="en-US" smtClean="0"/>
              <a:t>‹#›</a:t>
            </a:fld>
            <a:endParaRPr lang="en-US"/>
          </a:p>
        </p:txBody>
      </p:sp>
      <p:sp>
        <p:nvSpPr>
          <p:cNvPr id="9" name="Title 8"/>
          <p:cNvSpPr>
            <a:spLocks noGrp="1"/>
          </p:cNvSpPr>
          <p:nvPr>
            <p:ph type="title"/>
          </p:nvPr>
        </p:nvSpPr>
        <p:spPr>
          <a:xfrm>
            <a:off x="1219200" y="1544716"/>
            <a:ext cx="9753600" cy="1154097"/>
          </a:xfrm>
        </p:spPr>
        <p:txBody>
          <a:bodyPr/>
          <a:lstStyle/>
          <a:p>
            <a:r>
              <a:rPr lang="en-US"/>
              <a:t>Click to edit Master title style</a:t>
            </a:r>
          </a:p>
        </p:txBody>
      </p:sp>
      <p:sp>
        <p:nvSpPr>
          <p:cNvPr id="8" name="Content Placeholder 7"/>
          <p:cNvSpPr>
            <a:spLocks noGrp="1"/>
          </p:cNvSpPr>
          <p:nvPr>
            <p:ph sz="quarter" idx="13"/>
          </p:nvPr>
        </p:nvSpPr>
        <p:spPr>
          <a:xfrm>
            <a:off x="1219200" y="2743200"/>
            <a:ext cx="475488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42304" y="2743201"/>
            <a:ext cx="475488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322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BE9B71B-936B-4A5D-9346-CDDC3CB48320}" type="datetimeFigureOut">
              <a:rPr lang="en-US" smtClean="0"/>
              <a:t>5/14/19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A79D3-C519-44CB-9023-552D0EB7FE97}" type="slidenum">
              <a:rPr lang="en-US" smtClean="0"/>
              <a:t>‹#›</a:t>
            </a:fld>
            <a:endParaRPr lang="en-US"/>
          </a:p>
        </p:txBody>
      </p:sp>
      <p:sp>
        <p:nvSpPr>
          <p:cNvPr id="10" name="Title 9"/>
          <p:cNvSpPr>
            <a:spLocks noGrp="1"/>
          </p:cNvSpPr>
          <p:nvPr>
            <p:ph type="title"/>
          </p:nvPr>
        </p:nvSpPr>
        <p:spPr>
          <a:xfrm>
            <a:off x="1219200" y="1544716"/>
            <a:ext cx="97536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9835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E9B71B-936B-4A5D-9346-CDDC3CB48320}" type="datetimeFigureOut">
              <a:rPr lang="en-US" smtClean="0"/>
              <a:t>5/14/19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A79D3-C519-44CB-9023-552D0EB7FE97}" type="slidenum">
              <a:rPr lang="en-US" smtClean="0"/>
              <a:t>‹#›</a:t>
            </a:fld>
            <a:endParaRPr lang="en-US"/>
          </a:p>
        </p:txBody>
      </p:sp>
    </p:spTree>
    <p:extLst>
      <p:ext uri="{BB962C8B-B14F-4D97-AF65-F5344CB8AC3E}">
        <p14:creationId xmlns:p14="http://schemas.microsoft.com/office/powerpoint/2010/main" val="2554127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9B71B-936B-4A5D-9346-CDDC3CB48320}" type="datetimeFigureOut">
              <a:rPr lang="en-US" smtClean="0"/>
              <a:t>5/14/19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A79D3-C519-44CB-9023-552D0EB7FE97}" type="slidenum">
              <a:rPr lang="en-US" smtClean="0"/>
              <a:t>‹#›</a:t>
            </a:fld>
            <a:endParaRPr lang="en-US"/>
          </a:p>
        </p:txBody>
      </p:sp>
    </p:spTree>
    <p:extLst>
      <p:ext uri="{BB962C8B-B14F-4D97-AF65-F5344CB8AC3E}">
        <p14:creationId xmlns:p14="http://schemas.microsoft.com/office/powerpoint/2010/main" val="170644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AB33-2464-1B41-A5F6-2F8B1BE721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B8B09E-3BC1-2644-B89A-7DD67C2E3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CA5D82-7486-7243-8503-1D5FA2835A2C}"/>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5" name="Footer Placeholder 4">
            <a:extLst>
              <a:ext uri="{FF2B5EF4-FFF2-40B4-BE49-F238E27FC236}">
                <a16:creationId xmlns:a16="http://schemas.microsoft.com/office/drawing/2014/main" id="{70553135-4D6E-484E-8326-12A294E4A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74806-4B1A-BE48-B207-97BCBD60BA01}"/>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1540917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9B71B-936B-4A5D-9346-CDDC3CB48320}"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A79D3-C519-44CB-9023-552D0EB7FE97}" type="slidenum">
              <a:rPr lang="en-US" smtClean="0"/>
              <a:t>‹#›</a:t>
            </a:fld>
            <a:endParaRPr lang="en-US"/>
          </a:p>
        </p:txBody>
      </p:sp>
    </p:spTree>
    <p:extLst>
      <p:ext uri="{BB962C8B-B14F-4D97-AF65-F5344CB8AC3E}">
        <p14:creationId xmlns:p14="http://schemas.microsoft.com/office/powerpoint/2010/main" val="2772426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9B71B-936B-4A5D-9346-CDDC3CB48320}"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A79D3-C519-44CB-9023-552D0EB7FE97}" type="slidenum">
              <a:rPr lang="en-US" smtClean="0"/>
              <a:t>‹#›</a:t>
            </a:fld>
            <a:endParaRPr lang="en-US"/>
          </a:p>
        </p:txBody>
      </p:sp>
    </p:spTree>
    <p:extLst>
      <p:ext uri="{BB962C8B-B14F-4D97-AF65-F5344CB8AC3E}">
        <p14:creationId xmlns:p14="http://schemas.microsoft.com/office/powerpoint/2010/main" val="1471682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E9B71B-936B-4A5D-9346-CDDC3CB4832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A79D3-C519-44CB-9023-552D0EB7FE97}" type="slidenum">
              <a:rPr lang="en-US" smtClean="0"/>
              <a:t>‹#›</a:t>
            </a:fld>
            <a:endParaRPr lang="en-US"/>
          </a:p>
        </p:txBody>
      </p:sp>
    </p:spTree>
    <p:extLst>
      <p:ext uri="{BB962C8B-B14F-4D97-AF65-F5344CB8AC3E}">
        <p14:creationId xmlns:p14="http://schemas.microsoft.com/office/powerpoint/2010/main" val="610166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E9B71B-936B-4A5D-9346-CDDC3CB4832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A79D3-C519-44CB-9023-552D0EB7FE97}" type="slidenum">
              <a:rPr lang="en-US" smtClean="0"/>
              <a:t>‹#›</a:t>
            </a:fld>
            <a:endParaRPr lang="en-US"/>
          </a:p>
        </p:txBody>
      </p:sp>
    </p:spTree>
    <p:extLst>
      <p:ext uri="{BB962C8B-B14F-4D97-AF65-F5344CB8AC3E}">
        <p14:creationId xmlns:p14="http://schemas.microsoft.com/office/powerpoint/2010/main" val="94685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BDE1-4821-5945-9609-B870957B5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BED69-38C0-A145-BDA0-99A2772502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C62C7-11DD-6D48-9F5D-CBD222C46A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BB132-748D-3448-AF2C-D55AA6C4C18D}"/>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6" name="Footer Placeholder 5">
            <a:extLst>
              <a:ext uri="{FF2B5EF4-FFF2-40B4-BE49-F238E27FC236}">
                <a16:creationId xmlns:a16="http://schemas.microsoft.com/office/drawing/2014/main" id="{97ECEFD4-F0C5-284C-8DE1-B25881D65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2A937-3B2B-3846-BA92-347742E28A43}"/>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32286511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C82D-ED76-E742-9F6A-FD5E5D5345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81CD2-904A-EB4E-9C8D-3AC68DEB8B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01CF0E-EFA7-0C4E-BB07-CF27CB03FD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B941A6-B8B4-1D4C-8446-2BFCAC96B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35E9D-6212-D643-A198-657574C692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F2CA92-6D09-274C-9320-1FC9BA482601}"/>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8" name="Footer Placeholder 7">
            <a:extLst>
              <a:ext uri="{FF2B5EF4-FFF2-40B4-BE49-F238E27FC236}">
                <a16:creationId xmlns:a16="http://schemas.microsoft.com/office/drawing/2014/main" id="{D58B4894-9065-BD42-BB5B-E071918EB6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A8884F-183F-E749-AB8B-D2FC2D3F774B}"/>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102809206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906-D5DF-2D44-978C-EF28C15C6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1C8844-28D7-374F-BC52-8B871CE30703}"/>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4" name="Footer Placeholder 3">
            <a:extLst>
              <a:ext uri="{FF2B5EF4-FFF2-40B4-BE49-F238E27FC236}">
                <a16:creationId xmlns:a16="http://schemas.microsoft.com/office/drawing/2014/main" id="{252314D6-DAD0-3A4C-9E72-4E1D4433FF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A66D18-27B3-B449-AE56-BA39F90C71CF}"/>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364185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5D6A69-FF8C-3640-9077-710D190ED810}"/>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3" name="Footer Placeholder 2">
            <a:extLst>
              <a:ext uri="{FF2B5EF4-FFF2-40B4-BE49-F238E27FC236}">
                <a16:creationId xmlns:a16="http://schemas.microsoft.com/office/drawing/2014/main" id="{CBE8C0C1-BB28-6841-A923-FA5042D30C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B0C35B-88A1-F34A-A3F6-E9C54174CA61}"/>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274326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24A0-91EB-2342-8DE8-2572D343E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AE420-2C62-7D40-ABF3-ACB2E363BC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2C83DF-B96C-504E-A367-D462E184D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B6C993-2178-B34C-8EA7-BD057F2F0F90}"/>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6" name="Footer Placeholder 5">
            <a:extLst>
              <a:ext uri="{FF2B5EF4-FFF2-40B4-BE49-F238E27FC236}">
                <a16:creationId xmlns:a16="http://schemas.microsoft.com/office/drawing/2014/main" id="{3D09B0D4-4519-3946-8E76-BCC34FA4A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B02FE-6F98-BD42-8886-22FFBA02ADA0}"/>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36127529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FD56-C899-094C-A9F5-D0A2FB2AA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5FCD8C-4109-6B49-98D7-881E1E631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741416-9DDC-8F48-858C-2D0069D4D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6C77F7-ECC3-454E-ACD0-5EA98FDABF73}"/>
              </a:ext>
            </a:extLst>
          </p:cNvPr>
          <p:cNvSpPr>
            <a:spLocks noGrp="1"/>
          </p:cNvSpPr>
          <p:nvPr>
            <p:ph type="dt" sz="half" idx="10"/>
          </p:nvPr>
        </p:nvSpPr>
        <p:spPr/>
        <p:txBody>
          <a:bodyPr/>
          <a:lstStyle/>
          <a:p>
            <a:fld id="{B7DC8E8B-E52F-DA43-A86A-8A456D33EACA}" type="datetimeFigureOut">
              <a:rPr lang="en-US" smtClean="0"/>
              <a:t>5/14/19</a:t>
            </a:fld>
            <a:endParaRPr lang="en-US"/>
          </a:p>
        </p:txBody>
      </p:sp>
      <p:sp>
        <p:nvSpPr>
          <p:cNvPr id="6" name="Footer Placeholder 5">
            <a:extLst>
              <a:ext uri="{FF2B5EF4-FFF2-40B4-BE49-F238E27FC236}">
                <a16:creationId xmlns:a16="http://schemas.microsoft.com/office/drawing/2014/main" id="{BBD3CCE6-0D0E-544D-8D79-39E719EE0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BF1E66-28DB-A04E-A475-F0EC46BB2336}"/>
              </a:ext>
            </a:extLst>
          </p:cNvPr>
          <p:cNvSpPr>
            <a:spLocks noGrp="1"/>
          </p:cNvSpPr>
          <p:nvPr>
            <p:ph type="sldNum" sz="quarter" idx="12"/>
          </p:nvPr>
        </p:nvSpPr>
        <p:spPr/>
        <p:txBody>
          <a:bodyPr/>
          <a:lstStyle/>
          <a:p>
            <a:fld id="{6F11E38E-B082-CE42-A02F-DE2C4FB5B0EF}" type="slidenum">
              <a:rPr lang="en-US" smtClean="0"/>
              <a:t>‹#›</a:t>
            </a:fld>
            <a:endParaRPr lang="en-US"/>
          </a:p>
        </p:txBody>
      </p:sp>
    </p:spTree>
    <p:extLst>
      <p:ext uri="{BB962C8B-B14F-4D97-AF65-F5344CB8AC3E}">
        <p14:creationId xmlns:p14="http://schemas.microsoft.com/office/powerpoint/2010/main" val="124132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88A0DB-735E-3F44-B7DE-B23D6FE6F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4B7341-F449-FB47-8F11-CF7769CE8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78C1B-F272-5E42-B452-144A25744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C8E8B-E52F-DA43-A86A-8A456D33EACA}" type="datetimeFigureOut">
              <a:rPr lang="en-US" smtClean="0"/>
              <a:t>5/14/19</a:t>
            </a:fld>
            <a:endParaRPr lang="en-US"/>
          </a:p>
        </p:txBody>
      </p:sp>
      <p:sp>
        <p:nvSpPr>
          <p:cNvPr id="5" name="Footer Placeholder 4">
            <a:extLst>
              <a:ext uri="{FF2B5EF4-FFF2-40B4-BE49-F238E27FC236}">
                <a16:creationId xmlns:a16="http://schemas.microsoft.com/office/drawing/2014/main" id="{8A32D315-8CAB-674C-87F5-E7193BDDA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EF541A-72D9-9E4D-A8D1-C52B3006C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1E38E-B082-CE42-A02F-DE2C4FB5B0EF}" type="slidenum">
              <a:rPr lang="en-US" smtClean="0"/>
              <a:t>‹#›</a:t>
            </a:fld>
            <a:endParaRPr lang="en-US"/>
          </a:p>
        </p:txBody>
      </p:sp>
    </p:spTree>
    <p:extLst>
      <p:ext uri="{BB962C8B-B14F-4D97-AF65-F5344CB8AC3E}">
        <p14:creationId xmlns:p14="http://schemas.microsoft.com/office/powerpoint/2010/main" val="296773029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5/14/19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7175903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BE9B71B-936B-4A5D-9346-CDDC3CB48320}" type="datetimeFigureOut">
              <a:rPr lang="en-US" smtClean="0"/>
              <a:t>5/14/19</a:t>
            </a:fld>
            <a:endParaRPr lang="en-US"/>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7D2A79D3-C519-44CB-9023-552D0EB7FE97}" type="slidenum">
              <a:rPr lang="en-US" smtClean="0"/>
              <a:t>‹#›</a:t>
            </a:fld>
            <a:endParaRPr lang="en-US"/>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extLst>
      <p:ext uri="{BB962C8B-B14F-4D97-AF65-F5344CB8AC3E}">
        <p14:creationId xmlns:p14="http://schemas.microsoft.com/office/powerpoint/2010/main" val="968757452"/>
      </p:ext>
    </p:extLst>
  </p:cSld>
  <p:clrMap bg1="dk1" tx1="lt1" bg2="dk2"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nadiangeographic.ca/article/fracking-controversy" TargetMode="External"/><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A8AC-C2A1-AE4B-AE6C-D5DE0669AADA}"/>
              </a:ext>
            </a:extLst>
          </p:cNvPr>
          <p:cNvSpPr>
            <a:spLocks noGrp="1"/>
          </p:cNvSpPr>
          <p:nvPr>
            <p:ph type="ctrTitle"/>
          </p:nvPr>
        </p:nvSpPr>
        <p:spPr/>
        <p:txBody>
          <a:bodyPr/>
          <a:lstStyle/>
          <a:p>
            <a:r>
              <a:rPr lang="en-US" dirty="0"/>
              <a:t>LLED 361 – 921/928</a:t>
            </a:r>
            <a:br>
              <a:rPr lang="en-US" dirty="0"/>
            </a:br>
            <a:endParaRPr lang="en-US" dirty="0"/>
          </a:p>
        </p:txBody>
      </p:sp>
      <p:sp>
        <p:nvSpPr>
          <p:cNvPr id="3" name="Subtitle 2">
            <a:extLst>
              <a:ext uri="{FF2B5EF4-FFF2-40B4-BE49-F238E27FC236}">
                <a16:creationId xmlns:a16="http://schemas.microsoft.com/office/drawing/2014/main" id="{5712A274-EB84-F245-8A50-194FE82DB1A4}"/>
              </a:ext>
            </a:extLst>
          </p:cNvPr>
          <p:cNvSpPr>
            <a:spLocks noGrp="1"/>
          </p:cNvSpPr>
          <p:nvPr>
            <p:ph type="subTitle" idx="1"/>
          </p:nvPr>
        </p:nvSpPr>
        <p:spPr/>
        <p:txBody>
          <a:bodyPr>
            <a:normAutofit/>
          </a:bodyPr>
          <a:lstStyle/>
          <a:p>
            <a:r>
              <a:rPr lang="en-US" dirty="0"/>
              <a:t>Dr. J. Roberson</a:t>
            </a:r>
          </a:p>
          <a:p>
            <a:r>
              <a:rPr lang="en-US" dirty="0"/>
              <a:t>May 15, 2019</a:t>
            </a:r>
          </a:p>
        </p:txBody>
      </p:sp>
    </p:spTree>
    <p:extLst>
      <p:ext uri="{BB962C8B-B14F-4D97-AF65-F5344CB8AC3E}">
        <p14:creationId xmlns:p14="http://schemas.microsoft.com/office/powerpoint/2010/main" val="38910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235" y="797511"/>
            <a:ext cx="10717530" cy="5262979"/>
          </a:xfrm>
          <a:prstGeom prst="rect">
            <a:avLst/>
          </a:prstGeom>
          <a:noFill/>
        </p:spPr>
        <p:txBody>
          <a:bodyPr wrap="square" rtlCol="0">
            <a:spAutoFit/>
          </a:bodyPr>
          <a:lstStyle/>
          <a:p>
            <a:r>
              <a:rPr lang="en-US" sz="2400" i="1" dirty="0"/>
              <a:t>Eight children were there at play, seven sisters and their brother. Suddenly the boy was struck dumb; he trembled and began to run upon his hands and feet. His fingers became claws, and his body was covered with fur. Directly there was a bear where the boy had been. The sisters were terrified; they ran, and the bear after them. They came to the stump of a great tree, and the tree spoke to them. It bade them climb upon it, and as they did so, it began to rise into the air. The bear came to kill them, but they were just beyond its reach. It reared against the tree and scored the bark all around with its claws. The seven sisters were borne into the sky, and they became the stars of the Big Dipper. </a:t>
            </a:r>
          </a:p>
          <a:p>
            <a:endParaRPr lang="en-US" sz="2400" i="1" dirty="0">
              <a:effectLst/>
            </a:endParaRPr>
          </a:p>
          <a:p>
            <a:r>
              <a:rPr lang="en-US" sz="2400" dirty="0"/>
              <a:t>From that moment, and so long as the legend lives, the </a:t>
            </a:r>
            <a:r>
              <a:rPr lang="en-US" sz="2400" dirty="0" err="1"/>
              <a:t>Kiowas</a:t>
            </a:r>
            <a:r>
              <a:rPr lang="en-US" sz="2400" dirty="0"/>
              <a:t> have kinsmen in the night sky. Whatever they were in the mountains, they could be no more. However tenuous their well-being, however much they had suffered and would suffer again, they had found a way out of the wilderness. </a:t>
            </a:r>
            <a:endParaRPr lang="en-US" sz="2400" dirty="0">
              <a:effectLst/>
            </a:endParaRPr>
          </a:p>
        </p:txBody>
      </p:sp>
      <p:sp>
        <p:nvSpPr>
          <p:cNvPr id="3" name="TextBox 2">
            <a:extLst>
              <a:ext uri="{FF2B5EF4-FFF2-40B4-BE49-F238E27FC236}">
                <a16:creationId xmlns:a16="http://schemas.microsoft.com/office/drawing/2014/main" id="{35FCD205-6FE3-534C-801D-1B2C699E4ED1}"/>
              </a:ext>
            </a:extLst>
          </p:cNvPr>
          <p:cNvSpPr txBox="1"/>
          <p:nvPr/>
        </p:nvSpPr>
        <p:spPr>
          <a:xfrm>
            <a:off x="1021278" y="54626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D28B985F-4380-E94A-A003-878F63854A42}"/>
              </a:ext>
            </a:extLst>
          </p:cNvPr>
          <p:cNvSpPr txBox="1"/>
          <p:nvPr/>
        </p:nvSpPr>
        <p:spPr>
          <a:xfrm>
            <a:off x="722416" y="225223"/>
            <a:ext cx="933269" cy="369332"/>
          </a:xfrm>
          <a:prstGeom prst="rect">
            <a:avLst/>
          </a:prstGeom>
          <a:noFill/>
        </p:spPr>
        <p:txBody>
          <a:bodyPr wrap="none" rtlCol="0">
            <a:spAutoFit/>
          </a:bodyPr>
          <a:lstStyle/>
          <a:p>
            <a:r>
              <a:rPr lang="en-US" b="1" dirty="0"/>
              <a:t>SLIDE 2 </a:t>
            </a:r>
          </a:p>
        </p:txBody>
      </p:sp>
    </p:spTree>
    <p:extLst>
      <p:ext uri="{BB962C8B-B14F-4D97-AF65-F5344CB8AC3E}">
        <p14:creationId xmlns:p14="http://schemas.microsoft.com/office/powerpoint/2010/main" val="243989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7080" y="58847"/>
            <a:ext cx="5577840" cy="6740307"/>
          </a:xfrm>
          <a:prstGeom prst="rect">
            <a:avLst/>
          </a:prstGeom>
          <a:noFill/>
        </p:spPr>
        <p:txBody>
          <a:bodyPr wrap="square" rtlCol="0">
            <a:spAutoFit/>
          </a:bodyPr>
          <a:lstStyle/>
          <a:p>
            <a:pPr>
              <a:spcAft>
                <a:spcPts val="500"/>
              </a:spcAft>
            </a:pPr>
            <a:r>
              <a:rPr lang="en-US" sz="2400" b="1" dirty="0"/>
              <a:t>A Pheasant on Deer Mountain</a:t>
            </a:r>
          </a:p>
          <a:p>
            <a:r>
              <a:rPr lang="en-US" sz="2400" dirty="0"/>
              <a:t>It is early spring and morning,</a:t>
            </a:r>
          </a:p>
          <a:p>
            <a:r>
              <a:rPr lang="en-US" sz="2400" dirty="0"/>
              <a:t>before the sun has arrived. </a:t>
            </a:r>
          </a:p>
          <a:p>
            <a:r>
              <a:rPr lang="en-US" sz="2400" dirty="0"/>
              <a:t>There is jus enough light</a:t>
            </a:r>
            <a:br>
              <a:rPr lang="en-US" sz="2400" dirty="0"/>
            </a:br>
            <a:r>
              <a:rPr lang="en-US" sz="2400" dirty="0"/>
              <a:t>to mark the path: A shadow, </a:t>
            </a:r>
          </a:p>
          <a:p>
            <a:r>
              <a:rPr lang="en-US" sz="2400" dirty="0"/>
              <a:t>darker than the twisted trees</a:t>
            </a:r>
            <a:br>
              <a:rPr lang="en-US" sz="2400" dirty="0"/>
            </a:br>
            <a:r>
              <a:rPr lang="en-US" sz="2400" dirty="0"/>
              <a:t>guiding it into morning. She is</a:t>
            </a:r>
            <a:br>
              <a:rPr lang="en-US" sz="2400" dirty="0"/>
            </a:br>
            <a:r>
              <a:rPr lang="en-US" sz="2400" dirty="0"/>
              <a:t>little more than silhouette</a:t>
            </a:r>
            <a:br>
              <a:rPr lang="en-US" sz="2400" dirty="0"/>
            </a:br>
            <a:r>
              <a:rPr lang="en-US" sz="2400" dirty="0"/>
              <a:t>when she steps one step     then another </a:t>
            </a:r>
          </a:p>
          <a:p>
            <a:r>
              <a:rPr lang="en-US" sz="2400" dirty="0"/>
              <a:t>from behind an arbutus tree </a:t>
            </a:r>
          </a:p>
          <a:p>
            <a:r>
              <a:rPr lang="en-US" sz="2400" dirty="0"/>
              <a:t>into the wet path. </a:t>
            </a:r>
          </a:p>
          <a:p>
            <a:r>
              <a:rPr lang="mr-IN" sz="2400" dirty="0"/>
              <a:t>…</a:t>
            </a:r>
            <a:endParaRPr lang="en-US" sz="2400" dirty="0"/>
          </a:p>
          <a:p>
            <a:r>
              <a:rPr lang="en-US" sz="2400" dirty="0"/>
              <a:t>Because she has no words</a:t>
            </a:r>
            <a:br>
              <a:rPr lang="en-US" sz="2400" dirty="0"/>
            </a:br>
            <a:r>
              <a:rPr lang="en-US" sz="2400" dirty="0"/>
              <a:t>and I have no song, she accepts, </a:t>
            </a:r>
          </a:p>
          <a:p>
            <a:r>
              <a:rPr lang="en-US" sz="2400" dirty="0"/>
              <a:t>and I settle for a safe distance between us. </a:t>
            </a:r>
          </a:p>
          <a:p>
            <a:r>
              <a:rPr lang="en-US" sz="2400" dirty="0"/>
              <a:t>She was designed to disappear,</a:t>
            </a:r>
            <a:br>
              <a:rPr lang="en-US" sz="2400" dirty="0"/>
            </a:br>
            <a:r>
              <a:rPr lang="en-US" sz="2400" dirty="0"/>
              <a:t>if she hid</a:t>
            </a:r>
            <a:br>
              <a:rPr lang="en-US" sz="2400" dirty="0"/>
            </a:br>
            <a:r>
              <a:rPr lang="en-US" sz="2400" dirty="0"/>
              <a:t>I would pretend not to see her. </a:t>
            </a:r>
          </a:p>
        </p:txBody>
      </p:sp>
      <p:sp>
        <p:nvSpPr>
          <p:cNvPr id="4" name="TextBox 3">
            <a:extLst>
              <a:ext uri="{FF2B5EF4-FFF2-40B4-BE49-F238E27FC236}">
                <a16:creationId xmlns:a16="http://schemas.microsoft.com/office/drawing/2014/main" id="{926093F3-5685-5B43-9551-A145F8E58A14}"/>
              </a:ext>
            </a:extLst>
          </p:cNvPr>
          <p:cNvSpPr txBox="1"/>
          <p:nvPr/>
        </p:nvSpPr>
        <p:spPr>
          <a:xfrm>
            <a:off x="722416" y="225223"/>
            <a:ext cx="933269" cy="369332"/>
          </a:xfrm>
          <a:prstGeom prst="rect">
            <a:avLst/>
          </a:prstGeom>
          <a:noFill/>
        </p:spPr>
        <p:txBody>
          <a:bodyPr wrap="none" rtlCol="0">
            <a:spAutoFit/>
          </a:bodyPr>
          <a:lstStyle/>
          <a:p>
            <a:r>
              <a:rPr lang="en-US" b="1" dirty="0"/>
              <a:t>SLIDE 3 </a:t>
            </a:r>
          </a:p>
        </p:txBody>
      </p:sp>
    </p:spTree>
    <p:extLst>
      <p:ext uri="{BB962C8B-B14F-4D97-AF65-F5344CB8AC3E}">
        <p14:creationId xmlns:p14="http://schemas.microsoft.com/office/powerpoint/2010/main" val="213825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166843"/>
            <a:ext cx="10896600" cy="4524315"/>
          </a:xfrm>
          <a:prstGeom prst="rect">
            <a:avLst/>
          </a:prstGeom>
          <a:noFill/>
        </p:spPr>
        <p:txBody>
          <a:bodyPr wrap="square" rtlCol="0">
            <a:spAutoFit/>
          </a:bodyPr>
          <a:lstStyle/>
          <a:p>
            <a:r>
              <a:rPr lang="en-US" sz="2400" dirty="0"/>
              <a:t>Coyote holds a place in the oral tradition of the North American Plains similar to the role Raven plays in West Coast stories. The trickster characters in King’s fiction have been icons of his literary and cultural sensibilities since he was a young man. Today, however, Coyote runs loose in King’s poems and fiction almost as if the clever marauder had been waiting all these generations for a writer to come along and allow him to get back to his tricks. </a:t>
            </a:r>
          </a:p>
          <a:p>
            <a:endParaRPr lang="en-US" sz="2400" dirty="0"/>
          </a:p>
          <a:p>
            <a:r>
              <a:rPr lang="en-US" sz="2400" dirty="0"/>
              <a:t>One cannot read King’ s fiction without laughing, but it isn’t just his loosely jointed plots and clutter of mythical and real characters that amuse. It is the way he convinces the reader of the absolute credibility of the people and animals who appear, often uninvited, into scenes, and how his stories have a way of slipping around in time and space to create a masterful blend of old and new oral traditions. </a:t>
            </a:r>
            <a:endParaRPr lang="en-US" sz="2400" dirty="0">
              <a:effectLst/>
            </a:endParaRPr>
          </a:p>
        </p:txBody>
      </p:sp>
      <p:sp>
        <p:nvSpPr>
          <p:cNvPr id="4" name="TextBox 3">
            <a:extLst>
              <a:ext uri="{FF2B5EF4-FFF2-40B4-BE49-F238E27FC236}">
                <a16:creationId xmlns:a16="http://schemas.microsoft.com/office/drawing/2014/main" id="{5C486764-ECBC-B642-93E8-18A5F6351864}"/>
              </a:ext>
            </a:extLst>
          </p:cNvPr>
          <p:cNvSpPr txBox="1"/>
          <p:nvPr/>
        </p:nvSpPr>
        <p:spPr>
          <a:xfrm>
            <a:off x="722416" y="225223"/>
            <a:ext cx="933269" cy="369332"/>
          </a:xfrm>
          <a:prstGeom prst="rect">
            <a:avLst/>
          </a:prstGeom>
          <a:noFill/>
        </p:spPr>
        <p:txBody>
          <a:bodyPr wrap="none" rtlCol="0">
            <a:spAutoFit/>
          </a:bodyPr>
          <a:lstStyle/>
          <a:p>
            <a:r>
              <a:rPr lang="en-US" b="1" dirty="0"/>
              <a:t>SLIDE 4 </a:t>
            </a:r>
          </a:p>
        </p:txBody>
      </p:sp>
    </p:spTree>
    <p:extLst>
      <p:ext uri="{BB962C8B-B14F-4D97-AF65-F5344CB8AC3E}">
        <p14:creationId xmlns:p14="http://schemas.microsoft.com/office/powerpoint/2010/main" val="40803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120" y="902668"/>
            <a:ext cx="11033760" cy="5052665"/>
          </a:xfrm>
          <a:prstGeom prst="rect">
            <a:avLst/>
          </a:prstGeom>
          <a:noFill/>
        </p:spPr>
        <p:txBody>
          <a:bodyPr wrap="square" rtlCol="0">
            <a:spAutoFit/>
          </a:bodyPr>
          <a:lstStyle/>
          <a:p>
            <a:pPr>
              <a:spcAft>
                <a:spcPts val="1000"/>
              </a:spcAft>
            </a:pPr>
            <a:r>
              <a:rPr lang="en-US" sz="2400" dirty="0"/>
              <a:t>Hmm, says Old Coyote, where did those ships come from? </a:t>
            </a:r>
            <a:endParaRPr lang="en-US" sz="2400" dirty="0">
              <a:effectLst/>
            </a:endParaRPr>
          </a:p>
          <a:p>
            <a:pPr>
              <a:spcAft>
                <a:spcPts val="1000"/>
              </a:spcAft>
            </a:pPr>
            <a:r>
              <a:rPr lang="en-US" sz="2400" dirty="0"/>
              <a:t>And pretty soon, she makes some people on the beach with flags and funny-looking clothes and stuff. </a:t>
            </a:r>
            <a:endParaRPr lang="en-US" sz="2400" dirty="0">
              <a:effectLst/>
            </a:endParaRPr>
          </a:p>
          <a:p>
            <a:pPr>
              <a:spcAft>
                <a:spcPts val="1000"/>
              </a:spcAft>
            </a:pPr>
            <a:r>
              <a:rPr lang="en-US" sz="2400" dirty="0"/>
              <a:t>Hooray, says Old Coyote. You are just in time for the ball game. </a:t>
            </a:r>
            <a:endParaRPr lang="en-US" sz="2400" dirty="0">
              <a:effectLst/>
            </a:endParaRPr>
          </a:p>
          <a:p>
            <a:pPr>
              <a:spcAft>
                <a:spcPts val="1000"/>
              </a:spcAft>
            </a:pPr>
            <a:r>
              <a:rPr lang="en-US" sz="2400" dirty="0"/>
              <a:t>Hello, says one of the men in silly clothes and red hair all over his head. I am Christopher Columbus. I am sailing the ocean blue looking for China. Have you seen it? </a:t>
            </a:r>
            <a:endParaRPr lang="en-US" sz="2400" dirty="0">
              <a:effectLst/>
            </a:endParaRPr>
          </a:p>
          <a:p>
            <a:pPr>
              <a:spcAft>
                <a:spcPts val="1000"/>
              </a:spcAft>
            </a:pPr>
            <a:r>
              <a:rPr lang="en-US" sz="2400" dirty="0"/>
              <a:t>Forget China, says Old Coyote. Let’s play ball. </a:t>
            </a:r>
            <a:endParaRPr lang="en-US" sz="2400" dirty="0">
              <a:effectLst/>
            </a:endParaRPr>
          </a:p>
          <a:p>
            <a:pPr>
              <a:spcAft>
                <a:spcPts val="1000"/>
              </a:spcAft>
            </a:pPr>
            <a:r>
              <a:rPr lang="en-US" sz="2400" dirty="0"/>
              <a:t>It must be around here somewhere, says Christopher Columbus. I have a map. </a:t>
            </a:r>
            <a:endParaRPr lang="en-US" sz="2400" dirty="0">
              <a:effectLst/>
            </a:endParaRPr>
          </a:p>
          <a:p>
            <a:pPr>
              <a:spcAft>
                <a:spcPts val="1000"/>
              </a:spcAft>
            </a:pPr>
            <a:r>
              <a:rPr lang="en-US" sz="2400" dirty="0"/>
              <a:t>Forget the map, says Old Coyote. I’ll bat first and I’ll tell you the rules as we go along. </a:t>
            </a:r>
            <a:endParaRPr lang="en-US" sz="2400" dirty="0">
              <a:effectLst/>
            </a:endParaRPr>
          </a:p>
          <a:p>
            <a:pPr>
              <a:spcAft>
                <a:spcPts val="1000"/>
              </a:spcAft>
            </a:pPr>
            <a:r>
              <a:rPr lang="en-US" sz="2400" dirty="0"/>
              <a:t>But that Christopher Columbus and his friends don’t want to play ball. We got work to do, he says. We got to find China. We got to find things we can sell. </a:t>
            </a:r>
            <a:endParaRPr lang="en-US" sz="2400" dirty="0">
              <a:effectLst/>
            </a:endParaRPr>
          </a:p>
        </p:txBody>
      </p:sp>
      <p:sp>
        <p:nvSpPr>
          <p:cNvPr id="4" name="TextBox 3">
            <a:extLst>
              <a:ext uri="{FF2B5EF4-FFF2-40B4-BE49-F238E27FC236}">
                <a16:creationId xmlns:a16="http://schemas.microsoft.com/office/drawing/2014/main" id="{7BB42324-5F0B-BD46-8B3A-3A3D7028D957}"/>
              </a:ext>
            </a:extLst>
          </p:cNvPr>
          <p:cNvSpPr txBox="1"/>
          <p:nvPr/>
        </p:nvSpPr>
        <p:spPr>
          <a:xfrm>
            <a:off x="722416" y="225223"/>
            <a:ext cx="933269" cy="369332"/>
          </a:xfrm>
          <a:prstGeom prst="rect">
            <a:avLst/>
          </a:prstGeom>
          <a:noFill/>
        </p:spPr>
        <p:txBody>
          <a:bodyPr wrap="none" rtlCol="0">
            <a:spAutoFit/>
          </a:bodyPr>
          <a:lstStyle/>
          <a:p>
            <a:r>
              <a:rPr lang="en-US" b="1" dirty="0"/>
              <a:t>SLIDE 5 </a:t>
            </a:r>
          </a:p>
        </p:txBody>
      </p:sp>
    </p:spTree>
    <p:extLst>
      <p:ext uri="{BB962C8B-B14F-4D97-AF65-F5344CB8AC3E}">
        <p14:creationId xmlns:p14="http://schemas.microsoft.com/office/powerpoint/2010/main" val="557792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715000" cy="685800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24033" y="628650"/>
            <a:ext cx="6167967" cy="5600700"/>
          </a:xfrm>
          <a:prstGeom prst="rect">
            <a:avLst/>
          </a:prstGeom>
        </p:spPr>
      </p:pic>
      <p:sp>
        <p:nvSpPr>
          <p:cNvPr id="5" name="TextBox 4">
            <a:extLst>
              <a:ext uri="{FF2B5EF4-FFF2-40B4-BE49-F238E27FC236}">
                <a16:creationId xmlns:a16="http://schemas.microsoft.com/office/drawing/2014/main" id="{A531AFA8-80F4-B24D-96BA-85280499FDAF}"/>
              </a:ext>
            </a:extLst>
          </p:cNvPr>
          <p:cNvSpPr txBox="1"/>
          <p:nvPr/>
        </p:nvSpPr>
        <p:spPr>
          <a:xfrm>
            <a:off x="5251399" y="224662"/>
            <a:ext cx="880369" cy="369332"/>
          </a:xfrm>
          <a:prstGeom prst="rect">
            <a:avLst/>
          </a:prstGeom>
          <a:noFill/>
        </p:spPr>
        <p:txBody>
          <a:bodyPr wrap="none" rtlCol="0">
            <a:spAutoFit/>
          </a:bodyPr>
          <a:lstStyle/>
          <a:p>
            <a:r>
              <a:rPr lang="en-US" b="1" dirty="0"/>
              <a:t>SLIDE 6</a:t>
            </a:r>
          </a:p>
        </p:txBody>
      </p:sp>
    </p:spTree>
    <p:extLst>
      <p:ext uri="{BB962C8B-B14F-4D97-AF65-F5344CB8AC3E}">
        <p14:creationId xmlns:p14="http://schemas.microsoft.com/office/powerpoint/2010/main" val="2801035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994" y="772685"/>
            <a:ext cx="11362267" cy="5509200"/>
          </a:xfrm>
          <a:prstGeom prst="rect">
            <a:avLst/>
          </a:prstGeom>
          <a:noFill/>
        </p:spPr>
        <p:txBody>
          <a:bodyPr wrap="square" rtlCol="0">
            <a:spAutoFit/>
          </a:bodyPr>
          <a:lstStyle/>
          <a:p>
            <a:r>
              <a:rPr lang="mr-IN" sz="2200" dirty="0"/>
              <a:t>…</a:t>
            </a:r>
            <a:r>
              <a:rPr lang="en-CA" sz="2200" dirty="0"/>
              <a:t> </a:t>
            </a:r>
            <a:r>
              <a:rPr lang="en-US" sz="2200" dirty="0"/>
              <a:t>He went on to serve two terms as band chief, and in 1987 was elected grand chief of the Cree of Quebec, a nation made up of nine communities with a total population of 12,000. As grand chief, Coon Come’s responsibilities in Cree communities involve domestic issues such as education, economic development, and health services, as well as larger political issues such as the inherent right of Aboriginal people to determine their future. </a:t>
            </a:r>
          </a:p>
          <a:p>
            <a:endParaRPr lang="en-US" sz="2200" dirty="0">
              <a:effectLst/>
            </a:endParaRPr>
          </a:p>
          <a:p>
            <a:r>
              <a:rPr lang="en-US" sz="2200" dirty="0"/>
              <a:t>One of Coon Come’s greatest legacies is his leadership in the Quebec Cree opposition to </a:t>
            </a:r>
            <a:endParaRPr lang="en-US" sz="2200" dirty="0">
              <a:effectLst/>
            </a:endParaRPr>
          </a:p>
          <a:p>
            <a:r>
              <a:rPr lang="en-US" sz="2200" dirty="0"/>
              <a:t>phase two of the James Bay hydro-electric project, known as Great Whale. The first phase of the project had been launched with the consent of the Cree through the signing of the James Bay and Northern Quebec Agreement in 1975, a treaty signed by Quebec, Canada, and the Aboriginal governments of the Cree and Inuit. No one, however, had anticipated the damaging effects that the initial phase of the project would have on Cree land and people. Besides the dislocation of entire Cree village sites that were submerged by the reservoirs, the project caused alarmingly high mercury levels in the fish that were consumed by the Cree, and loss of wildlife to habitat changes and drowning. The Great Whale Project had the potential of destroying more Cree ancestral land and further harming the environment in northern Quebec. </a:t>
            </a:r>
          </a:p>
        </p:txBody>
      </p:sp>
      <p:sp>
        <p:nvSpPr>
          <p:cNvPr id="4" name="TextBox 3">
            <a:extLst>
              <a:ext uri="{FF2B5EF4-FFF2-40B4-BE49-F238E27FC236}">
                <a16:creationId xmlns:a16="http://schemas.microsoft.com/office/drawing/2014/main" id="{DC89872F-5B79-944B-9095-C472AA571442}"/>
              </a:ext>
            </a:extLst>
          </p:cNvPr>
          <p:cNvSpPr txBox="1"/>
          <p:nvPr/>
        </p:nvSpPr>
        <p:spPr>
          <a:xfrm>
            <a:off x="722416" y="225223"/>
            <a:ext cx="933269" cy="369332"/>
          </a:xfrm>
          <a:prstGeom prst="rect">
            <a:avLst/>
          </a:prstGeom>
          <a:noFill/>
        </p:spPr>
        <p:txBody>
          <a:bodyPr wrap="none" rtlCol="0">
            <a:spAutoFit/>
          </a:bodyPr>
          <a:lstStyle/>
          <a:p>
            <a:r>
              <a:rPr lang="en-US" b="1" dirty="0"/>
              <a:t>SLIDE 7 </a:t>
            </a:r>
          </a:p>
        </p:txBody>
      </p:sp>
    </p:spTree>
    <p:extLst>
      <p:ext uri="{BB962C8B-B14F-4D97-AF65-F5344CB8AC3E}">
        <p14:creationId xmlns:p14="http://schemas.microsoft.com/office/powerpoint/2010/main" val="414840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41300"/>
            <a:ext cx="5473700" cy="6362700"/>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7000" y="4444998"/>
            <a:ext cx="5270500" cy="2328335"/>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80200" y="67732"/>
            <a:ext cx="5511800" cy="2082800"/>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80200" y="2317748"/>
            <a:ext cx="5511800" cy="2345267"/>
          </a:xfrm>
          <a:prstGeom prst="rect">
            <a:avLst/>
          </a:prstGeom>
        </p:spPr>
      </p:pic>
      <p:sp>
        <p:nvSpPr>
          <p:cNvPr id="9" name="TextBox 8">
            <a:extLst>
              <a:ext uri="{FF2B5EF4-FFF2-40B4-BE49-F238E27FC236}">
                <a16:creationId xmlns:a16="http://schemas.microsoft.com/office/drawing/2014/main" id="{85A7F894-6391-4545-A280-5122DA86799D}"/>
              </a:ext>
            </a:extLst>
          </p:cNvPr>
          <p:cNvSpPr txBox="1"/>
          <p:nvPr/>
        </p:nvSpPr>
        <p:spPr>
          <a:xfrm>
            <a:off x="306780" y="241300"/>
            <a:ext cx="933269" cy="369332"/>
          </a:xfrm>
          <a:prstGeom prst="rect">
            <a:avLst/>
          </a:prstGeom>
          <a:noFill/>
        </p:spPr>
        <p:txBody>
          <a:bodyPr wrap="none" rtlCol="0">
            <a:spAutoFit/>
          </a:bodyPr>
          <a:lstStyle/>
          <a:p>
            <a:r>
              <a:rPr lang="en-US" b="1" dirty="0"/>
              <a:t>SLIDE 8 </a:t>
            </a:r>
          </a:p>
        </p:txBody>
      </p:sp>
    </p:spTree>
    <p:extLst>
      <p:ext uri="{BB962C8B-B14F-4D97-AF65-F5344CB8AC3E}">
        <p14:creationId xmlns:p14="http://schemas.microsoft.com/office/powerpoint/2010/main" val="373709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067" y="884217"/>
            <a:ext cx="11209866" cy="5683607"/>
          </a:xfrm>
          <a:prstGeom prst="rect">
            <a:avLst/>
          </a:prstGeom>
          <a:noFill/>
        </p:spPr>
        <p:txBody>
          <a:bodyPr wrap="square" rtlCol="0">
            <a:spAutoFit/>
          </a:bodyPr>
          <a:lstStyle/>
          <a:p>
            <a:pPr>
              <a:spcAft>
                <a:spcPts val="1000"/>
              </a:spcAft>
            </a:pPr>
            <a:r>
              <a:rPr lang="en-US" sz="2200" dirty="0"/>
              <a:t>As soon as I saw the brown letter, the English words written upon it, I knew what it contained. I sat down beside the fire and stirred at it with a stick while Joseph read, first out loud and in his stumbling English, then for me in our language. </a:t>
            </a:r>
          </a:p>
          <a:p>
            <a:pPr>
              <a:spcAft>
                <a:spcPts val="1000"/>
              </a:spcAft>
            </a:pPr>
            <a:r>
              <a:rPr lang="en-US" sz="2200" dirty="0"/>
              <a:t>“‘Serial No. 6711. Deeply regret to inform you, Private First Class Xavier Bird, infantry, officially reported died of wounds in the field, November 3, 1918. Director of Records.’” </a:t>
            </a:r>
          </a:p>
          <a:p>
            <a:pPr>
              <a:spcAft>
                <a:spcPts val="1000"/>
              </a:spcAft>
            </a:pPr>
            <a:r>
              <a:rPr lang="en-US" sz="2200" dirty="0"/>
              <a:t>I waited for more, but that was all. When Joseph left, I was alone. </a:t>
            </a:r>
          </a:p>
          <a:p>
            <a:pPr>
              <a:spcAft>
                <a:spcPts val="1000"/>
              </a:spcAft>
            </a:pPr>
            <a:r>
              <a:rPr lang="en-US" sz="2200" dirty="0"/>
              <a:t>Many moons later, when the winter ice was leaving and travel was difficult, Joseph came back with another letter. He explained that it was in reference to Elijah</a:t>
            </a:r>
            <a:r>
              <a:rPr lang="mr-IN" sz="2200" dirty="0"/>
              <a:t>…</a:t>
            </a:r>
            <a:r>
              <a:rPr lang="en-US" sz="2200" dirty="0"/>
              <a:t> The letter said that Elijah had been wounded, that he had only one leg now, that he had tried to rescue another soldier, was given a medal for bravery. It said that although weak, he had healed enough to travel and was expected to arrive in the same town from which he and Xavier had left so long ago. </a:t>
            </a:r>
          </a:p>
          <a:p>
            <a:pPr>
              <a:spcAft>
                <a:spcPts val="1000"/>
              </a:spcAft>
            </a:pPr>
            <a:r>
              <a:rPr lang="en-US" sz="2200" dirty="0"/>
              <a:t>I had Joseph explain to me how the </a:t>
            </a:r>
            <a:r>
              <a:rPr lang="en-US" sz="2200" i="1" dirty="0" err="1"/>
              <a:t>wemistikoshiw</a:t>
            </a:r>
            <a:r>
              <a:rPr lang="en-US" sz="2200" i="1" dirty="0"/>
              <a:t> </a:t>
            </a:r>
            <a:r>
              <a:rPr lang="en-US" sz="2200" dirty="0"/>
              <a:t>calendar worked, what month I was to be there, and I made careful preparations to journey by canoe to that town where Elijah would arrive. I left early in the summer and paddled up the river. It was difficult. I am older now, but I travelled light. Joseph had asked to come along, but I told him no. </a:t>
            </a:r>
            <a:endParaRPr lang="en-US" sz="2200" dirty="0">
              <a:effectLst/>
            </a:endParaRPr>
          </a:p>
        </p:txBody>
      </p:sp>
      <p:sp>
        <p:nvSpPr>
          <p:cNvPr id="4" name="TextBox 3">
            <a:extLst>
              <a:ext uri="{FF2B5EF4-FFF2-40B4-BE49-F238E27FC236}">
                <a16:creationId xmlns:a16="http://schemas.microsoft.com/office/drawing/2014/main" id="{3BCD9681-2CCD-3C45-91DC-E5EE7DCE8291}"/>
              </a:ext>
            </a:extLst>
          </p:cNvPr>
          <p:cNvSpPr txBox="1"/>
          <p:nvPr/>
        </p:nvSpPr>
        <p:spPr>
          <a:xfrm>
            <a:off x="722416" y="225223"/>
            <a:ext cx="933269" cy="369332"/>
          </a:xfrm>
          <a:prstGeom prst="rect">
            <a:avLst/>
          </a:prstGeom>
          <a:noFill/>
        </p:spPr>
        <p:txBody>
          <a:bodyPr wrap="none" rtlCol="0">
            <a:spAutoFit/>
          </a:bodyPr>
          <a:lstStyle/>
          <a:p>
            <a:r>
              <a:rPr lang="en-US" b="1" dirty="0"/>
              <a:t>SLIDE 9 </a:t>
            </a:r>
          </a:p>
        </p:txBody>
      </p:sp>
    </p:spTree>
    <p:extLst>
      <p:ext uri="{BB962C8B-B14F-4D97-AF65-F5344CB8AC3E}">
        <p14:creationId xmlns:p14="http://schemas.microsoft.com/office/powerpoint/2010/main" val="272367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366AC5-41BC-454B-8F25-C4EE1BF25A06}"/>
              </a:ext>
            </a:extLst>
          </p:cNvPr>
          <p:cNvPicPr>
            <a:picLocks noGrp="1" noChangeAspect="1"/>
          </p:cNvPicPr>
          <p:nvPr>
            <p:ph idx="1"/>
          </p:nvPr>
        </p:nvPicPr>
        <p:blipFill>
          <a:blip r:embed="rId2"/>
          <a:stretch>
            <a:fillRect/>
          </a:stretch>
        </p:blipFill>
        <p:spPr>
          <a:xfrm>
            <a:off x="2614930" y="1825625"/>
            <a:ext cx="6962140" cy="4351338"/>
          </a:xfrm>
        </p:spPr>
      </p:pic>
    </p:spTree>
    <p:extLst>
      <p:ext uri="{BB962C8B-B14F-4D97-AF65-F5344CB8AC3E}">
        <p14:creationId xmlns:p14="http://schemas.microsoft.com/office/powerpoint/2010/main" val="170030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DD0F1E-3E76-5F40-93FF-8781A09B5F3A}"/>
              </a:ext>
            </a:extLst>
          </p:cNvPr>
          <p:cNvSpPr>
            <a:spLocks noGrp="1"/>
          </p:cNvSpPr>
          <p:nvPr>
            <p:ph type="title"/>
          </p:nvPr>
        </p:nvSpPr>
        <p:spPr/>
        <p:txBody>
          <a:bodyPr>
            <a:normAutofit fontScale="90000"/>
          </a:bodyPr>
          <a:lstStyle/>
          <a:p>
            <a:r>
              <a:rPr lang="en-CA" dirty="0"/>
              <a:t>Hayes Jacobs, H. (2013). </a:t>
            </a:r>
            <a:r>
              <a:rPr lang="en-CA" i="1" dirty="0"/>
              <a:t>Active literacy across the curriculum: Strategies for reading, writing, speaking, &amp; listening. </a:t>
            </a:r>
            <a:r>
              <a:rPr lang="en-CA" dirty="0"/>
              <a:t>New York, NY: Routledge. </a:t>
            </a:r>
            <a:br>
              <a:rPr lang="en-CA" dirty="0"/>
            </a:br>
            <a:endParaRPr lang="en-US" dirty="0"/>
          </a:p>
        </p:txBody>
      </p:sp>
      <p:sp>
        <p:nvSpPr>
          <p:cNvPr id="3" name="Content Placeholder 2">
            <a:extLst>
              <a:ext uri="{FF2B5EF4-FFF2-40B4-BE49-F238E27FC236}">
                <a16:creationId xmlns:a16="http://schemas.microsoft.com/office/drawing/2014/main" id="{02536740-73F5-8844-8F8D-89EB6DBF1DAF}"/>
              </a:ext>
            </a:extLst>
          </p:cNvPr>
          <p:cNvSpPr>
            <a:spLocks noGrp="1"/>
          </p:cNvSpPr>
          <p:nvPr>
            <p:ph idx="1"/>
          </p:nvPr>
        </p:nvSpPr>
        <p:spPr/>
        <p:txBody>
          <a:bodyPr/>
          <a:lstStyle/>
          <a:p>
            <a:pPr fontAlgn="base"/>
            <a:r>
              <a:rPr lang="en-CA" dirty="0"/>
              <a:t>“</a:t>
            </a:r>
            <a:r>
              <a:rPr lang="en-CA" i="1" dirty="0"/>
              <a:t>Each teacher—at every grade level, in every subject—needs to embrace the notion that he or she is a language teacher</a:t>
            </a:r>
            <a:r>
              <a:rPr lang="en-CA" dirty="0"/>
              <a:t>” (p. 15). </a:t>
            </a:r>
          </a:p>
          <a:p>
            <a:pPr marL="0" indent="0" fontAlgn="base">
              <a:buNone/>
            </a:pPr>
            <a:endParaRPr lang="en-CA" dirty="0"/>
          </a:p>
          <a:p>
            <a:pPr fontAlgn="base"/>
            <a:r>
              <a:rPr lang="en-CA" b="1" dirty="0"/>
              <a:t>Seven Essential Literacy Strategies: </a:t>
            </a:r>
          </a:p>
          <a:p>
            <a:pPr marL="845820" lvl="1" indent="-342900" fontAlgn="base">
              <a:buFont typeface="+mj-lt"/>
              <a:buAutoNum type="arabicPeriod"/>
            </a:pPr>
            <a:r>
              <a:rPr lang="en-CA" dirty="0"/>
              <a:t>Literacy instruction (listening, speaking, reading, writing) with all learners in every subject area</a:t>
            </a:r>
          </a:p>
          <a:p>
            <a:pPr marL="845820" lvl="1" indent="-342900" fontAlgn="base">
              <a:buFont typeface="+mj-lt"/>
              <a:buAutoNum type="arabicPeriod"/>
            </a:pPr>
            <a:r>
              <a:rPr lang="en-CA" dirty="0"/>
              <a:t>Specific Vocabulary Instruction </a:t>
            </a:r>
          </a:p>
          <a:p>
            <a:pPr marL="845820" lvl="1" indent="-342900" fontAlgn="base">
              <a:buFont typeface="+mj-lt"/>
              <a:buAutoNum type="arabicPeriod"/>
            </a:pPr>
            <a:r>
              <a:rPr lang="en-CA" dirty="0"/>
              <a:t>Creative note-Taking </a:t>
            </a:r>
          </a:p>
          <a:p>
            <a:pPr marL="845820" lvl="1" indent="-342900" fontAlgn="base">
              <a:buFont typeface="+mj-lt"/>
              <a:buAutoNum type="arabicPeriod"/>
            </a:pPr>
            <a:r>
              <a:rPr lang="en-CA" dirty="0"/>
              <a:t>Framework for Editing and Revision</a:t>
            </a:r>
          </a:p>
          <a:p>
            <a:pPr marL="845820" lvl="1" indent="-342900" fontAlgn="base">
              <a:buFont typeface="+mj-lt"/>
              <a:buAutoNum type="arabicPeriod"/>
            </a:pPr>
            <a:r>
              <a:rPr lang="en-CA" dirty="0"/>
              <a:t>Assessment of Formal Speaking Skills</a:t>
            </a:r>
          </a:p>
          <a:p>
            <a:pPr marL="845820" lvl="1" indent="-342900" fontAlgn="base">
              <a:buFont typeface="+mj-lt"/>
              <a:buAutoNum type="arabicPeriod"/>
            </a:pPr>
            <a:r>
              <a:rPr lang="en-CA" dirty="0"/>
              <a:t>Technical Instruction: Human Voice/Body as Communication</a:t>
            </a:r>
          </a:p>
          <a:p>
            <a:pPr marL="845820" lvl="1" indent="-342900" fontAlgn="base">
              <a:buFont typeface="+mj-lt"/>
              <a:buAutoNum type="arabicPeriod"/>
            </a:pPr>
            <a:r>
              <a:rPr lang="en-CA" dirty="0"/>
              <a:t>Curriculum Mapping: School/District </a:t>
            </a:r>
          </a:p>
          <a:p>
            <a:pPr marL="845820" lvl="1" indent="-342900" fontAlgn="base">
              <a:buFont typeface="+mj-lt"/>
              <a:buAutoNum type="arabicPeriod"/>
            </a:pPr>
            <a:endParaRPr lang="en-CA" dirty="0"/>
          </a:p>
          <a:p>
            <a:pPr marL="845820" lvl="1" indent="-342900" fontAlgn="base">
              <a:buFont typeface="+mj-lt"/>
              <a:buAutoNum type="arabicPeriod"/>
            </a:pPr>
            <a:endParaRPr lang="en-CA" dirty="0"/>
          </a:p>
        </p:txBody>
      </p:sp>
      <p:sp>
        <p:nvSpPr>
          <p:cNvPr id="5" name="TextBox 4">
            <a:extLst>
              <a:ext uri="{FF2B5EF4-FFF2-40B4-BE49-F238E27FC236}">
                <a16:creationId xmlns:a16="http://schemas.microsoft.com/office/drawing/2014/main" id="{C92EAF2E-8007-FE45-8458-5F990DBF3C2E}"/>
              </a:ext>
            </a:extLst>
          </p:cNvPr>
          <p:cNvSpPr txBox="1"/>
          <p:nvPr/>
        </p:nvSpPr>
        <p:spPr>
          <a:xfrm>
            <a:off x="4275117" y="5712031"/>
            <a:ext cx="59716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orbel" panose="020B0503020204020204"/>
                <a:ea typeface="+mn-ea"/>
                <a:cs typeface="+mn-cs"/>
              </a:rPr>
              <a:t>Take a moment in your group to talk about these 7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orbel" panose="020B0503020204020204"/>
                <a:ea typeface="+mn-ea"/>
                <a:cs typeface="+mn-cs"/>
              </a:rPr>
              <a:t>Which quote resonated with you?</a:t>
            </a:r>
          </a:p>
        </p:txBody>
      </p:sp>
    </p:spTree>
    <p:extLst>
      <p:ext uri="{BB962C8B-B14F-4D97-AF65-F5344CB8AC3E}">
        <p14:creationId xmlns:p14="http://schemas.microsoft.com/office/powerpoint/2010/main" val="149490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6368-425E-1C41-BCB9-EDCF2788CA39}"/>
              </a:ext>
            </a:extLst>
          </p:cNvPr>
          <p:cNvSpPr>
            <a:spLocks noGrp="1"/>
          </p:cNvSpPr>
          <p:nvPr>
            <p:ph type="title"/>
          </p:nvPr>
        </p:nvSpPr>
        <p:spPr/>
        <p:txBody>
          <a:bodyPr/>
          <a:lstStyle/>
          <a:p>
            <a:r>
              <a:rPr lang="en-US" b="1" dirty="0"/>
              <a:t>Welcome Back - Shape of the Day</a:t>
            </a:r>
          </a:p>
        </p:txBody>
      </p:sp>
      <p:sp>
        <p:nvSpPr>
          <p:cNvPr id="3" name="Content Placeholder 2">
            <a:extLst>
              <a:ext uri="{FF2B5EF4-FFF2-40B4-BE49-F238E27FC236}">
                <a16:creationId xmlns:a16="http://schemas.microsoft.com/office/drawing/2014/main" id="{2F089DA2-53E5-164E-BBAD-E75374558A0F}"/>
              </a:ext>
            </a:extLst>
          </p:cNvPr>
          <p:cNvSpPr>
            <a:spLocks noGrp="1"/>
          </p:cNvSpPr>
          <p:nvPr>
            <p:ph idx="1"/>
          </p:nvPr>
        </p:nvSpPr>
        <p:spPr/>
        <p:txBody>
          <a:bodyPr/>
          <a:lstStyle/>
          <a:p>
            <a:r>
              <a:rPr lang="en-US" dirty="0"/>
              <a:t>Housekeeping: Attendance, Blog, Assignments </a:t>
            </a:r>
          </a:p>
          <a:p>
            <a:r>
              <a:rPr lang="en-US" dirty="0"/>
              <a:t>Review of Duff (2001)</a:t>
            </a:r>
          </a:p>
          <a:p>
            <a:r>
              <a:rPr lang="en-US" dirty="0"/>
              <a:t>Text Analysis Activity – Making Text More Accessible</a:t>
            </a:r>
          </a:p>
          <a:p>
            <a:r>
              <a:rPr lang="en-US" dirty="0"/>
              <a:t>Break</a:t>
            </a:r>
          </a:p>
          <a:p>
            <a:r>
              <a:rPr lang="en-US" dirty="0"/>
              <a:t>Hayes Jacobs – Strategies for reading, writing, speaking &amp; listening (p. 1-13)</a:t>
            </a:r>
          </a:p>
          <a:p>
            <a:r>
              <a:rPr lang="en-US" dirty="0"/>
              <a:t>Literacy Teaching Strategies – Pre/During Reading</a:t>
            </a:r>
          </a:p>
          <a:p>
            <a:r>
              <a:rPr lang="en-US" dirty="0"/>
              <a:t>Review of Assignment #2</a:t>
            </a:r>
          </a:p>
          <a:p>
            <a:pPr lvl="1"/>
            <a:endParaRPr lang="en-US" dirty="0"/>
          </a:p>
          <a:p>
            <a:endParaRPr lang="en-US" dirty="0"/>
          </a:p>
        </p:txBody>
      </p:sp>
    </p:spTree>
    <p:extLst>
      <p:ext uri="{BB962C8B-B14F-4D97-AF65-F5344CB8AC3E}">
        <p14:creationId xmlns:p14="http://schemas.microsoft.com/office/powerpoint/2010/main" val="3312999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9B923A-9DC4-144F-9A18-07BAA5A57563}"/>
              </a:ext>
            </a:extLst>
          </p:cNvPr>
          <p:cNvPicPr>
            <a:picLocks noGrp="1" noChangeAspect="1"/>
          </p:cNvPicPr>
          <p:nvPr>
            <p:ph idx="4294967295"/>
          </p:nvPr>
        </p:nvPicPr>
        <p:blipFill>
          <a:blip r:embed="rId2"/>
          <a:stretch>
            <a:fillRect/>
          </a:stretch>
        </p:blipFill>
        <p:spPr>
          <a:xfrm rot="16200000">
            <a:off x="2086911" y="-1350998"/>
            <a:ext cx="7155237" cy="9262758"/>
          </a:xfrm>
        </p:spPr>
      </p:pic>
      <p:sp>
        <p:nvSpPr>
          <p:cNvPr id="6" name="Down Arrow 5">
            <a:extLst>
              <a:ext uri="{FF2B5EF4-FFF2-40B4-BE49-F238E27FC236}">
                <a16:creationId xmlns:a16="http://schemas.microsoft.com/office/drawing/2014/main" id="{28A34191-F39B-CE43-A7B7-F7130AFDC0C4}"/>
              </a:ext>
            </a:extLst>
          </p:cNvPr>
          <p:cNvSpPr/>
          <p:nvPr/>
        </p:nvSpPr>
        <p:spPr>
          <a:xfrm>
            <a:off x="6234545" y="570016"/>
            <a:ext cx="380011" cy="344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8CB9B2EA-15A9-7843-9DCB-82E7E1879636}"/>
              </a:ext>
            </a:extLst>
          </p:cNvPr>
          <p:cNvCxnSpPr/>
          <p:nvPr/>
        </p:nvCxnSpPr>
        <p:spPr>
          <a:xfrm flipH="1">
            <a:off x="7873340" y="3835730"/>
            <a:ext cx="2422569" cy="1223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Double Bracket 8">
            <a:extLst>
              <a:ext uri="{FF2B5EF4-FFF2-40B4-BE49-F238E27FC236}">
                <a16:creationId xmlns:a16="http://schemas.microsoft.com/office/drawing/2014/main" id="{4B65094F-8C03-6749-8E57-932870F8717A}"/>
              </a:ext>
            </a:extLst>
          </p:cNvPr>
          <p:cNvSpPr/>
          <p:nvPr/>
        </p:nvSpPr>
        <p:spPr>
          <a:xfrm>
            <a:off x="6056416" y="4940135"/>
            <a:ext cx="1733797" cy="14250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D5F651A7-41A1-2E4B-B94C-5841DBAC4253}"/>
              </a:ext>
            </a:extLst>
          </p:cNvPr>
          <p:cNvCxnSpPr>
            <a:cxnSpLocks/>
          </p:cNvCxnSpPr>
          <p:nvPr/>
        </p:nvCxnSpPr>
        <p:spPr>
          <a:xfrm flipV="1">
            <a:off x="486888" y="2481943"/>
            <a:ext cx="1080655" cy="475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5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A7C8-69A5-E040-B87E-09F724D70B39}"/>
              </a:ext>
            </a:extLst>
          </p:cNvPr>
          <p:cNvSpPr>
            <a:spLocks noGrp="1"/>
          </p:cNvSpPr>
          <p:nvPr>
            <p:ph type="title"/>
          </p:nvPr>
        </p:nvSpPr>
        <p:spPr/>
        <p:txBody>
          <a:bodyPr/>
          <a:lstStyle/>
          <a:p>
            <a:r>
              <a:rPr lang="en-US" b="1" dirty="0"/>
              <a:t>Grade 10 Science</a:t>
            </a:r>
          </a:p>
        </p:txBody>
      </p:sp>
      <p:sp>
        <p:nvSpPr>
          <p:cNvPr id="3" name="Content Placeholder 2">
            <a:extLst>
              <a:ext uri="{FF2B5EF4-FFF2-40B4-BE49-F238E27FC236}">
                <a16:creationId xmlns:a16="http://schemas.microsoft.com/office/drawing/2014/main" id="{921E32D5-5449-164B-AA4C-33AE71333FF3}"/>
              </a:ext>
            </a:extLst>
          </p:cNvPr>
          <p:cNvSpPr>
            <a:spLocks noGrp="1"/>
          </p:cNvSpPr>
          <p:nvPr>
            <p:ph idx="1"/>
          </p:nvPr>
        </p:nvSpPr>
        <p:spPr/>
        <p:txBody>
          <a:bodyPr/>
          <a:lstStyle/>
          <a:p>
            <a:r>
              <a:rPr lang="en-CA" b="1" dirty="0"/>
              <a:t>Big Idea: </a:t>
            </a:r>
            <a:r>
              <a:rPr lang="en-CA" i="1" dirty="0"/>
              <a:t>Energy is conserved, and its transformation can affect living things and the environment.</a:t>
            </a:r>
            <a:endParaRPr lang="en-CA" dirty="0"/>
          </a:p>
          <a:p>
            <a:r>
              <a:rPr lang="en-US" b="1" dirty="0"/>
              <a:t>Essential Question</a:t>
            </a:r>
            <a:r>
              <a:rPr lang="en-US" dirty="0"/>
              <a:t>: </a:t>
            </a:r>
            <a:r>
              <a:rPr lang="en-CA" i="1" dirty="0"/>
              <a:t>How do energy transformations affect the environment?</a:t>
            </a:r>
            <a:r>
              <a:rPr lang="en-CA" dirty="0">
                <a:effectLst/>
              </a:rPr>
              <a:t> </a:t>
            </a:r>
          </a:p>
          <a:p>
            <a:r>
              <a:rPr lang="en-CA" b="1" dirty="0"/>
              <a:t>Content </a:t>
            </a:r>
            <a:r>
              <a:rPr lang="en-CA" dirty="0"/>
              <a:t>– Students are expected to know: </a:t>
            </a:r>
          </a:p>
          <a:p>
            <a:pPr lvl="1"/>
            <a:r>
              <a:rPr lang="en-CA" dirty="0"/>
              <a:t>Practical Applications and Implications of Chemical Processes </a:t>
            </a:r>
          </a:p>
          <a:p>
            <a:r>
              <a:rPr lang="en-CA" b="1" dirty="0"/>
              <a:t>Competencies - </a:t>
            </a:r>
          </a:p>
          <a:p>
            <a:pPr lvl="1"/>
            <a:r>
              <a:rPr lang="en-CA" dirty="0"/>
              <a:t>Questioning and Predicting</a:t>
            </a:r>
          </a:p>
          <a:p>
            <a:pPr lvl="1"/>
            <a:endParaRPr lang="en-CA" dirty="0"/>
          </a:p>
          <a:p>
            <a:endParaRPr lang="en-US" dirty="0"/>
          </a:p>
        </p:txBody>
      </p:sp>
      <p:pic>
        <p:nvPicPr>
          <p:cNvPr id="4" name="Picture 3">
            <a:extLst>
              <a:ext uri="{FF2B5EF4-FFF2-40B4-BE49-F238E27FC236}">
                <a16:creationId xmlns:a16="http://schemas.microsoft.com/office/drawing/2014/main" id="{4CB6EFBE-8289-4D46-B3AC-7197FE8836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8996" y="4476997"/>
            <a:ext cx="4056606" cy="2275032"/>
          </a:xfrm>
          <a:prstGeom prst="rect">
            <a:avLst/>
          </a:prstGeom>
        </p:spPr>
      </p:pic>
    </p:spTree>
    <p:extLst>
      <p:ext uri="{BB962C8B-B14F-4D97-AF65-F5344CB8AC3E}">
        <p14:creationId xmlns:p14="http://schemas.microsoft.com/office/powerpoint/2010/main" val="1878756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AAFD-3BE3-5641-9BA0-D554AB5900F2}"/>
              </a:ext>
            </a:extLst>
          </p:cNvPr>
          <p:cNvSpPr>
            <a:spLocks noGrp="1"/>
          </p:cNvSpPr>
          <p:nvPr>
            <p:ph type="title"/>
          </p:nvPr>
        </p:nvSpPr>
        <p:spPr/>
        <p:txBody>
          <a:bodyPr/>
          <a:lstStyle/>
          <a:p>
            <a:r>
              <a:rPr lang="en-US" dirty="0"/>
              <a:t>Pre-Reading Strategies</a:t>
            </a:r>
          </a:p>
        </p:txBody>
      </p:sp>
      <p:sp>
        <p:nvSpPr>
          <p:cNvPr id="3" name="Content Placeholder 2">
            <a:extLst>
              <a:ext uri="{FF2B5EF4-FFF2-40B4-BE49-F238E27FC236}">
                <a16:creationId xmlns:a16="http://schemas.microsoft.com/office/drawing/2014/main" id="{33B4BDE6-31C4-7C45-A2E8-669141F11343}"/>
              </a:ext>
            </a:extLst>
          </p:cNvPr>
          <p:cNvSpPr>
            <a:spLocks noGrp="1"/>
          </p:cNvSpPr>
          <p:nvPr>
            <p:ph idx="1"/>
          </p:nvPr>
        </p:nvSpPr>
        <p:spPr>
          <a:xfrm>
            <a:off x="3471333" y="864108"/>
            <a:ext cx="7713135" cy="5120640"/>
          </a:xfrm>
        </p:spPr>
        <p:txBody>
          <a:bodyPr>
            <a:normAutofit/>
          </a:bodyPr>
          <a:lstStyle/>
          <a:p>
            <a:pPr lvl="0" fontAlgn="base"/>
            <a:r>
              <a:rPr lang="en-CA" dirty="0"/>
              <a:t>“... vocabulary is not learned best in English class alone. If it is acquired and deployed in all other subjects, the student has a genuine opportunity to build the ultimate language power tool: an internalized vault of words” (p. 20). </a:t>
            </a:r>
          </a:p>
          <a:p>
            <a:pPr lvl="0" fontAlgn="base"/>
            <a:r>
              <a:rPr lang="en-CA" dirty="0"/>
              <a:t>“Vocabulary that focuses on highly contextualized applications in specific fields or disciplines is identified as </a:t>
            </a:r>
            <a:r>
              <a:rPr lang="en-CA" b="1" i="1" dirty="0"/>
              <a:t>specialized terminology</a:t>
            </a:r>
            <a:r>
              <a:rPr lang="en-CA" dirty="0"/>
              <a:t>. These words and phrases are not used commonly among students in everyday speech, but they are certainly employed with regularity among specialists in a field. Specialized terms describe concepts or ideas that require definition in a context. (p.30)</a:t>
            </a:r>
          </a:p>
          <a:p>
            <a:pPr fontAlgn="base"/>
            <a:r>
              <a:rPr lang="en-CA" dirty="0"/>
              <a:t>“... students’ work improves if a teacher gives them words generously and requires them to actually use them actively” (p. 34). </a:t>
            </a:r>
          </a:p>
          <a:p>
            <a:pPr lvl="0" fontAlgn="base"/>
            <a:endParaRPr lang="en-CA" dirty="0"/>
          </a:p>
          <a:p>
            <a:pPr lvl="0" fontAlgn="base"/>
            <a:r>
              <a:rPr lang="en-CA" b="1" dirty="0"/>
              <a:t>SORT and PREDICT ACTIVITY</a:t>
            </a:r>
          </a:p>
          <a:p>
            <a:endParaRPr lang="en-US" dirty="0"/>
          </a:p>
        </p:txBody>
      </p:sp>
    </p:spTree>
    <p:extLst>
      <p:ext uri="{BB962C8B-B14F-4D97-AF65-F5344CB8AC3E}">
        <p14:creationId xmlns:p14="http://schemas.microsoft.com/office/powerpoint/2010/main" val="1998074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BC48-3900-CB48-9E5C-212532ABE881}"/>
              </a:ext>
            </a:extLst>
          </p:cNvPr>
          <p:cNvSpPr>
            <a:spLocks noGrp="1"/>
          </p:cNvSpPr>
          <p:nvPr>
            <p:ph type="title"/>
          </p:nvPr>
        </p:nvSpPr>
        <p:spPr/>
        <p:txBody>
          <a:bodyPr/>
          <a:lstStyle/>
          <a:p>
            <a:r>
              <a:rPr lang="en-US" b="1" dirty="0"/>
              <a:t>Sort and Predict Pre-Reading Activity</a:t>
            </a:r>
          </a:p>
        </p:txBody>
      </p:sp>
      <p:sp>
        <p:nvSpPr>
          <p:cNvPr id="3" name="Content Placeholder 2">
            <a:extLst>
              <a:ext uri="{FF2B5EF4-FFF2-40B4-BE49-F238E27FC236}">
                <a16:creationId xmlns:a16="http://schemas.microsoft.com/office/drawing/2014/main" id="{ABDAD763-C1B9-FD4A-93DC-CA9781398C31}"/>
              </a:ext>
            </a:extLst>
          </p:cNvPr>
          <p:cNvSpPr>
            <a:spLocks noGrp="1"/>
          </p:cNvSpPr>
          <p:nvPr>
            <p:ph idx="1"/>
          </p:nvPr>
        </p:nvSpPr>
        <p:spPr/>
        <p:txBody>
          <a:bodyPr/>
          <a:lstStyle/>
          <a:p>
            <a:r>
              <a:rPr lang="en-US" dirty="0"/>
              <a:t>Each group has an envelope containing 15 words from an article on a topic related to the transformation of energy.  </a:t>
            </a:r>
          </a:p>
          <a:p>
            <a:r>
              <a:rPr lang="en-US" dirty="0"/>
              <a:t>In your group, please sort the words in your envelope into categories that make sense to you (there are no right answers!).  </a:t>
            </a:r>
          </a:p>
          <a:p>
            <a:r>
              <a:rPr lang="en-US" dirty="0"/>
              <a:t>Cluster and label the categories (use Post-Its to create labels)</a:t>
            </a:r>
          </a:p>
          <a:p>
            <a:r>
              <a:rPr lang="en-US" dirty="0"/>
              <a:t>Can you make connections between the clusters to create a concept map? </a:t>
            </a:r>
          </a:p>
          <a:p>
            <a:r>
              <a:rPr lang="en-US" dirty="0"/>
              <a:t>Make a predication about the specific topic of the article</a:t>
            </a:r>
          </a:p>
          <a:p>
            <a:r>
              <a:rPr lang="en-US" dirty="0"/>
              <a:t>Share/justify your predication with the rest of the class</a:t>
            </a:r>
          </a:p>
        </p:txBody>
      </p:sp>
    </p:spTree>
    <p:extLst>
      <p:ext uri="{BB962C8B-B14F-4D97-AF65-F5344CB8AC3E}">
        <p14:creationId xmlns:p14="http://schemas.microsoft.com/office/powerpoint/2010/main" val="1295967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D1B58F-EA7E-A54C-940F-0483B425EFDC}"/>
              </a:ext>
            </a:extLst>
          </p:cNvPr>
          <p:cNvPicPr>
            <a:picLocks noGrp="1" noChangeAspect="1"/>
          </p:cNvPicPr>
          <p:nvPr>
            <p:ph idx="1"/>
          </p:nvPr>
        </p:nvPicPr>
        <p:blipFill>
          <a:blip r:embed="rId3"/>
          <a:stretch>
            <a:fillRect/>
          </a:stretch>
        </p:blipFill>
        <p:spPr>
          <a:xfrm>
            <a:off x="1349867" y="-643467"/>
            <a:ext cx="9250399" cy="11971107"/>
          </a:xfrm>
        </p:spPr>
      </p:pic>
    </p:spTree>
    <p:extLst>
      <p:ext uri="{BB962C8B-B14F-4D97-AF65-F5344CB8AC3E}">
        <p14:creationId xmlns:p14="http://schemas.microsoft.com/office/powerpoint/2010/main" val="132846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63E3D1-CCB7-DA4C-9C92-DDC21F2231E1}"/>
              </a:ext>
            </a:extLst>
          </p:cNvPr>
          <p:cNvSpPr>
            <a:spLocks noGrp="1"/>
          </p:cNvSpPr>
          <p:nvPr>
            <p:ph type="title"/>
          </p:nvPr>
        </p:nvSpPr>
        <p:spPr/>
        <p:txBody>
          <a:bodyPr/>
          <a:lstStyle/>
          <a:p>
            <a:r>
              <a:rPr lang="en-US" b="1" dirty="0"/>
              <a:t>So what do you think the article is about?</a:t>
            </a:r>
          </a:p>
        </p:txBody>
      </p:sp>
      <p:pic>
        <p:nvPicPr>
          <p:cNvPr id="8" name="Content Placeholder 7">
            <a:extLst>
              <a:ext uri="{FF2B5EF4-FFF2-40B4-BE49-F238E27FC236}">
                <a16:creationId xmlns:a16="http://schemas.microsoft.com/office/drawing/2014/main" id="{5E8787A0-C896-7B42-A696-E96C2F91B63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32496" y="1436158"/>
            <a:ext cx="6527007" cy="4351338"/>
          </a:xfrm>
        </p:spPr>
      </p:pic>
      <p:sp>
        <p:nvSpPr>
          <p:cNvPr id="9" name="TextBox 8">
            <a:extLst>
              <a:ext uri="{FF2B5EF4-FFF2-40B4-BE49-F238E27FC236}">
                <a16:creationId xmlns:a16="http://schemas.microsoft.com/office/drawing/2014/main" id="{B5AF7B10-D504-8044-B58A-420F6714D074}"/>
              </a:ext>
            </a:extLst>
          </p:cNvPr>
          <p:cNvSpPr txBox="1"/>
          <p:nvPr/>
        </p:nvSpPr>
        <p:spPr>
          <a:xfrm>
            <a:off x="2209838" y="6024034"/>
            <a:ext cx="79389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Resource Extraction: Hydraulic Fracturing (Fracking) </a:t>
            </a:r>
          </a:p>
        </p:txBody>
      </p:sp>
    </p:spTree>
    <p:extLst>
      <p:ext uri="{BB962C8B-B14F-4D97-AF65-F5344CB8AC3E}">
        <p14:creationId xmlns:p14="http://schemas.microsoft.com/office/powerpoint/2010/main" val="303979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AAFD-3BE3-5641-9BA0-D554AB5900F2}"/>
              </a:ext>
            </a:extLst>
          </p:cNvPr>
          <p:cNvSpPr>
            <a:spLocks noGrp="1"/>
          </p:cNvSpPr>
          <p:nvPr>
            <p:ph type="title"/>
          </p:nvPr>
        </p:nvSpPr>
        <p:spPr/>
        <p:txBody>
          <a:bodyPr/>
          <a:lstStyle/>
          <a:p>
            <a:r>
              <a:rPr lang="en-US" dirty="0"/>
              <a:t>Pre-Reading Strategies</a:t>
            </a:r>
          </a:p>
        </p:txBody>
      </p:sp>
      <p:sp>
        <p:nvSpPr>
          <p:cNvPr id="3" name="Content Placeholder 2">
            <a:extLst>
              <a:ext uri="{FF2B5EF4-FFF2-40B4-BE49-F238E27FC236}">
                <a16:creationId xmlns:a16="http://schemas.microsoft.com/office/drawing/2014/main" id="{33B4BDE6-31C4-7C45-A2E8-669141F11343}"/>
              </a:ext>
            </a:extLst>
          </p:cNvPr>
          <p:cNvSpPr>
            <a:spLocks noGrp="1"/>
          </p:cNvSpPr>
          <p:nvPr>
            <p:ph idx="1"/>
          </p:nvPr>
        </p:nvSpPr>
        <p:spPr>
          <a:xfrm>
            <a:off x="3471333" y="864108"/>
            <a:ext cx="7713135" cy="5120640"/>
          </a:xfrm>
        </p:spPr>
        <p:txBody>
          <a:bodyPr>
            <a:normAutofit/>
          </a:bodyPr>
          <a:lstStyle/>
          <a:p>
            <a:pPr lvl="0" fontAlgn="base"/>
            <a:r>
              <a:rPr lang="en-CA" dirty="0"/>
              <a:t>“The idea is to </a:t>
            </a:r>
            <a:r>
              <a:rPr lang="en-CA" i="1" dirty="0"/>
              <a:t>probe</a:t>
            </a:r>
            <a:r>
              <a:rPr lang="en-CA" dirty="0"/>
              <a:t>. Questioning is a means through which students can attain comprehension. This probing creates opportunities for students to link new knowledge to what is known, to challenge the texts, to visualize connections, to create mental summaries, and to monitor for meaning” (p. 49). </a:t>
            </a:r>
          </a:p>
          <a:p>
            <a:pPr lvl="0" fontAlgn="base"/>
            <a:endParaRPr lang="en-CA" dirty="0"/>
          </a:p>
          <a:p>
            <a:pPr fontAlgn="base"/>
            <a:r>
              <a:rPr lang="en-CA" dirty="0"/>
              <a:t>“When students speak about ideas in a public forum, and when they react to and rattle ideas around, it is an act of ownership and investment…By listening to others, we can infuse our own thoughts with associations, re- actions, and suggestions. When we hear ourselves out loud and get a response from others, there is the possibility of feedback and engagement.” (p. 81). </a:t>
            </a:r>
          </a:p>
          <a:p>
            <a:pPr marL="0" lvl="0" indent="0" fontAlgn="base">
              <a:buNone/>
            </a:pPr>
            <a:endParaRPr lang="en-CA" dirty="0"/>
          </a:p>
          <a:p>
            <a:pPr lvl="0" fontAlgn="base"/>
            <a:r>
              <a:rPr lang="en-CA" b="1" dirty="0"/>
              <a:t>ANTICIPATION GUIDE STRATEGY</a:t>
            </a:r>
          </a:p>
          <a:p>
            <a:endParaRPr lang="en-US" dirty="0"/>
          </a:p>
        </p:txBody>
      </p:sp>
    </p:spTree>
    <p:extLst>
      <p:ext uri="{BB962C8B-B14F-4D97-AF65-F5344CB8AC3E}">
        <p14:creationId xmlns:p14="http://schemas.microsoft.com/office/powerpoint/2010/main" val="63713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2346004-1D06-A741-876A-4B91D4203CEB}"/>
              </a:ext>
            </a:extLst>
          </p:cNvPr>
          <p:cNvPicPr>
            <a:picLocks noGrp="1" noChangeAspect="1"/>
          </p:cNvPicPr>
          <p:nvPr>
            <p:ph idx="1"/>
          </p:nvPr>
        </p:nvPicPr>
        <p:blipFill>
          <a:blip r:embed="rId2"/>
          <a:stretch>
            <a:fillRect/>
          </a:stretch>
        </p:blipFill>
        <p:spPr>
          <a:xfrm>
            <a:off x="711200" y="-570754"/>
            <a:ext cx="11480800" cy="14857507"/>
          </a:xfrm>
        </p:spPr>
      </p:pic>
      <p:sp>
        <p:nvSpPr>
          <p:cNvPr id="11" name="TextBox 10">
            <a:extLst>
              <a:ext uri="{FF2B5EF4-FFF2-40B4-BE49-F238E27FC236}">
                <a16:creationId xmlns:a16="http://schemas.microsoft.com/office/drawing/2014/main" id="{BB425D68-2C63-CD4A-959A-4BD0320072D4}"/>
              </a:ext>
            </a:extLst>
          </p:cNvPr>
          <p:cNvSpPr txBox="1"/>
          <p:nvPr/>
        </p:nvSpPr>
        <p:spPr>
          <a:xfrm>
            <a:off x="1845734" y="5977467"/>
            <a:ext cx="895773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err="1">
                <a:ln>
                  <a:noFill/>
                </a:ln>
                <a:solidFill>
                  <a:prstClr val="black"/>
                </a:solidFill>
                <a:effectLst/>
                <a:uLnTx/>
                <a:uFillTx/>
                <a:latin typeface="Calibri" panose="020F0502020204030204"/>
                <a:ea typeface="+mn-ea"/>
                <a:cs typeface="+mn-cs"/>
              </a:rPr>
              <a:t>Goodine</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C. (2011). Fracking controversy: Rethinking the low-carbon label for natural gas. Retrieved from </a:t>
            </a:r>
            <a:r>
              <a:rPr kumimoji="0" lang="en-CA" sz="18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https://www.canadiangeographic.ca/article/fracking-controversy</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12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Myth or Fact</a:t>
            </a:r>
          </a:p>
        </p:txBody>
      </p:sp>
      <p:sp>
        <p:nvSpPr>
          <p:cNvPr id="3" name="Subtitle 2"/>
          <p:cNvSpPr>
            <a:spLocks noGrp="1"/>
          </p:cNvSpPr>
          <p:nvPr>
            <p:ph type="subTitle" idx="1"/>
          </p:nvPr>
        </p:nvSpPr>
        <p:spPr/>
        <p:txBody>
          <a:bodyPr/>
          <a:lstStyle/>
          <a:p>
            <a:r>
              <a:rPr lang="en-US" dirty="0"/>
              <a:t>The real “FRACKING” story</a:t>
            </a:r>
          </a:p>
        </p:txBody>
      </p:sp>
    </p:spTree>
    <p:extLst>
      <p:ext uri="{BB962C8B-B14F-4D97-AF65-F5344CB8AC3E}">
        <p14:creationId xmlns:p14="http://schemas.microsoft.com/office/powerpoint/2010/main" val="636525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or Fact?</a:t>
            </a:r>
          </a:p>
        </p:txBody>
      </p:sp>
      <p:sp>
        <p:nvSpPr>
          <p:cNvPr id="3" name="Content Placeholder 2"/>
          <p:cNvSpPr>
            <a:spLocks noGrp="1"/>
          </p:cNvSpPr>
          <p:nvPr>
            <p:ph idx="1"/>
          </p:nvPr>
        </p:nvSpPr>
        <p:spPr/>
        <p:txBody>
          <a:bodyPr/>
          <a:lstStyle/>
          <a:p>
            <a:r>
              <a:rPr lang="en-US" dirty="0"/>
              <a:t>Oil and natural gas reside in huge underground pools and lakes.</a:t>
            </a:r>
          </a:p>
          <a:p>
            <a:r>
              <a:rPr lang="en-US" dirty="0">
                <a:solidFill>
                  <a:srgbClr val="00B0F0"/>
                </a:solidFill>
              </a:rPr>
              <a:t>Myth</a:t>
            </a:r>
          </a:p>
          <a:p>
            <a:pPr lvl="1"/>
            <a:r>
              <a:rPr lang="en-US" dirty="0"/>
              <a:t>Oil and natural gas are trapped in sedimentary rock formations, such as sandstone and shale, in the Earth’s crust.</a:t>
            </a:r>
          </a:p>
        </p:txBody>
      </p:sp>
    </p:spTree>
    <p:extLst>
      <p:ext uri="{BB962C8B-B14F-4D97-AF65-F5344CB8AC3E}">
        <p14:creationId xmlns:p14="http://schemas.microsoft.com/office/powerpoint/2010/main" val="19264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Duff, P. A.</a:t>
            </a:r>
            <a:r>
              <a:rPr lang="en-US" sz="3600" dirty="0"/>
              <a:t> (2001). Language, literacy, content, and (pop) culture: Challenges for ESL students in mainstream courses. </a:t>
            </a:r>
            <a:r>
              <a:rPr lang="en-US" sz="3600" i="1" dirty="0"/>
              <a:t>Canadian Modern Language Review (58)</a:t>
            </a:r>
            <a:r>
              <a:rPr lang="en-US" sz="3600" dirty="0"/>
              <a:t>1, 103-132. </a:t>
            </a:r>
          </a:p>
        </p:txBody>
      </p:sp>
      <p:sp>
        <p:nvSpPr>
          <p:cNvPr id="3" name="Subtitle 2"/>
          <p:cNvSpPr>
            <a:spLocks noGrp="1"/>
          </p:cNvSpPr>
          <p:nvPr>
            <p:ph type="subTitle" idx="1"/>
          </p:nvPr>
        </p:nvSpPr>
        <p:spPr>
          <a:xfrm>
            <a:off x="1069848" y="5024207"/>
            <a:ext cx="7315200" cy="914400"/>
          </a:xfrm>
        </p:spPr>
        <p:txBody>
          <a:bodyPr>
            <a:normAutofit fontScale="92500"/>
          </a:bodyPr>
          <a:lstStyle/>
          <a:p>
            <a:r>
              <a:rPr lang="en-US" sz="2400" b="1" i="1" dirty="0"/>
              <a:t>What were the key challenges/concerns raised by this author regarding Secondary English Language Learners?</a:t>
            </a:r>
          </a:p>
        </p:txBody>
      </p:sp>
    </p:spTree>
    <p:extLst>
      <p:ext uri="{BB962C8B-B14F-4D97-AF65-F5344CB8AC3E}">
        <p14:creationId xmlns:p14="http://schemas.microsoft.com/office/powerpoint/2010/main" val="284977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or Fact?</a:t>
            </a:r>
          </a:p>
        </p:txBody>
      </p:sp>
      <p:sp>
        <p:nvSpPr>
          <p:cNvPr id="3" name="Content Placeholder 2"/>
          <p:cNvSpPr>
            <a:spLocks noGrp="1"/>
          </p:cNvSpPr>
          <p:nvPr>
            <p:ph idx="1"/>
          </p:nvPr>
        </p:nvSpPr>
        <p:spPr>
          <a:xfrm>
            <a:off x="2438400" y="3581400"/>
            <a:ext cx="7315200" cy="2727960"/>
          </a:xfrm>
        </p:spPr>
        <p:txBody>
          <a:bodyPr/>
          <a:lstStyle/>
          <a:p>
            <a:r>
              <a:rPr lang="en-US" dirty="0">
                <a:solidFill>
                  <a:srgbClr val="00B0F0"/>
                </a:solidFill>
              </a:rPr>
              <a:t>MYTH </a:t>
            </a:r>
            <a:r>
              <a:rPr lang="en-US" dirty="0"/>
              <a:t>and</a:t>
            </a:r>
            <a:r>
              <a:rPr lang="en-US" dirty="0">
                <a:solidFill>
                  <a:srgbClr val="00B0F0"/>
                </a:solidFill>
              </a:rPr>
              <a:t> </a:t>
            </a:r>
            <a:r>
              <a:rPr lang="en-US" dirty="0">
                <a:solidFill>
                  <a:srgbClr val="FFFF00"/>
                </a:solidFill>
              </a:rPr>
              <a:t>FACT</a:t>
            </a:r>
            <a:endParaRPr lang="en-US" dirty="0">
              <a:solidFill>
                <a:srgbClr val="00B0F0"/>
              </a:solidFill>
            </a:endParaRPr>
          </a:p>
          <a:p>
            <a:pPr lvl="1"/>
            <a:r>
              <a:rPr lang="en-US" dirty="0">
                <a:solidFill>
                  <a:srgbClr val="00B0F0"/>
                </a:solidFill>
              </a:rPr>
              <a:t>In places where </a:t>
            </a:r>
            <a:r>
              <a:rPr lang="en-US" dirty="0" err="1">
                <a:solidFill>
                  <a:srgbClr val="00B0F0"/>
                </a:solidFill>
              </a:rPr>
              <a:t>fracking</a:t>
            </a:r>
            <a:r>
              <a:rPr lang="en-US" dirty="0">
                <a:solidFill>
                  <a:srgbClr val="00B0F0"/>
                </a:solidFill>
              </a:rPr>
              <a:t> is used to produce natural gas which lowers use of coal, then greenhouse gas emissions are lowered.</a:t>
            </a:r>
          </a:p>
          <a:p>
            <a:pPr lvl="1"/>
            <a:r>
              <a:rPr lang="en-US" dirty="0">
                <a:solidFill>
                  <a:srgbClr val="FFFF00"/>
                </a:solidFill>
              </a:rPr>
              <a:t>In places where </a:t>
            </a:r>
            <a:r>
              <a:rPr lang="en-US" dirty="0" err="1">
                <a:solidFill>
                  <a:srgbClr val="FFFF00"/>
                </a:solidFill>
              </a:rPr>
              <a:t>fracking</a:t>
            </a:r>
            <a:r>
              <a:rPr lang="en-US" dirty="0">
                <a:solidFill>
                  <a:srgbClr val="FFFF00"/>
                </a:solidFill>
              </a:rPr>
              <a:t> is used for oil or where natural gas development does not reduce use of coal, then this adds greenhouse gases, contributing to climate change.</a:t>
            </a:r>
          </a:p>
          <a:p>
            <a:pPr lvl="1"/>
            <a:endParaRPr lang="en-US" dirty="0"/>
          </a:p>
        </p:txBody>
      </p:sp>
      <p:pic>
        <p:nvPicPr>
          <p:cNvPr id="4" name="Picture 3" descr="fracking_clima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72200" y="457200"/>
            <a:ext cx="2895600" cy="3238500"/>
          </a:xfrm>
          <a:prstGeom prst="rect">
            <a:avLst/>
          </a:prstGeom>
        </p:spPr>
      </p:pic>
    </p:spTree>
    <p:extLst>
      <p:ext uri="{BB962C8B-B14F-4D97-AF65-F5344CB8AC3E}">
        <p14:creationId xmlns:p14="http://schemas.microsoft.com/office/powerpoint/2010/main" val="396996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6368-425E-1C41-BCB9-EDCF2788CA39}"/>
              </a:ext>
            </a:extLst>
          </p:cNvPr>
          <p:cNvSpPr>
            <a:spLocks noGrp="1"/>
          </p:cNvSpPr>
          <p:nvPr>
            <p:ph type="title"/>
          </p:nvPr>
        </p:nvSpPr>
        <p:spPr/>
        <p:txBody>
          <a:bodyPr/>
          <a:lstStyle/>
          <a:p>
            <a:r>
              <a:rPr lang="en-US" b="1" dirty="0"/>
              <a:t>Review of Assignment 2: Friday, May 24</a:t>
            </a:r>
          </a:p>
        </p:txBody>
      </p:sp>
      <p:sp>
        <p:nvSpPr>
          <p:cNvPr id="3" name="Content Placeholder 2">
            <a:extLst>
              <a:ext uri="{FF2B5EF4-FFF2-40B4-BE49-F238E27FC236}">
                <a16:creationId xmlns:a16="http://schemas.microsoft.com/office/drawing/2014/main" id="{2F089DA2-53E5-164E-BBAD-E75374558A0F}"/>
              </a:ext>
            </a:extLst>
          </p:cNvPr>
          <p:cNvSpPr>
            <a:spLocks noGrp="1"/>
          </p:cNvSpPr>
          <p:nvPr>
            <p:ph idx="1"/>
          </p:nvPr>
        </p:nvSpPr>
        <p:spPr>
          <a:xfrm>
            <a:off x="838200" y="1390727"/>
            <a:ext cx="10515600" cy="4351338"/>
          </a:xfrm>
        </p:spPr>
        <p:txBody>
          <a:bodyPr>
            <a:normAutofit fontScale="92500"/>
          </a:bodyPr>
          <a:lstStyle/>
          <a:p>
            <a:r>
              <a:rPr lang="en-US" dirty="0"/>
              <a:t>Please bring a “text” you used during your practicum (or one that aligns with your subject area). Focus on the Big Ideas/Concepts.</a:t>
            </a:r>
          </a:p>
          <a:p>
            <a:r>
              <a:rPr lang="en-US" dirty="0"/>
              <a:t>You will teach your partner the content of this text, emphasizing vocabulary (that might be new/challenging) and key concepts.</a:t>
            </a:r>
          </a:p>
          <a:p>
            <a:r>
              <a:rPr lang="en-US" dirty="0"/>
              <a:t>You will provide a visual aid (illustration, chart, map, graphic organizer) of your own creation (that contains no words or descriptions) to facilitate rapid content teaching and retention of key concepts. </a:t>
            </a:r>
          </a:p>
          <a:p>
            <a:r>
              <a:rPr lang="en-US" dirty="0"/>
              <a:t>Your partner will teach your “text” to the rest of the small group (4-6 people) who will assess the presentation using the rubric provided.</a:t>
            </a:r>
          </a:p>
          <a:p>
            <a:r>
              <a:rPr lang="en-US" dirty="0"/>
              <a:t>Each person will have a time limit </a:t>
            </a:r>
            <a:r>
              <a:rPr lang="en-US"/>
              <a:t>of 10-15 </a:t>
            </a:r>
            <a:r>
              <a:rPr lang="en-US" dirty="0"/>
              <a:t>min.</a:t>
            </a:r>
          </a:p>
          <a:p>
            <a:pPr lvl="1"/>
            <a:endParaRPr lang="en-US" dirty="0"/>
          </a:p>
          <a:p>
            <a:endParaRPr lang="en-US" dirty="0"/>
          </a:p>
        </p:txBody>
      </p:sp>
    </p:spTree>
    <p:extLst>
      <p:ext uri="{BB962C8B-B14F-4D97-AF65-F5344CB8AC3E}">
        <p14:creationId xmlns:p14="http://schemas.microsoft.com/office/powerpoint/2010/main" val="59383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29243"/>
            <a:ext cx="9144000" cy="2387600"/>
          </a:xfrm>
        </p:spPr>
        <p:txBody>
          <a:bodyPr>
            <a:noAutofit/>
          </a:bodyPr>
          <a:lstStyle/>
          <a:p>
            <a:pPr algn="l"/>
            <a:r>
              <a:rPr lang="en-US" sz="4800" dirty="0"/>
              <a:t>Duff (2001) showed us what could go wrong in a class with a substantial # of ELLs (for the ELLS). </a:t>
            </a:r>
            <a:br>
              <a:rPr lang="en-US" sz="4800" dirty="0"/>
            </a:br>
            <a:br>
              <a:rPr lang="en-US" sz="4800" dirty="0"/>
            </a:br>
            <a:r>
              <a:rPr lang="en-US" sz="4800" dirty="0"/>
              <a:t>But how might we do right?</a:t>
            </a:r>
          </a:p>
        </p:txBody>
      </p:sp>
    </p:spTree>
    <p:extLst>
      <p:ext uri="{BB962C8B-B14F-4D97-AF65-F5344CB8AC3E}">
        <p14:creationId xmlns:p14="http://schemas.microsoft.com/office/powerpoint/2010/main" val="226002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academic text comprehensible to ELLs (really, more comprehensible for everyone)</a:t>
            </a:r>
          </a:p>
        </p:txBody>
      </p:sp>
      <p:sp>
        <p:nvSpPr>
          <p:cNvPr id="3" name="Content Placeholder 2"/>
          <p:cNvSpPr>
            <a:spLocks noGrp="1"/>
          </p:cNvSpPr>
          <p:nvPr>
            <p:ph idx="1"/>
          </p:nvPr>
        </p:nvSpPr>
        <p:spPr>
          <a:xfrm>
            <a:off x="838200" y="1954371"/>
            <a:ext cx="10515600" cy="4351338"/>
          </a:xfrm>
        </p:spPr>
        <p:txBody>
          <a:bodyPr>
            <a:normAutofit/>
          </a:bodyPr>
          <a:lstStyle/>
          <a:p>
            <a:r>
              <a:rPr lang="en-US" dirty="0"/>
              <a:t>Make the text </a:t>
            </a:r>
            <a:r>
              <a:rPr lang="en-US" sz="3600" b="1" dirty="0">
                <a:solidFill>
                  <a:srgbClr val="7030A0"/>
                </a:solidFill>
              </a:rPr>
              <a:t>S</a:t>
            </a:r>
            <a:r>
              <a:rPr lang="en-US" sz="3600" b="1" dirty="0"/>
              <a:t>tructure </a:t>
            </a:r>
            <a:r>
              <a:rPr lang="en-US" dirty="0"/>
              <a:t>explicit</a:t>
            </a:r>
            <a:endParaRPr lang="en-US" b="1" dirty="0"/>
          </a:p>
          <a:p>
            <a:r>
              <a:rPr lang="en-US" dirty="0"/>
              <a:t>Teach the </a:t>
            </a:r>
            <a:r>
              <a:rPr lang="en-US" sz="3600" b="1" dirty="0">
                <a:solidFill>
                  <a:srgbClr val="7030A0"/>
                </a:solidFill>
              </a:rPr>
              <a:t>L</a:t>
            </a:r>
            <a:r>
              <a:rPr lang="en-US" sz="3600" b="1" dirty="0"/>
              <a:t>anguage</a:t>
            </a:r>
            <a:r>
              <a:rPr lang="en-US" dirty="0"/>
              <a:t> required to understand</a:t>
            </a:r>
          </a:p>
          <a:p>
            <a:r>
              <a:rPr lang="en-US" dirty="0"/>
              <a:t>Cultural references are </a:t>
            </a:r>
            <a:r>
              <a:rPr lang="en-US" sz="3600" b="1" dirty="0">
                <a:solidFill>
                  <a:srgbClr val="7030A0"/>
                </a:solidFill>
              </a:rPr>
              <a:t>U</a:t>
            </a:r>
            <a:r>
              <a:rPr lang="en-US" sz="3600" b="1" dirty="0"/>
              <a:t>nblocked</a:t>
            </a:r>
          </a:p>
          <a:p>
            <a:r>
              <a:rPr lang="en-US" dirty="0"/>
              <a:t>Use</a:t>
            </a:r>
            <a:r>
              <a:rPr lang="en-US" sz="3600" dirty="0"/>
              <a:t> </a:t>
            </a:r>
            <a:r>
              <a:rPr lang="en-US" sz="3600" b="1" dirty="0">
                <a:solidFill>
                  <a:srgbClr val="7030A0"/>
                </a:solidFill>
              </a:rPr>
              <a:t>G</a:t>
            </a:r>
            <a:r>
              <a:rPr lang="en-US" sz="3600" b="1" dirty="0"/>
              <a:t>raphic organizers/visual aids</a:t>
            </a:r>
            <a:endParaRPr lang="en-US" dirty="0"/>
          </a:p>
          <a:p>
            <a:endParaRPr lang="en-US"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1747" y="1968500"/>
            <a:ext cx="2882053" cy="2161540"/>
          </a:xfrm>
          <a:prstGeom prst="rect">
            <a:avLst/>
          </a:prstGeom>
        </p:spPr>
      </p:pic>
    </p:spTree>
    <p:extLst>
      <p:ext uri="{BB962C8B-B14F-4D97-AF65-F5344CB8AC3E}">
        <p14:creationId xmlns:p14="http://schemas.microsoft.com/office/powerpoint/2010/main" val="303326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Activity (First Peoples English 12 Exam)</a:t>
            </a:r>
          </a:p>
        </p:txBody>
      </p:sp>
      <p:sp>
        <p:nvSpPr>
          <p:cNvPr id="3" name="Content Placeholder 2"/>
          <p:cNvSpPr>
            <a:spLocks noGrp="1"/>
          </p:cNvSpPr>
          <p:nvPr>
            <p:ph idx="1"/>
          </p:nvPr>
        </p:nvSpPr>
        <p:spPr>
          <a:xfrm>
            <a:off x="838199" y="1417638"/>
            <a:ext cx="10584305" cy="5103083"/>
          </a:xfrm>
        </p:spPr>
        <p:txBody>
          <a:bodyPr>
            <a:normAutofit fontScale="85000" lnSpcReduction="20000"/>
          </a:bodyPr>
          <a:lstStyle/>
          <a:p>
            <a:pPr>
              <a:lnSpc>
                <a:spcPct val="110000"/>
              </a:lnSpc>
            </a:pPr>
            <a:r>
              <a:rPr lang="en-CA" dirty="0"/>
              <a:t>Find the 3-4 people who have the same slide as you.</a:t>
            </a:r>
          </a:p>
          <a:p>
            <a:pPr>
              <a:lnSpc>
                <a:spcPct val="110000"/>
              </a:lnSpc>
            </a:pPr>
            <a:r>
              <a:rPr lang="en-CA" dirty="0"/>
              <a:t>Sit down with them and analyze </a:t>
            </a:r>
            <a:r>
              <a:rPr lang="en-CA" i="1" dirty="0"/>
              <a:t>what ELLs</a:t>
            </a:r>
            <a:r>
              <a:rPr lang="en-CA" dirty="0"/>
              <a:t> (or others) might find difficult about this text.</a:t>
            </a:r>
          </a:p>
          <a:p>
            <a:pPr>
              <a:lnSpc>
                <a:spcPct val="110000"/>
              </a:lnSpc>
            </a:pPr>
            <a:r>
              <a:rPr lang="en-US" dirty="0"/>
              <a:t>Someone in your group will read the text aloud for the class.</a:t>
            </a:r>
          </a:p>
          <a:p>
            <a:pPr>
              <a:lnSpc>
                <a:spcPct val="110000"/>
              </a:lnSpc>
            </a:pPr>
            <a:r>
              <a:rPr lang="en-US" dirty="0"/>
              <a:t>Then your group members will explain how you’ll apply SLUG.</a:t>
            </a:r>
          </a:p>
          <a:p>
            <a:pPr marL="914400" lvl="1" indent="-457200">
              <a:lnSpc>
                <a:spcPct val="110000"/>
              </a:lnSpc>
              <a:buFont typeface="+mj-lt"/>
              <a:buAutoNum type="arabicPeriod"/>
            </a:pPr>
            <a:r>
              <a:rPr lang="en-US" dirty="0"/>
              <a:t>What </a:t>
            </a:r>
            <a:r>
              <a:rPr lang="en-US" b="1" dirty="0"/>
              <a:t>structural elements </a:t>
            </a:r>
            <a:r>
              <a:rPr lang="en-US" dirty="0"/>
              <a:t>in the text will you make explicit to students?</a:t>
            </a:r>
          </a:p>
          <a:p>
            <a:pPr marL="914400" lvl="1" indent="-457200">
              <a:lnSpc>
                <a:spcPct val="110000"/>
              </a:lnSpc>
              <a:buFont typeface="+mj-lt"/>
              <a:buAutoNum type="arabicPeriod"/>
            </a:pPr>
            <a:r>
              <a:rPr lang="en-US" dirty="0"/>
              <a:t>What </a:t>
            </a:r>
            <a:r>
              <a:rPr lang="en-US" b="1" dirty="0"/>
              <a:t>language (vocabulary</a:t>
            </a:r>
            <a:r>
              <a:rPr lang="en-US" dirty="0"/>
              <a:t>) will you teach and how?</a:t>
            </a:r>
          </a:p>
          <a:p>
            <a:pPr marL="914400" lvl="1" indent="-457200">
              <a:lnSpc>
                <a:spcPct val="110000"/>
              </a:lnSpc>
              <a:buFont typeface="+mj-lt"/>
              <a:buAutoNum type="arabicPeriod"/>
            </a:pPr>
            <a:r>
              <a:rPr lang="en-US" dirty="0"/>
              <a:t>What </a:t>
            </a:r>
            <a:r>
              <a:rPr lang="en-US" b="1" dirty="0"/>
              <a:t>cultural references </a:t>
            </a:r>
            <a:r>
              <a:rPr lang="en-US" dirty="0"/>
              <a:t>will you need to unblock?</a:t>
            </a:r>
          </a:p>
          <a:p>
            <a:pPr marL="914400" lvl="1" indent="-457200">
              <a:lnSpc>
                <a:spcPct val="110000"/>
              </a:lnSpc>
              <a:buFont typeface="+mj-lt"/>
              <a:buAutoNum type="arabicPeriod"/>
            </a:pPr>
            <a:r>
              <a:rPr lang="en-US" dirty="0"/>
              <a:t>What </a:t>
            </a:r>
            <a:r>
              <a:rPr lang="en-US" b="1" dirty="0"/>
              <a:t>graphic aids/organizers </a:t>
            </a:r>
            <a:r>
              <a:rPr lang="en-US" dirty="0"/>
              <a:t>might be helpful?</a:t>
            </a:r>
          </a:p>
          <a:p>
            <a:pPr>
              <a:lnSpc>
                <a:spcPct val="110000"/>
              </a:lnSpc>
            </a:pPr>
            <a:r>
              <a:rPr lang="en-US" dirty="0"/>
              <a:t>Finally, you’ll solicit other ideas from the class.</a:t>
            </a:r>
          </a:p>
          <a:p>
            <a:pPr>
              <a:lnSpc>
                <a:spcPct val="110000"/>
              </a:lnSpc>
            </a:pPr>
            <a:r>
              <a:rPr lang="en-US" dirty="0"/>
              <a:t>This is a low-stakes 5 -min. presentation whose sole purpose is for a learning activity and to prepare for Assignment #2. It is not for marks.</a:t>
            </a:r>
          </a:p>
        </p:txBody>
      </p:sp>
    </p:spTree>
    <p:extLst>
      <p:ext uri="{BB962C8B-B14F-4D97-AF65-F5344CB8AC3E}">
        <p14:creationId xmlns:p14="http://schemas.microsoft.com/office/powerpoint/2010/main" val="222212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930B-DB6B-D94F-A887-8B448CDF2864}"/>
              </a:ext>
            </a:extLst>
          </p:cNvPr>
          <p:cNvSpPr>
            <a:spLocks noGrp="1"/>
          </p:cNvSpPr>
          <p:nvPr>
            <p:ph type="title"/>
          </p:nvPr>
        </p:nvSpPr>
        <p:spPr/>
        <p:txBody>
          <a:bodyPr/>
          <a:lstStyle/>
          <a:p>
            <a:r>
              <a:rPr lang="en-US" b="1" dirty="0"/>
              <a:t>Groups – 921 </a:t>
            </a:r>
          </a:p>
        </p:txBody>
      </p:sp>
      <p:sp>
        <p:nvSpPr>
          <p:cNvPr id="3" name="Content Placeholder 2">
            <a:extLst>
              <a:ext uri="{FF2B5EF4-FFF2-40B4-BE49-F238E27FC236}">
                <a16:creationId xmlns:a16="http://schemas.microsoft.com/office/drawing/2014/main" id="{BAA2AB05-D21B-D24F-B8E2-ED925CC5B83B}"/>
              </a:ext>
            </a:extLst>
          </p:cNvPr>
          <p:cNvSpPr>
            <a:spLocks noGrp="1"/>
          </p:cNvSpPr>
          <p:nvPr>
            <p:ph idx="1"/>
          </p:nvPr>
        </p:nvSpPr>
        <p:spPr/>
        <p:txBody>
          <a:bodyPr>
            <a:normAutofit lnSpcReduction="10000"/>
          </a:bodyPr>
          <a:lstStyle/>
          <a:p>
            <a:r>
              <a:rPr lang="en-US" dirty="0"/>
              <a:t>Slide 1: Jacob, </a:t>
            </a:r>
            <a:r>
              <a:rPr lang="en-US" dirty="0" err="1"/>
              <a:t>Puneeta</a:t>
            </a:r>
            <a:r>
              <a:rPr lang="en-US" dirty="0"/>
              <a:t>, Victor, Alexa-Rae</a:t>
            </a:r>
          </a:p>
          <a:p>
            <a:r>
              <a:rPr lang="en-US" dirty="0"/>
              <a:t>Slide 2: </a:t>
            </a:r>
            <a:r>
              <a:rPr lang="en-US" dirty="0" err="1"/>
              <a:t>Makaela</a:t>
            </a:r>
            <a:r>
              <a:rPr lang="en-US" dirty="0"/>
              <a:t>, Lindsay, Devon, Nancy</a:t>
            </a:r>
          </a:p>
          <a:p>
            <a:r>
              <a:rPr lang="en-US" dirty="0"/>
              <a:t>Slide 3: </a:t>
            </a:r>
            <a:r>
              <a:rPr lang="en-US" dirty="0" err="1"/>
              <a:t>Jingyi</a:t>
            </a:r>
            <a:r>
              <a:rPr lang="en-US" dirty="0"/>
              <a:t>, Grant, Amanda, Kelsey</a:t>
            </a:r>
          </a:p>
          <a:p>
            <a:r>
              <a:rPr lang="en-US" dirty="0"/>
              <a:t>Slide 4: </a:t>
            </a:r>
            <a:r>
              <a:rPr lang="en-US" dirty="0" err="1"/>
              <a:t>Jenessa</a:t>
            </a:r>
            <a:r>
              <a:rPr lang="en-US" dirty="0"/>
              <a:t>, Sarah, Bethany, Krysten</a:t>
            </a:r>
          </a:p>
          <a:p>
            <a:r>
              <a:rPr lang="en-US" dirty="0"/>
              <a:t>Slide 5: </a:t>
            </a:r>
            <a:r>
              <a:rPr lang="en-US" dirty="0" err="1"/>
              <a:t>Meno</a:t>
            </a:r>
            <a:r>
              <a:rPr lang="en-US" dirty="0"/>
              <a:t>, James, Jonathan, William</a:t>
            </a:r>
          </a:p>
          <a:p>
            <a:r>
              <a:rPr lang="en-US" dirty="0"/>
              <a:t>Slide 6: Jackie, </a:t>
            </a:r>
            <a:r>
              <a:rPr lang="en-US" dirty="0" err="1"/>
              <a:t>Shuqi</a:t>
            </a:r>
            <a:r>
              <a:rPr lang="en-US" dirty="0"/>
              <a:t>, Rhea, Jovana</a:t>
            </a:r>
          </a:p>
          <a:p>
            <a:r>
              <a:rPr lang="en-US" dirty="0"/>
              <a:t>Slide 7: Amy, Hannah, Nicole, Rob</a:t>
            </a:r>
          </a:p>
          <a:p>
            <a:r>
              <a:rPr lang="en-US" dirty="0"/>
              <a:t>Slide 8: Janna, Dena, Paul, Sophia</a:t>
            </a:r>
          </a:p>
          <a:p>
            <a:r>
              <a:rPr lang="en-US" dirty="0"/>
              <a:t>Slide 9: Jeff, Lauren, Philippa, Timothy</a:t>
            </a:r>
          </a:p>
        </p:txBody>
      </p:sp>
    </p:spTree>
    <p:extLst>
      <p:ext uri="{BB962C8B-B14F-4D97-AF65-F5344CB8AC3E}">
        <p14:creationId xmlns:p14="http://schemas.microsoft.com/office/powerpoint/2010/main" val="52346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930B-DB6B-D94F-A887-8B448CDF2864}"/>
              </a:ext>
            </a:extLst>
          </p:cNvPr>
          <p:cNvSpPr>
            <a:spLocks noGrp="1"/>
          </p:cNvSpPr>
          <p:nvPr>
            <p:ph type="title"/>
          </p:nvPr>
        </p:nvSpPr>
        <p:spPr/>
        <p:txBody>
          <a:bodyPr/>
          <a:lstStyle/>
          <a:p>
            <a:r>
              <a:rPr lang="en-US" b="1" dirty="0"/>
              <a:t>Groups – 928 </a:t>
            </a:r>
          </a:p>
        </p:txBody>
      </p:sp>
      <p:sp>
        <p:nvSpPr>
          <p:cNvPr id="3" name="Content Placeholder 2">
            <a:extLst>
              <a:ext uri="{FF2B5EF4-FFF2-40B4-BE49-F238E27FC236}">
                <a16:creationId xmlns:a16="http://schemas.microsoft.com/office/drawing/2014/main" id="{BAA2AB05-D21B-D24F-B8E2-ED925CC5B83B}"/>
              </a:ext>
            </a:extLst>
          </p:cNvPr>
          <p:cNvSpPr>
            <a:spLocks noGrp="1"/>
          </p:cNvSpPr>
          <p:nvPr>
            <p:ph idx="1"/>
          </p:nvPr>
        </p:nvSpPr>
        <p:spPr/>
        <p:txBody>
          <a:bodyPr>
            <a:normAutofit lnSpcReduction="10000"/>
          </a:bodyPr>
          <a:lstStyle/>
          <a:p>
            <a:r>
              <a:rPr lang="en-US" dirty="0"/>
              <a:t>Slide 1: Kimberly, Jenna, </a:t>
            </a:r>
            <a:r>
              <a:rPr lang="en-US" dirty="0" err="1"/>
              <a:t>Geetika</a:t>
            </a:r>
            <a:r>
              <a:rPr lang="en-US" dirty="0"/>
              <a:t>, Sean</a:t>
            </a:r>
          </a:p>
          <a:p>
            <a:r>
              <a:rPr lang="en-US" dirty="0"/>
              <a:t>Slide 2: Sara, Cassandra, Jordan, Leo</a:t>
            </a:r>
          </a:p>
          <a:p>
            <a:r>
              <a:rPr lang="en-US" dirty="0"/>
              <a:t>Slide 3: Benjamin, Shane, Lauren</a:t>
            </a:r>
          </a:p>
          <a:p>
            <a:r>
              <a:rPr lang="en-US" dirty="0"/>
              <a:t>Slide 4: Chloe, Sean, Zac</a:t>
            </a:r>
          </a:p>
          <a:p>
            <a:r>
              <a:rPr lang="en-US" dirty="0"/>
              <a:t>Slide 5: Jose, Martin, April</a:t>
            </a:r>
          </a:p>
          <a:p>
            <a:r>
              <a:rPr lang="en-US" dirty="0"/>
              <a:t>Slide 6: Anthony, Marie-</a:t>
            </a:r>
            <a:r>
              <a:rPr lang="en-US" dirty="0" err="1"/>
              <a:t>Josée</a:t>
            </a:r>
            <a:r>
              <a:rPr lang="en-US" dirty="0"/>
              <a:t>, </a:t>
            </a:r>
            <a:r>
              <a:rPr lang="en-US" dirty="0" err="1"/>
              <a:t>Carlyann</a:t>
            </a:r>
            <a:endParaRPr lang="en-US" dirty="0"/>
          </a:p>
          <a:p>
            <a:r>
              <a:rPr lang="en-US" dirty="0"/>
              <a:t>Slide 7: Mark, Tom, </a:t>
            </a:r>
            <a:r>
              <a:rPr lang="en-US" dirty="0" err="1"/>
              <a:t>Priya</a:t>
            </a:r>
            <a:endParaRPr lang="en-US" dirty="0"/>
          </a:p>
          <a:p>
            <a:r>
              <a:rPr lang="en-US" dirty="0"/>
              <a:t>Slide 8: Dean, Simran, Lucas</a:t>
            </a:r>
          </a:p>
          <a:p>
            <a:r>
              <a:rPr lang="en-US" dirty="0"/>
              <a:t>Slide 9: Gregg, Dorothy, Owen</a:t>
            </a:r>
          </a:p>
        </p:txBody>
      </p:sp>
    </p:spTree>
    <p:extLst>
      <p:ext uri="{BB962C8B-B14F-4D97-AF65-F5344CB8AC3E}">
        <p14:creationId xmlns:p14="http://schemas.microsoft.com/office/powerpoint/2010/main" val="352799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 y="442155"/>
            <a:ext cx="6446520" cy="6370975"/>
          </a:xfrm>
          <a:prstGeom prst="rect">
            <a:avLst/>
          </a:prstGeom>
          <a:noFill/>
        </p:spPr>
        <p:txBody>
          <a:bodyPr wrap="square" rtlCol="0">
            <a:spAutoFit/>
          </a:bodyPr>
          <a:lstStyle/>
          <a:p>
            <a:r>
              <a:rPr lang="en-US" sz="2400" dirty="0"/>
              <a:t>How anyone could live without shelter through a </a:t>
            </a:r>
            <a:r>
              <a:rPr lang="en-US" sz="2400" dirty="0" err="1"/>
              <a:t>Chilcoltin</a:t>
            </a:r>
            <a:r>
              <a:rPr lang="en-US" sz="2400" dirty="0"/>
              <a:t> winter, with temperatures plunging to –50°C, is a mystery. But then, much of </a:t>
            </a:r>
            <a:r>
              <a:rPr lang="en-US" sz="2400" dirty="0" err="1"/>
              <a:t>Chiwid’s</a:t>
            </a:r>
            <a:r>
              <a:rPr lang="en-US" sz="2400" dirty="0"/>
              <a:t> life story is a mystery. Stories and speculations surround this </a:t>
            </a:r>
            <a:r>
              <a:rPr lang="en-US" sz="2400" dirty="0" err="1"/>
              <a:t>Tsilhqot’in</a:t>
            </a:r>
            <a:r>
              <a:rPr lang="en-US" sz="2400" dirty="0"/>
              <a:t> woman, but one thing is certain: her choice to live most of her adult years outdoors, without tent or warm clothing, made her a legend. </a:t>
            </a:r>
          </a:p>
          <a:p>
            <a:endParaRPr lang="en-US" sz="2400" dirty="0"/>
          </a:p>
          <a:p>
            <a:r>
              <a:rPr lang="en-US" sz="2400" dirty="0" err="1"/>
              <a:t>Chiwid</a:t>
            </a:r>
            <a:r>
              <a:rPr lang="en-US" sz="2400" dirty="0"/>
              <a:t> gained nationwide attention in 1959. Late that winter, ranchers near </a:t>
            </a:r>
            <a:r>
              <a:rPr lang="en-US" sz="2400" dirty="0" err="1"/>
              <a:t>Tatla</a:t>
            </a:r>
            <a:r>
              <a:rPr lang="en-US" sz="2400" dirty="0"/>
              <a:t> Lake heard a strange cry coming from the woods. Believing it might be a person in distress, they contacted the Alexis Creek RCMP detachment. Officers found </a:t>
            </a:r>
            <a:r>
              <a:rPr lang="en-US" sz="2400" dirty="0" err="1"/>
              <a:t>Chiwid</a:t>
            </a:r>
            <a:r>
              <a:rPr lang="en-US" sz="2400" dirty="0"/>
              <a:t> in a tiny makeshift camp among the pines, but she denied being in any difficulty and had no desire to be rescued. </a:t>
            </a:r>
            <a:endParaRPr lang="en-US" sz="2400"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77300" y="3950355"/>
            <a:ext cx="2844800" cy="2755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18400" y="335280"/>
            <a:ext cx="4203700" cy="3886200"/>
          </a:xfrm>
          <a:prstGeom prst="rect">
            <a:avLst/>
          </a:prstGeom>
        </p:spPr>
      </p:pic>
      <p:sp>
        <p:nvSpPr>
          <p:cNvPr id="2" name="TextBox 1">
            <a:extLst>
              <a:ext uri="{FF2B5EF4-FFF2-40B4-BE49-F238E27FC236}">
                <a16:creationId xmlns:a16="http://schemas.microsoft.com/office/drawing/2014/main" id="{8499EAAB-562E-0F4A-B790-2705B1DA516A}"/>
              </a:ext>
            </a:extLst>
          </p:cNvPr>
          <p:cNvSpPr txBox="1"/>
          <p:nvPr/>
        </p:nvSpPr>
        <p:spPr>
          <a:xfrm>
            <a:off x="570016" y="72823"/>
            <a:ext cx="933269" cy="369332"/>
          </a:xfrm>
          <a:prstGeom prst="rect">
            <a:avLst/>
          </a:prstGeom>
          <a:noFill/>
        </p:spPr>
        <p:txBody>
          <a:bodyPr wrap="none" rtlCol="0">
            <a:spAutoFit/>
          </a:bodyPr>
          <a:lstStyle/>
          <a:p>
            <a:r>
              <a:rPr lang="en-US" b="1" dirty="0"/>
              <a:t>SLIDE 1 </a:t>
            </a:r>
          </a:p>
        </p:txBody>
      </p:sp>
    </p:spTree>
    <p:extLst>
      <p:ext uri="{BB962C8B-B14F-4D97-AF65-F5344CB8AC3E}">
        <p14:creationId xmlns:p14="http://schemas.microsoft.com/office/powerpoint/2010/main" val="112382963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TotalTime>
  <Words>2811</Words>
  <Application>Microsoft Macintosh PowerPoint</Application>
  <PresentationFormat>Widescreen</PresentationFormat>
  <Paragraphs>169</Paragraphs>
  <Slides>31</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Calibri Light</vt:lpstr>
      <vt:lpstr>Corbel</vt:lpstr>
      <vt:lpstr>Mangal</vt:lpstr>
      <vt:lpstr>Wingdings</vt:lpstr>
      <vt:lpstr>Wingdings 2</vt:lpstr>
      <vt:lpstr>Office Theme</vt:lpstr>
      <vt:lpstr>Frame</vt:lpstr>
      <vt:lpstr>Perspective</vt:lpstr>
      <vt:lpstr>LLED 361 – 921/928 </vt:lpstr>
      <vt:lpstr>Welcome Back - Shape of the Day</vt:lpstr>
      <vt:lpstr>Duff, P. A. (2001). Language, literacy, content, and (pop) culture: Challenges for ESL students in mainstream courses. Canadian Modern Language Review (58)1, 103-132. </vt:lpstr>
      <vt:lpstr>Duff (2001) showed us what could go wrong in a class with a substantial # of ELLs (for the ELLS).   But how might we do right?</vt:lpstr>
      <vt:lpstr>Making academic text comprehensible to ELLs (really, more comprehensible for everyone)</vt:lpstr>
      <vt:lpstr>Group Activity (First Peoples English 12 Exam)</vt:lpstr>
      <vt:lpstr>Groups – 921 </vt:lpstr>
      <vt:lpstr>Groups – 928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Hayes Jacobs, H. (2013). Active literacy across the curriculum: Strategies for reading, writing, speaking, &amp; listening. New York, NY: Routledge.  </vt:lpstr>
      <vt:lpstr>PowerPoint Presentation</vt:lpstr>
      <vt:lpstr>Grade 10 Science</vt:lpstr>
      <vt:lpstr>Pre-Reading Strategies</vt:lpstr>
      <vt:lpstr>Sort and Predict Pre-Reading Activity</vt:lpstr>
      <vt:lpstr>PowerPoint Presentation</vt:lpstr>
      <vt:lpstr>So what do you think the article is about?</vt:lpstr>
      <vt:lpstr>Pre-Reading Strategies</vt:lpstr>
      <vt:lpstr>PowerPoint Presentation</vt:lpstr>
      <vt:lpstr>Myth or Fact</vt:lpstr>
      <vt:lpstr>Myth or Fact?</vt:lpstr>
      <vt:lpstr>Myth or Fact?</vt:lpstr>
      <vt:lpstr>Review of Assignment 2: Friday, May 24</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LLED 361 – 921/928 </dc:title>
  <dc:creator>Joanne Robertson</dc:creator>
  <cp:lastModifiedBy>Joanne Robertson</cp:lastModifiedBy>
  <cp:revision>15</cp:revision>
  <dcterms:created xsi:type="dcterms:W3CDTF">2019-05-14T20:01:29Z</dcterms:created>
  <dcterms:modified xsi:type="dcterms:W3CDTF">2019-05-15T05:51:22Z</dcterms:modified>
</cp:coreProperties>
</file>