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Lato" panose="020F0502020204030203" pitchFamily="34" charset="77"/>
      <p:regular r:id="rId24"/>
      <p:bold r:id="rId25"/>
      <p:italic r:id="rId26"/>
      <p:boldItalic r:id="rId27"/>
    </p:embeddedFont>
    <p:embeddedFont>
      <p:font typeface="Raleway" panose="020B0503030101060003" pitchFamily="34" charset="77"/>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21"/>
  </p:normalViewPr>
  <p:slideViewPr>
    <p:cSldViewPr snapToGrid="0">
      <p:cViewPr varScale="1">
        <p:scale>
          <a:sx n="143" d="100"/>
          <a:sy n="143" d="100"/>
        </p:scale>
        <p:origin x="224" y="2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965474a9_3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cb9a0b074_1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cb9a0b074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23630543_1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23630543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b4029594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b402959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b4029594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b4029594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b4029594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b4029594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b40295943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b4029594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b40295943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b4029594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b3d47724d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b3d47724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b4451084c_2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b4451084c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Through Poynter Org.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b4451084c_2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b4451084c_2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we begin, we are curious hear a bit about your own experience with digital literacy.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b4451084c_2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5b4451084c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b4451084c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b4451084c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b4451084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b445108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b4451084c_2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b4451084c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b4451084c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b4451084c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55600" algn="l" rtl="0">
              <a:lnSpc>
                <a:spcPct val="150000"/>
              </a:lnSpc>
              <a:spcBef>
                <a:spcPts val="0"/>
              </a:spcBef>
              <a:spcAft>
                <a:spcPts val="0"/>
              </a:spcAft>
              <a:buClr>
                <a:schemeClr val="dk2"/>
              </a:buClr>
              <a:buSzPts val="2000"/>
              <a:buFont typeface="Raleway"/>
              <a:buChar char="-"/>
            </a:pPr>
            <a:r>
              <a:rPr lang="en" sz="2000">
                <a:solidFill>
                  <a:schemeClr val="dk2"/>
                </a:solidFill>
                <a:latin typeface="Raleway"/>
                <a:ea typeface="Raleway"/>
                <a:cs typeface="Raleway"/>
                <a:sym typeface="Raleway"/>
              </a:rPr>
              <a:t>Not hierarchical, but three separate entry points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b4451084c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b4451084c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5b15f0a3_5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23630543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d251bb473_0_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s://sheg.stanford.edu/civic-online-reason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L4aNmdL3Hr0&amp;t=16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A PLANNING FRAMEWORK FOR INTEGRATING DIGITAL LITERACIES FOR DISCIPLINARY LEARNING</a:t>
            </a:r>
            <a:endParaRPr sz="3600"/>
          </a:p>
          <a:p>
            <a:pPr marL="0" lvl="0" indent="0" algn="l" rtl="0">
              <a:spcBef>
                <a:spcPts val="0"/>
              </a:spcBef>
              <a:spcAft>
                <a:spcPts val="0"/>
              </a:spcAft>
              <a:buNone/>
            </a:pPr>
            <a:r>
              <a:rPr lang="en" sz="1800"/>
              <a:t>                 Jill Castek &amp; Michael Manderino (2017)</a:t>
            </a:r>
            <a:endParaRPr sz="1800"/>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Jordan H, Carly S, Ben K, Dean S</a:t>
            </a:r>
            <a:endParaRPr sz="24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265525" y="56525"/>
            <a:ext cx="4095300" cy="443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chemeClr val="dk2"/>
                </a:solidFill>
              </a:rPr>
              <a:t>SECOND LAYER OF THINKING</a:t>
            </a:r>
            <a:endParaRPr sz="3000">
              <a:solidFill>
                <a:schemeClr val="dk2"/>
              </a:solidFill>
            </a:endParaRPr>
          </a:p>
          <a:p>
            <a:pPr marL="0" lvl="0" indent="0" algn="l" rtl="0">
              <a:spcBef>
                <a:spcPts val="0"/>
              </a:spcBef>
              <a:spcAft>
                <a:spcPts val="0"/>
              </a:spcAft>
              <a:buNone/>
            </a:pPr>
            <a:endParaRPr sz="2400">
              <a:solidFill>
                <a:schemeClr val="dk2"/>
              </a:solidFill>
            </a:endParaRPr>
          </a:p>
          <a:p>
            <a:pPr marL="0" lvl="0" indent="0" algn="l" rtl="0">
              <a:spcBef>
                <a:spcPts val="0"/>
              </a:spcBef>
              <a:spcAft>
                <a:spcPts val="0"/>
              </a:spcAft>
              <a:buNone/>
            </a:pPr>
            <a:endParaRPr sz="2400">
              <a:solidFill>
                <a:schemeClr val="dk2"/>
              </a:solidFill>
            </a:endParaRPr>
          </a:p>
          <a:p>
            <a:pPr marL="0" lvl="0" indent="0" algn="l" rtl="0">
              <a:spcBef>
                <a:spcPts val="0"/>
              </a:spcBef>
              <a:spcAft>
                <a:spcPts val="0"/>
              </a:spcAft>
              <a:buNone/>
            </a:pPr>
            <a:r>
              <a:rPr lang="en" sz="2400">
                <a:solidFill>
                  <a:schemeClr val="dk2"/>
                </a:solidFill>
              </a:rPr>
              <a:t>ONE MUST EVALUATE THE HOSTING SITE AND THEIR IDEOLOGICAL, POLITICAL &amp; HISTORICAL VIEWS</a:t>
            </a:r>
            <a:endParaRPr sz="2400">
              <a:solidFill>
                <a:schemeClr val="dk2"/>
              </a:solidFill>
            </a:endParaRPr>
          </a:p>
          <a:p>
            <a:pPr marL="0" lvl="0" indent="0" algn="l" rtl="0">
              <a:spcBef>
                <a:spcPts val="0"/>
              </a:spcBef>
              <a:spcAft>
                <a:spcPts val="0"/>
              </a:spcAft>
              <a:buNone/>
            </a:pPr>
            <a:endParaRPr sz="2400">
              <a:solidFill>
                <a:schemeClr val="dk2"/>
              </a:solidFill>
            </a:endParaRPr>
          </a:p>
        </p:txBody>
      </p:sp>
      <p:pic>
        <p:nvPicPr>
          <p:cNvPr id="133" name="Google Shape;133;p22"/>
          <p:cNvPicPr preferRelativeResize="0"/>
          <p:nvPr/>
        </p:nvPicPr>
        <p:blipFill>
          <a:blip r:embed="rId3">
            <a:alphaModFix/>
          </a:blip>
          <a:stretch>
            <a:fillRect/>
          </a:stretch>
        </p:blipFill>
        <p:spPr>
          <a:xfrm>
            <a:off x="4524400" y="0"/>
            <a:ext cx="46196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7"/>
        <p:cNvGrpSpPr/>
        <p:nvPr/>
      </p:nvGrpSpPr>
      <p:grpSpPr>
        <a:xfrm>
          <a:off x="0" y="0"/>
          <a:ext cx="0" cy="0"/>
          <a:chOff x="0" y="0"/>
          <a:chExt cx="0" cy="0"/>
        </a:xfrm>
      </p:grpSpPr>
      <p:pic>
        <p:nvPicPr>
          <p:cNvPr id="138" name="Google Shape;138;p23"/>
          <p:cNvPicPr preferRelativeResize="0"/>
          <p:nvPr/>
        </p:nvPicPr>
        <p:blipFill>
          <a:blip r:embed="rId3">
            <a:alphaModFix/>
          </a:blip>
          <a:stretch>
            <a:fillRect/>
          </a:stretch>
        </p:blipFill>
        <p:spPr>
          <a:xfrm>
            <a:off x="2444700" y="595987"/>
            <a:ext cx="4254600" cy="4818038"/>
          </a:xfrm>
          <a:prstGeom prst="rect">
            <a:avLst/>
          </a:prstGeom>
          <a:noFill/>
          <a:ln>
            <a:noFill/>
          </a:ln>
        </p:spPr>
      </p:pic>
      <p:pic>
        <p:nvPicPr>
          <p:cNvPr id="139" name="Google Shape;139;p23"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40" name="Google Shape;140;p23"/>
          <p:cNvSpPr txBox="1"/>
          <p:nvPr/>
        </p:nvSpPr>
        <p:spPr>
          <a:xfrm>
            <a:off x="2855550" y="3579172"/>
            <a:ext cx="34329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chemeClr val="lt2"/>
                </a:solidFill>
                <a:latin typeface="Raleway"/>
                <a:ea typeface="Raleway"/>
                <a:cs typeface="Raleway"/>
                <a:sym typeface="Raleway"/>
              </a:rPr>
              <a:t>Instructional tasks must expand opportunities to create representations that reflect the complexities within the discipline</a:t>
            </a:r>
            <a:endParaRPr sz="2400" b="1">
              <a:solidFill>
                <a:schemeClr val="lt2"/>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24"/>
          <p:cNvSpPr txBox="1">
            <a:spLocks noGrp="1"/>
          </p:cNvSpPr>
          <p:nvPr>
            <p:ph type="body" idx="1"/>
          </p:nvPr>
        </p:nvSpPr>
        <p:spPr>
          <a:xfrm>
            <a:off x="4832750" y="752375"/>
            <a:ext cx="4033800" cy="31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dk1"/>
                </a:solidFill>
              </a:rPr>
              <a:t>Facebook profile example: </a:t>
            </a:r>
            <a:endParaRPr sz="3000" b="1">
              <a:solidFill>
                <a:schemeClr val="dk1"/>
              </a:solidFill>
            </a:endParaRPr>
          </a:p>
          <a:p>
            <a:pPr marL="0" lvl="0" indent="0" algn="l" rtl="0">
              <a:spcBef>
                <a:spcPts val="1600"/>
              </a:spcBef>
              <a:spcAft>
                <a:spcPts val="0"/>
              </a:spcAft>
              <a:buNone/>
            </a:pPr>
            <a:r>
              <a:rPr lang="en" sz="1800">
                <a:solidFill>
                  <a:schemeClr val="dk1"/>
                </a:solidFill>
              </a:rPr>
              <a:t>Students to develop a historical profile using online sources requires:</a:t>
            </a:r>
            <a:endParaRPr sz="1800">
              <a:solidFill>
                <a:schemeClr val="dk1"/>
              </a:solidFill>
            </a:endParaRPr>
          </a:p>
          <a:p>
            <a:pPr marL="457200" lvl="0" indent="-342900" algn="l" rtl="0">
              <a:spcBef>
                <a:spcPts val="1600"/>
              </a:spcBef>
              <a:spcAft>
                <a:spcPts val="0"/>
              </a:spcAft>
              <a:buClr>
                <a:schemeClr val="dk1"/>
              </a:buClr>
              <a:buSzPts val="1800"/>
              <a:buChar char="-"/>
            </a:pPr>
            <a:r>
              <a:rPr lang="en" sz="1800">
                <a:solidFill>
                  <a:schemeClr val="dk1"/>
                </a:solidFill>
              </a:rPr>
              <a:t>Critical thinking</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Refined searching skills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Deep reflection on historical context </a:t>
            </a:r>
            <a:endParaRPr sz="1800">
              <a:solidFill>
                <a:schemeClr val="dk1"/>
              </a:solidFill>
            </a:endParaRPr>
          </a:p>
        </p:txBody>
      </p:sp>
      <p:pic>
        <p:nvPicPr>
          <p:cNvPr id="146" name="Google Shape;146;p24"/>
          <p:cNvPicPr preferRelativeResize="0"/>
          <p:nvPr/>
        </p:nvPicPr>
        <p:blipFill>
          <a:blip r:embed="rId3">
            <a:alphaModFix/>
          </a:blip>
          <a:stretch>
            <a:fillRect/>
          </a:stretch>
        </p:blipFill>
        <p:spPr>
          <a:xfrm>
            <a:off x="547175" y="287525"/>
            <a:ext cx="3437950" cy="4467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idx="4294967295"/>
          </p:nvPr>
        </p:nvSpPr>
        <p:spPr>
          <a:xfrm>
            <a:off x="535775" y="712150"/>
            <a:ext cx="759150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solidFill>
                  <a:schemeClr val="dk1"/>
                </a:solidFill>
              </a:rPr>
              <a:t>Plan Opportunities to Teach Students How to Produce and Exchange Information</a:t>
            </a:r>
            <a:endParaRPr sz="3600"/>
          </a:p>
        </p:txBody>
      </p:sp>
      <p:pic>
        <p:nvPicPr>
          <p:cNvPr id="152" name="Google Shape;152;p25"/>
          <p:cNvPicPr preferRelativeResize="0"/>
          <p:nvPr/>
        </p:nvPicPr>
        <p:blipFill>
          <a:blip r:embed="rId3">
            <a:alphaModFix/>
          </a:blip>
          <a:stretch>
            <a:fillRect/>
          </a:stretch>
        </p:blipFill>
        <p:spPr>
          <a:xfrm>
            <a:off x="2717425" y="2706925"/>
            <a:ext cx="3493775" cy="197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6"/>
        <p:cNvGrpSpPr/>
        <p:nvPr/>
      </p:nvGrpSpPr>
      <p:grpSpPr>
        <a:xfrm>
          <a:off x="0" y="0"/>
          <a:ext cx="0" cy="0"/>
          <a:chOff x="0" y="0"/>
          <a:chExt cx="0" cy="0"/>
        </a:xfrm>
      </p:grpSpPr>
      <p:pic>
        <p:nvPicPr>
          <p:cNvPr id="157" name="Google Shape;157;p26"/>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158" name="Google Shape;158;p26"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59" name="Google Shape;159;p26"/>
          <p:cNvSpPr txBox="1"/>
          <p:nvPr/>
        </p:nvSpPr>
        <p:spPr>
          <a:xfrm>
            <a:off x="2855550" y="687397"/>
            <a:ext cx="34329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a:solidFill>
                <a:schemeClr val="lt2"/>
              </a:solidFill>
              <a:latin typeface="Raleway"/>
              <a:ea typeface="Raleway"/>
              <a:cs typeface="Raleway"/>
              <a:sym typeface="Raleway"/>
            </a:endParaRPr>
          </a:p>
        </p:txBody>
      </p:sp>
      <p:sp>
        <p:nvSpPr>
          <p:cNvPr id="160" name="Google Shape;160;p26"/>
          <p:cNvSpPr txBox="1">
            <a:spLocks noGrp="1"/>
          </p:cNvSpPr>
          <p:nvPr>
            <p:ph type="body" idx="4294967295"/>
          </p:nvPr>
        </p:nvSpPr>
        <p:spPr>
          <a:xfrm>
            <a:off x="2855550" y="986130"/>
            <a:ext cx="3432900" cy="33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aleway"/>
                <a:ea typeface="Raleway"/>
                <a:cs typeface="Raleway"/>
                <a:sym typeface="Raleway"/>
              </a:rPr>
              <a:t>The digital age has amplified the ability to produce many kinds of disciplinary texts using a multitude of representational possibilities, such as:</a:t>
            </a:r>
            <a:endParaRPr b="1">
              <a:latin typeface="Raleway"/>
              <a:ea typeface="Raleway"/>
              <a:cs typeface="Raleway"/>
              <a:sym typeface="Raleway"/>
            </a:endParaRPr>
          </a:p>
          <a:p>
            <a:pPr marL="457200" lvl="0" indent="-381000" algn="l" rtl="0">
              <a:spcBef>
                <a:spcPts val="1000"/>
              </a:spcBef>
              <a:spcAft>
                <a:spcPts val="0"/>
              </a:spcAft>
              <a:buSzPts val="2400"/>
              <a:buFont typeface="Raleway"/>
              <a:buChar char="●"/>
            </a:pPr>
            <a:r>
              <a:rPr lang="en" sz="2400">
                <a:latin typeface="Raleway"/>
                <a:ea typeface="Raleway"/>
                <a:cs typeface="Raleway"/>
                <a:sym typeface="Raleway"/>
              </a:rPr>
              <a:t>Videos</a:t>
            </a:r>
            <a:endParaRPr sz="2400">
              <a:latin typeface="Raleway"/>
              <a:ea typeface="Raleway"/>
              <a:cs typeface="Raleway"/>
              <a:sym typeface="Raleway"/>
            </a:endParaRPr>
          </a:p>
          <a:p>
            <a:pPr marL="457200" lvl="0" indent="-381000" algn="l" rtl="0">
              <a:spcBef>
                <a:spcPts val="0"/>
              </a:spcBef>
              <a:spcAft>
                <a:spcPts val="0"/>
              </a:spcAft>
              <a:buSzPts val="2400"/>
              <a:buFont typeface="Raleway"/>
              <a:buChar char="●"/>
            </a:pPr>
            <a:r>
              <a:rPr lang="en" sz="2400">
                <a:latin typeface="Raleway"/>
                <a:ea typeface="Raleway"/>
                <a:cs typeface="Raleway"/>
                <a:sym typeface="Raleway"/>
              </a:rPr>
              <a:t>Blogs</a:t>
            </a:r>
            <a:endParaRPr sz="2400">
              <a:latin typeface="Raleway"/>
              <a:ea typeface="Raleway"/>
              <a:cs typeface="Raleway"/>
              <a:sym typeface="Raleway"/>
            </a:endParaRPr>
          </a:p>
          <a:p>
            <a:pPr marL="457200" lvl="0" indent="-381000" algn="l" rtl="0">
              <a:spcBef>
                <a:spcPts val="0"/>
              </a:spcBef>
              <a:spcAft>
                <a:spcPts val="0"/>
              </a:spcAft>
              <a:buSzPts val="2400"/>
              <a:buFont typeface="Raleway"/>
              <a:buChar char="●"/>
            </a:pPr>
            <a:r>
              <a:rPr lang="en" sz="2400">
                <a:latin typeface="Raleway"/>
                <a:ea typeface="Raleway"/>
                <a:cs typeface="Raleway"/>
                <a:sym typeface="Raleway"/>
              </a:rPr>
              <a:t>Podcasts</a:t>
            </a:r>
            <a:endParaRPr sz="2400">
              <a:latin typeface="Raleway"/>
              <a:ea typeface="Raleway"/>
              <a:cs typeface="Raleway"/>
              <a:sym typeface="Raleway"/>
            </a:endParaRPr>
          </a:p>
          <a:p>
            <a:pPr marL="457200" lvl="0" indent="-381000" algn="l" rtl="0">
              <a:spcBef>
                <a:spcPts val="0"/>
              </a:spcBef>
              <a:spcAft>
                <a:spcPts val="0"/>
              </a:spcAft>
              <a:buSzPts val="2400"/>
              <a:buFont typeface="Raleway"/>
              <a:buChar char="●"/>
            </a:pPr>
            <a:r>
              <a:rPr lang="en" sz="2400">
                <a:latin typeface="Raleway"/>
                <a:ea typeface="Raleway"/>
                <a:cs typeface="Raleway"/>
                <a:sym typeface="Raleway"/>
              </a:rPr>
              <a:t>Info-Graphics</a:t>
            </a:r>
            <a:endParaRPr sz="2400">
              <a:latin typeface="Raleway"/>
              <a:ea typeface="Raleway"/>
              <a:cs typeface="Raleway"/>
              <a:sym typeface="Raleway"/>
            </a:endParaRPr>
          </a:p>
          <a:p>
            <a:pPr marL="457200" lvl="0" indent="0" algn="l" rtl="0">
              <a:spcBef>
                <a:spcPts val="1000"/>
              </a:spcBef>
              <a:spcAft>
                <a:spcPts val="1000"/>
              </a:spcAft>
              <a:buNone/>
            </a:pPr>
            <a:endParaRPr sz="1200">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256200" y="544425"/>
            <a:ext cx="8631600" cy="38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3100"/>
              <a:t>Additionally, digital platforms make exchanging disciplinary texts instantaneous and relatively simple. </a:t>
            </a:r>
            <a:r>
              <a:rPr lang="en" sz="3100">
                <a:solidFill>
                  <a:schemeClr val="accent5"/>
                </a:solidFill>
              </a:rPr>
              <a:t>Audiences can be reached quickly, and texts can be shared and remixed as well.</a:t>
            </a:r>
            <a:endParaRPr sz="3100">
              <a:solidFill>
                <a:schemeClr val="accent5"/>
              </a:solidFill>
            </a:endParaRPr>
          </a:p>
          <a:p>
            <a:pPr marL="0" lvl="0" indent="0" algn="l" rtl="0">
              <a:spcBef>
                <a:spcPts val="0"/>
              </a:spcBef>
              <a:spcAft>
                <a:spcPts val="0"/>
              </a:spcAft>
              <a:buNone/>
            </a:pPr>
            <a:br>
              <a:rPr lang="en" sz="3600">
                <a:solidFill>
                  <a:schemeClr val="accent5"/>
                </a:solidFill>
              </a:rPr>
            </a:br>
            <a:endParaRPr sz="3600">
              <a:solidFill>
                <a:schemeClr val="accent5"/>
              </a:solidFill>
            </a:endParaRPr>
          </a:p>
        </p:txBody>
      </p:sp>
      <p:grpSp>
        <p:nvGrpSpPr>
          <p:cNvPr id="166" name="Google Shape;166;p27"/>
          <p:cNvGrpSpPr/>
          <p:nvPr/>
        </p:nvGrpSpPr>
        <p:grpSpPr>
          <a:xfrm>
            <a:off x="6781168" y="2835392"/>
            <a:ext cx="2064949" cy="2165648"/>
            <a:chOff x="6803275" y="395363"/>
            <a:chExt cx="2212050" cy="2537076"/>
          </a:xfrm>
        </p:grpSpPr>
        <p:pic>
          <p:nvPicPr>
            <p:cNvPr id="167" name="Google Shape;167;p27"/>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168" name="Google Shape;168;p27" descr="Piece of duct tape sticking a note to the slide"/>
            <p:cNvPicPr preferRelativeResize="0"/>
            <p:nvPr/>
          </p:nvPicPr>
          <p:blipFill rotWithShape="1">
            <a:blip r:embed="rId4">
              <a:alphaModFix/>
            </a:blip>
            <a:srcRect l="9244" t="5926" r="2118" b="10011"/>
            <a:stretch/>
          </p:blipFill>
          <p:spPr>
            <a:xfrm rot="154826">
              <a:off x="7370663" y="419419"/>
              <a:ext cx="1077273" cy="382687"/>
            </a:xfrm>
            <a:prstGeom prst="rect">
              <a:avLst/>
            </a:prstGeom>
            <a:noFill/>
            <a:ln>
              <a:noFill/>
            </a:ln>
          </p:spPr>
        </p:pic>
        <p:sp>
          <p:nvSpPr>
            <p:cNvPr id="169" name="Google Shape;169;p27"/>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Raleway"/>
                  <a:ea typeface="Raleway"/>
                  <a:cs typeface="Raleway"/>
                  <a:sym typeface="Raleway"/>
                </a:rPr>
                <a:t>Example: </a:t>
              </a:r>
              <a:endParaRPr>
                <a:solidFill>
                  <a:schemeClr val="dk2"/>
                </a:solidFill>
                <a:latin typeface="Raleway"/>
                <a:ea typeface="Raleway"/>
                <a:cs typeface="Raleway"/>
                <a:sym typeface="Raleway"/>
              </a:endParaRPr>
            </a:p>
            <a:p>
              <a:pPr marL="0" lvl="0" indent="0" algn="l" rtl="0">
                <a:spcBef>
                  <a:spcPts val="800"/>
                </a:spcBef>
                <a:spcAft>
                  <a:spcPts val="800"/>
                </a:spcAft>
                <a:buNone/>
              </a:pPr>
              <a:r>
                <a:rPr lang="en" sz="1300">
                  <a:solidFill>
                    <a:schemeClr val="dk2"/>
                  </a:solidFill>
                  <a:latin typeface="Raleway"/>
                  <a:ea typeface="Raleway"/>
                  <a:cs typeface="Raleway"/>
                  <a:sym typeface="Raleway"/>
                </a:rPr>
                <a:t>Inquiry project where students swap projects part way and provide feedback for each other moving forward.</a:t>
              </a:r>
              <a:endParaRPr sz="1300">
                <a:solidFill>
                  <a:schemeClr val="dk2"/>
                </a:solidFill>
                <a:latin typeface="Raleway"/>
                <a:ea typeface="Raleway"/>
                <a:cs typeface="Raleway"/>
                <a:sym typeface="Raleway"/>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406425" y="1995325"/>
            <a:ext cx="8296800" cy="135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3000">
              <a:solidFill>
                <a:schemeClr val="dk2"/>
              </a:solidFill>
            </a:endParaRPr>
          </a:p>
          <a:p>
            <a:pPr marL="0" lvl="0" indent="0" algn="l" rtl="0">
              <a:spcBef>
                <a:spcPts val="0"/>
              </a:spcBef>
              <a:spcAft>
                <a:spcPts val="0"/>
              </a:spcAft>
              <a:buNone/>
            </a:pPr>
            <a:r>
              <a:rPr lang="en" sz="3000">
                <a:solidFill>
                  <a:schemeClr val="dk2"/>
                </a:solidFill>
              </a:rPr>
              <a:t>Teachers Must Adapt Their Digital Practice</a:t>
            </a:r>
            <a:endParaRPr sz="3000">
              <a:solidFill>
                <a:schemeClr val="dk2"/>
              </a:solidFill>
            </a:endParaRPr>
          </a:p>
          <a:p>
            <a:pPr marL="0" lvl="0" indent="0" algn="l" rtl="0">
              <a:spcBef>
                <a:spcPts val="0"/>
              </a:spcBef>
              <a:spcAft>
                <a:spcPts val="0"/>
              </a:spcAft>
              <a:buNone/>
            </a:pPr>
            <a:endParaRPr sz="3000">
              <a:solidFill>
                <a:schemeClr val="dk2"/>
              </a:solidFill>
            </a:endParaRPr>
          </a:p>
          <a:p>
            <a:pPr marL="0" lvl="0" indent="0" algn="l" rtl="0">
              <a:spcBef>
                <a:spcPts val="0"/>
              </a:spcBef>
              <a:spcAft>
                <a:spcPts val="0"/>
              </a:spcAft>
              <a:buNone/>
            </a:pPr>
            <a:endParaRPr sz="2400">
              <a:solidFill>
                <a:schemeClr val="dk2"/>
              </a:solidFill>
            </a:endParaRPr>
          </a:p>
          <a:p>
            <a:pPr marL="457200" lvl="0" indent="-355600" algn="l" rtl="0">
              <a:spcBef>
                <a:spcPts val="0"/>
              </a:spcBef>
              <a:spcAft>
                <a:spcPts val="0"/>
              </a:spcAft>
              <a:buClr>
                <a:schemeClr val="dk2"/>
              </a:buClr>
              <a:buSzPts val="2000"/>
              <a:buChar char="-"/>
            </a:pPr>
            <a:r>
              <a:rPr lang="en" sz="2000">
                <a:solidFill>
                  <a:schemeClr val="dk2"/>
                </a:solidFill>
              </a:rPr>
              <a:t>As the role of texts and the ways students can exchange them evolves, teaching practices must keep pace. Student collaboration can be shaped by the habits of practice of the discipline. </a:t>
            </a:r>
            <a:endParaRPr sz="2000">
              <a:solidFill>
                <a:schemeClr val="dk2"/>
              </a:solidFill>
            </a:endParaRPr>
          </a:p>
          <a:p>
            <a:pPr marL="457200" lvl="0" indent="0" algn="l" rtl="0">
              <a:spcBef>
                <a:spcPts val="0"/>
              </a:spcBef>
              <a:spcAft>
                <a:spcPts val="0"/>
              </a:spcAft>
              <a:buNone/>
            </a:pPr>
            <a:endParaRPr sz="2000">
              <a:solidFill>
                <a:schemeClr val="dk2"/>
              </a:solidFill>
            </a:endParaRPr>
          </a:p>
          <a:p>
            <a:pPr marL="457200" lvl="0" indent="-355600" algn="l" rtl="0">
              <a:spcBef>
                <a:spcPts val="0"/>
              </a:spcBef>
              <a:spcAft>
                <a:spcPts val="0"/>
              </a:spcAft>
              <a:buClr>
                <a:schemeClr val="dk2"/>
              </a:buClr>
              <a:buSzPts val="2000"/>
              <a:buChar char="-"/>
            </a:pPr>
            <a:r>
              <a:rPr lang="en" sz="2000">
                <a:solidFill>
                  <a:schemeClr val="dk2"/>
                </a:solidFill>
              </a:rPr>
              <a:t>As the habits of practice within disciplines shift with changing digital practices, so do opportunities to engage students in disciplinary practices that harness digital texts and practices.</a:t>
            </a:r>
            <a:endParaRPr sz="2000">
              <a:solidFill>
                <a:schemeClr val="dk2"/>
              </a:solidFill>
            </a:endParaRPr>
          </a:p>
          <a:p>
            <a:pPr marL="457200" lvl="0" indent="0" algn="l" rtl="0">
              <a:spcBef>
                <a:spcPts val="0"/>
              </a:spcBef>
              <a:spcAft>
                <a:spcPts val="0"/>
              </a:spcAft>
              <a:buNone/>
            </a:pPr>
            <a:endParaRPr sz="2000">
              <a:solidFill>
                <a:schemeClr val="dk2"/>
              </a:solidFill>
            </a:endParaRPr>
          </a:p>
          <a:p>
            <a:pPr marL="0" lvl="0" indent="0" algn="l" rtl="0">
              <a:spcBef>
                <a:spcPts val="0"/>
              </a:spcBef>
              <a:spcAft>
                <a:spcPts val="0"/>
              </a:spcAft>
              <a:buNone/>
            </a:pPr>
            <a:endParaRPr sz="2400">
              <a:solidFill>
                <a:schemeClr val="dk2"/>
              </a:solidFill>
            </a:endParaRPr>
          </a:p>
        </p:txBody>
      </p:sp>
      <p:sp>
        <p:nvSpPr>
          <p:cNvPr id="175" name="Google Shape;175;p28"/>
          <p:cNvSpPr txBox="1"/>
          <p:nvPr/>
        </p:nvSpPr>
        <p:spPr>
          <a:xfrm>
            <a:off x="711775" y="1101225"/>
            <a:ext cx="7668300" cy="7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406425" y="1995325"/>
            <a:ext cx="8296800" cy="135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3000">
              <a:solidFill>
                <a:schemeClr val="dk2"/>
              </a:solidFill>
            </a:endParaRPr>
          </a:p>
          <a:p>
            <a:pPr marL="0" lvl="0" indent="0" algn="l" rtl="0">
              <a:spcBef>
                <a:spcPts val="0"/>
              </a:spcBef>
              <a:spcAft>
                <a:spcPts val="0"/>
              </a:spcAft>
              <a:buNone/>
            </a:pPr>
            <a:endParaRPr sz="3000">
              <a:solidFill>
                <a:schemeClr val="dk2"/>
              </a:solidFill>
            </a:endParaRPr>
          </a:p>
          <a:p>
            <a:pPr marL="0" lvl="0" indent="0" algn="l" rtl="0">
              <a:spcBef>
                <a:spcPts val="0"/>
              </a:spcBef>
              <a:spcAft>
                <a:spcPts val="0"/>
              </a:spcAft>
              <a:buNone/>
            </a:pPr>
            <a:r>
              <a:rPr lang="en" sz="3000">
                <a:solidFill>
                  <a:schemeClr val="dk2"/>
                </a:solidFill>
              </a:rPr>
              <a:t>Teachers Must Find Ways to Share Student Work Digitally </a:t>
            </a:r>
            <a:endParaRPr sz="3000">
              <a:solidFill>
                <a:schemeClr val="dk2"/>
              </a:solidFill>
            </a:endParaRPr>
          </a:p>
          <a:p>
            <a:pPr marL="0" lvl="0" indent="0" algn="l" rtl="0">
              <a:spcBef>
                <a:spcPts val="0"/>
              </a:spcBef>
              <a:spcAft>
                <a:spcPts val="0"/>
              </a:spcAft>
              <a:buNone/>
            </a:pPr>
            <a:endParaRPr sz="3000">
              <a:solidFill>
                <a:schemeClr val="dk2"/>
              </a:solidFill>
            </a:endParaRPr>
          </a:p>
          <a:p>
            <a:pPr marL="457200" lvl="0" indent="0" algn="l" rtl="0">
              <a:spcBef>
                <a:spcPts val="0"/>
              </a:spcBef>
              <a:spcAft>
                <a:spcPts val="0"/>
              </a:spcAft>
              <a:buNone/>
            </a:pPr>
            <a:endParaRPr sz="2400">
              <a:solidFill>
                <a:schemeClr val="dk2"/>
              </a:solidFill>
            </a:endParaRPr>
          </a:p>
          <a:p>
            <a:pPr marL="457200" lvl="0" indent="-381000" algn="l" rtl="0">
              <a:spcBef>
                <a:spcPts val="0"/>
              </a:spcBef>
              <a:spcAft>
                <a:spcPts val="0"/>
              </a:spcAft>
              <a:buClr>
                <a:schemeClr val="dk2"/>
              </a:buClr>
              <a:buSzPts val="2400"/>
              <a:buChar char="-"/>
            </a:pPr>
            <a:r>
              <a:rPr lang="en" sz="2400">
                <a:solidFill>
                  <a:schemeClr val="dk2"/>
                </a:solidFill>
              </a:rPr>
              <a:t>Although teachers value the role of blogging, only 40% of AP and National Writing Project teachers have had students share their work on blogs, wikis, or websites.</a:t>
            </a:r>
            <a:endParaRPr sz="2400">
              <a:solidFill>
                <a:schemeClr val="dk2"/>
              </a:solidFill>
            </a:endParaRPr>
          </a:p>
          <a:p>
            <a:pPr marL="457200" lvl="0" indent="-381000" algn="l" rtl="0">
              <a:spcBef>
                <a:spcPts val="0"/>
              </a:spcBef>
              <a:spcAft>
                <a:spcPts val="0"/>
              </a:spcAft>
              <a:buClr>
                <a:schemeClr val="dk2"/>
              </a:buClr>
              <a:buSzPts val="2400"/>
              <a:buChar char="-"/>
            </a:pPr>
            <a:r>
              <a:rPr lang="en" sz="2400">
                <a:solidFill>
                  <a:schemeClr val="dk2"/>
                </a:solidFill>
              </a:rPr>
              <a:t>Less than 29% have had their students revise and edit one another’s work.</a:t>
            </a:r>
            <a:endParaRPr sz="2400">
              <a:solidFill>
                <a:schemeClr val="dk2"/>
              </a:solidFill>
            </a:endParaRPr>
          </a:p>
          <a:p>
            <a:pPr marL="457200" lvl="0" indent="0" algn="l" rtl="0">
              <a:spcBef>
                <a:spcPts val="0"/>
              </a:spcBef>
              <a:spcAft>
                <a:spcPts val="0"/>
              </a:spcAft>
              <a:buNone/>
            </a:pPr>
            <a:endParaRPr sz="2400">
              <a:solidFill>
                <a:schemeClr val="dk2"/>
              </a:solidFill>
            </a:endParaRPr>
          </a:p>
          <a:p>
            <a:pPr marL="457200" lvl="0" indent="0" algn="l" rtl="0">
              <a:spcBef>
                <a:spcPts val="0"/>
              </a:spcBef>
              <a:spcAft>
                <a:spcPts val="0"/>
              </a:spcAft>
              <a:buNone/>
            </a:pPr>
            <a:endParaRPr sz="2400">
              <a:solidFill>
                <a:schemeClr val="dk2"/>
              </a:solidFill>
            </a:endParaRPr>
          </a:p>
          <a:p>
            <a:pPr marL="0" lvl="0" indent="0" algn="l" rtl="0">
              <a:spcBef>
                <a:spcPts val="0"/>
              </a:spcBef>
              <a:spcAft>
                <a:spcPts val="0"/>
              </a:spcAft>
              <a:buNone/>
            </a:pPr>
            <a:endParaRPr sz="2400">
              <a:solidFill>
                <a:schemeClr val="dk2"/>
              </a:solidFill>
            </a:endParaRPr>
          </a:p>
        </p:txBody>
      </p:sp>
      <p:sp>
        <p:nvSpPr>
          <p:cNvPr id="181" name="Google Shape;181;p29"/>
          <p:cNvSpPr txBox="1"/>
          <p:nvPr/>
        </p:nvSpPr>
        <p:spPr>
          <a:xfrm>
            <a:off x="711775" y="1101225"/>
            <a:ext cx="7668300" cy="7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5"/>
        <p:cNvGrpSpPr/>
        <p:nvPr/>
      </p:nvGrpSpPr>
      <p:grpSpPr>
        <a:xfrm>
          <a:off x="0" y="0"/>
          <a:ext cx="0" cy="0"/>
          <a:chOff x="0" y="0"/>
          <a:chExt cx="0" cy="0"/>
        </a:xfrm>
      </p:grpSpPr>
      <p:pic>
        <p:nvPicPr>
          <p:cNvPr id="186" name="Google Shape;186;p30"/>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187" name="Google Shape;187;p30"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88" name="Google Shape;188;p30"/>
          <p:cNvSpPr txBox="1"/>
          <p:nvPr/>
        </p:nvSpPr>
        <p:spPr>
          <a:xfrm>
            <a:off x="2855550" y="687397"/>
            <a:ext cx="34329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a:solidFill>
                <a:schemeClr val="lt2"/>
              </a:solidFill>
              <a:latin typeface="Raleway"/>
              <a:ea typeface="Raleway"/>
              <a:cs typeface="Raleway"/>
              <a:sym typeface="Raleway"/>
            </a:endParaRPr>
          </a:p>
        </p:txBody>
      </p:sp>
      <p:sp>
        <p:nvSpPr>
          <p:cNvPr id="189" name="Google Shape;189;p30"/>
          <p:cNvSpPr txBox="1">
            <a:spLocks noGrp="1"/>
          </p:cNvSpPr>
          <p:nvPr>
            <p:ph type="body" idx="4294967295"/>
          </p:nvPr>
        </p:nvSpPr>
        <p:spPr>
          <a:xfrm>
            <a:off x="2855550" y="986130"/>
            <a:ext cx="3432900" cy="33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Raleway"/>
                <a:ea typeface="Raleway"/>
                <a:cs typeface="Raleway"/>
                <a:sym typeface="Raleway"/>
              </a:rPr>
              <a:t>Group Activity</a:t>
            </a:r>
            <a:endParaRPr sz="2400">
              <a:latin typeface="Raleway"/>
              <a:ea typeface="Raleway"/>
              <a:cs typeface="Raleway"/>
              <a:sym typeface="Raleway"/>
            </a:endParaRPr>
          </a:p>
          <a:p>
            <a:pPr marL="0" lvl="0" indent="0" algn="l" rtl="0">
              <a:spcBef>
                <a:spcPts val="1000"/>
              </a:spcBef>
              <a:spcAft>
                <a:spcPts val="0"/>
              </a:spcAft>
              <a:buNone/>
            </a:pPr>
            <a:r>
              <a:rPr lang="en" sz="1400">
                <a:latin typeface="Raleway"/>
                <a:ea typeface="Raleway"/>
                <a:cs typeface="Raleway"/>
                <a:sym typeface="Raleway"/>
              </a:rPr>
              <a:t>As a group, post the following to our class blog:</a:t>
            </a:r>
            <a:endParaRPr sz="1400">
              <a:latin typeface="Raleway"/>
              <a:ea typeface="Raleway"/>
              <a:cs typeface="Raleway"/>
              <a:sym typeface="Raleway"/>
            </a:endParaRPr>
          </a:p>
          <a:p>
            <a:pPr marL="457200" lvl="0" indent="-317500" algn="l" rtl="0">
              <a:spcBef>
                <a:spcPts val="1000"/>
              </a:spcBef>
              <a:spcAft>
                <a:spcPts val="0"/>
              </a:spcAft>
              <a:buSzPts val="1400"/>
              <a:buFont typeface="Raleway"/>
              <a:buChar char="●"/>
            </a:pPr>
            <a:r>
              <a:rPr lang="en" sz="1400">
                <a:latin typeface="Raleway"/>
                <a:ea typeface="Raleway"/>
                <a:cs typeface="Raleway"/>
                <a:sym typeface="Raleway"/>
              </a:rPr>
              <a:t>List 5 technologies you have used or would use in your subject area</a:t>
            </a:r>
            <a:endParaRPr sz="1400">
              <a:latin typeface="Raleway"/>
              <a:ea typeface="Raleway"/>
              <a:cs typeface="Raleway"/>
              <a:sym typeface="Raleway"/>
            </a:endParaRPr>
          </a:p>
          <a:p>
            <a:pPr marL="457200" lvl="0" indent="-317500" algn="l" rtl="0">
              <a:spcBef>
                <a:spcPts val="0"/>
              </a:spcBef>
              <a:spcAft>
                <a:spcPts val="0"/>
              </a:spcAft>
              <a:buSzPts val="1400"/>
              <a:buFont typeface="Raleway"/>
              <a:buChar char="●"/>
            </a:pPr>
            <a:r>
              <a:rPr lang="en" sz="1400">
                <a:latin typeface="Raleway"/>
                <a:ea typeface="Raleway"/>
                <a:cs typeface="Raleway"/>
                <a:sym typeface="Raleway"/>
              </a:rPr>
              <a:t>Come up with lesson idea/activity that incorporates technology/digital media</a:t>
            </a:r>
            <a:endParaRPr sz="1400">
              <a:latin typeface="Raleway"/>
              <a:ea typeface="Raleway"/>
              <a:cs typeface="Raleway"/>
              <a:sym typeface="Raleway"/>
            </a:endParaRPr>
          </a:p>
          <a:p>
            <a:pPr marL="0" lvl="0" indent="0" algn="l" rtl="0">
              <a:spcBef>
                <a:spcPts val="1000"/>
              </a:spcBef>
              <a:spcAft>
                <a:spcPts val="0"/>
              </a:spcAft>
              <a:buNone/>
            </a:pPr>
            <a:endParaRPr sz="1400">
              <a:latin typeface="Raleway"/>
              <a:ea typeface="Raleway"/>
              <a:cs typeface="Raleway"/>
              <a:sym typeface="Raleway"/>
            </a:endParaRPr>
          </a:p>
          <a:p>
            <a:pPr marL="457200" lvl="0" indent="0" algn="l" rtl="0">
              <a:spcBef>
                <a:spcPts val="1000"/>
              </a:spcBef>
              <a:spcAft>
                <a:spcPts val="1000"/>
              </a:spcAft>
              <a:buNone/>
            </a:pPr>
            <a:endParaRPr sz="1200">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363100" y="1691250"/>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0" u="sng">
                <a:solidFill>
                  <a:schemeClr val="hlink"/>
                </a:solidFill>
                <a:latin typeface="Arial"/>
                <a:ea typeface="Arial"/>
                <a:cs typeface="Arial"/>
                <a:sym typeface="Arial"/>
                <a:hlinkClick r:id="rId3"/>
              </a:rPr>
              <a:t>https://sheg.stanford.edu/civic-online-reasoning</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p:nvPr/>
        </p:nvSpPr>
        <p:spPr>
          <a:xfrm>
            <a:off x="736850" y="557375"/>
            <a:ext cx="7773000" cy="137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Raleway"/>
                <a:ea typeface="Raleway"/>
                <a:cs typeface="Raleway"/>
                <a:sym typeface="Raleway"/>
              </a:rPr>
              <a:t>Table Discussion...</a:t>
            </a:r>
            <a:endParaRPr sz="3600" b="1">
              <a:latin typeface="Raleway"/>
              <a:ea typeface="Raleway"/>
              <a:cs typeface="Raleway"/>
              <a:sym typeface="Raleway"/>
            </a:endParaRPr>
          </a:p>
        </p:txBody>
      </p:sp>
      <p:sp>
        <p:nvSpPr>
          <p:cNvPr id="79" name="Google Shape;79;p14"/>
          <p:cNvSpPr txBox="1"/>
          <p:nvPr/>
        </p:nvSpPr>
        <p:spPr>
          <a:xfrm>
            <a:off x="375650" y="1496500"/>
            <a:ext cx="8379900" cy="17181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50000"/>
              </a:lnSpc>
              <a:spcBef>
                <a:spcPts val="0"/>
              </a:spcBef>
              <a:spcAft>
                <a:spcPts val="0"/>
              </a:spcAft>
              <a:buSzPts val="2000"/>
              <a:buFont typeface="Raleway"/>
              <a:buAutoNum type="arabicPeriod"/>
            </a:pPr>
            <a:r>
              <a:rPr lang="en" sz="2000">
                <a:latin typeface="Raleway"/>
                <a:ea typeface="Raleway"/>
                <a:cs typeface="Raleway"/>
                <a:sym typeface="Raleway"/>
              </a:rPr>
              <a:t>What does it mean to be digitally literate?</a:t>
            </a:r>
            <a:endParaRPr sz="2000">
              <a:latin typeface="Raleway"/>
              <a:ea typeface="Raleway"/>
              <a:cs typeface="Raleway"/>
              <a:sym typeface="Raleway"/>
            </a:endParaRPr>
          </a:p>
          <a:p>
            <a:pPr marL="914400" marR="0" lvl="0" indent="0" algn="l" rtl="0">
              <a:lnSpc>
                <a:spcPct val="150000"/>
              </a:lnSpc>
              <a:spcBef>
                <a:spcPts val="0"/>
              </a:spcBef>
              <a:spcAft>
                <a:spcPts val="0"/>
              </a:spcAft>
              <a:buNone/>
            </a:pPr>
            <a:endParaRPr sz="2000">
              <a:latin typeface="Raleway"/>
              <a:ea typeface="Raleway"/>
              <a:cs typeface="Raleway"/>
              <a:sym typeface="Raleway"/>
            </a:endParaRPr>
          </a:p>
          <a:p>
            <a:pPr marL="0" marR="0" lvl="0" indent="0" algn="l" rtl="0">
              <a:lnSpc>
                <a:spcPct val="150000"/>
              </a:lnSpc>
              <a:spcBef>
                <a:spcPts val="0"/>
              </a:spcBef>
              <a:spcAft>
                <a:spcPts val="0"/>
              </a:spcAft>
              <a:buNone/>
            </a:pPr>
            <a:endParaRPr sz="2000">
              <a:latin typeface="Raleway"/>
              <a:ea typeface="Raleway"/>
              <a:cs typeface="Raleway"/>
              <a:sym typeface="Raleway"/>
            </a:endParaRPr>
          </a:p>
          <a:p>
            <a:pPr marL="0" marR="0" lvl="0" indent="0" algn="l" rtl="0">
              <a:lnSpc>
                <a:spcPct val="150000"/>
              </a:lnSpc>
              <a:spcBef>
                <a:spcPts val="0"/>
              </a:spcBef>
              <a:spcAft>
                <a:spcPts val="0"/>
              </a:spcAft>
              <a:buNone/>
            </a:pPr>
            <a:endParaRPr sz="2000">
              <a:latin typeface="Raleway"/>
              <a:ea typeface="Raleway"/>
              <a:cs typeface="Raleway"/>
              <a:sym typeface="Raleway"/>
            </a:endParaRPr>
          </a:p>
          <a:p>
            <a:pPr marL="0" marR="0" lvl="0" indent="0" algn="l" rtl="0">
              <a:lnSpc>
                <a:spcPct val="150000"/>
              </a:lnSpc>
              <a:spcBef>
                <a:spcPts val="0"/>
              </a:spcBef>
              <a:spcAft>
                <a:spcPts val="0"/>
              </a:spcAft>
              <a:buNone/>
            </a:pPr>
            <a:r>
              <a:rPr lang="en" sz="2000">
                <a:latin typeface="Raleway"/>
                <a:ea typeface="Raleway"/>
                <a:cs typeface="Raleway"/>
                <a:sym typeface="Raleway"/>
              </a:rPr>
              <a:t>  </a:t>
            </a:r>
            <a:endParaRPr sz="2000">
              <a:latin typeface="Raleway"/>
              <a:ea typeface="Raleway"/>
              <a:cs typeface="Raleway"/>
              <a:sym typeface="Raleway"/>
            </a:endParaRPr>
          </a:p>
        </p:txBody>
      </p:sp>
      <p:sp>
        <p:nvSpPr>
          <p:cNvPr id="80" name="Google Shape;80;p14"/>
          <p:cNvSpPr txBox="1"/>
          <p:nvPr/>
        </p:nvSpPr>
        <p:spPr>
          <a:xfrm>
            <a:off x="904875" y="2119300"/>
            <a:ext cx="6858000" cy="800100"/>
          </a:xfrm>
          <a:prstGeom prst="rect">
            <a:avLst/>
          </a:prstGeom>
          <a:noFill/>
          <a:ln>
            <a:noFill/>
          </a:ln>
        </p:spPr>
        <p:txBody>
          <a:bodyPr spcFirstLastPara="1" wrap="square" lIns="91425" tIns="91425" rIns="91425" bIns="91425" anchor="t" anchorCtr="0">
            <a:noAutofit/>
          </a:bodyPr>
          <a:lstStyle/>
          <a:p>
            <a:pPr marL="914400" lvl="1" indent="-355600" algn="l" rtl="0">
              <a:lnSpc>
                <a:spcPct val="150000"/>
              </a:lnSpc>
              <a:spcBef>
                <a:spcPts val="0"/>
              </a:spcBef>
              <a:spcAft>
                <a:spcPts val="0"/>
              </a:spcAft>
              <a:buClr>
                <a:schemeClr val="dk2"/>
              </a:buClr>
              <a:buSzPts val="2000"/>
              <a:buFont typeface="Raleway"/>
              <a:buChar char="-"/>
            </a:pPr>
            <a:r>
              <a:rPr lang="en" sz="2000">
                <a:solidFill>
                  <a:schemeClr val="dk2"/>
                </a:solidFill>
                <a:latin typeface="Raleway"/>
                <a:ea typeface="Raleway"/>
                <a:cs typeface="Raleway"/>
                <a:sym typeface="Raleway"/>
              </a:rPr>
              <a:t>Ability to find, evaluate, and compose clear information through writing and other mediums (video, graphic, etc)</a:t>
            </a:r>
            <a:endParaRPr>
              <a:latin typeface="Lato"/>
              <a:ea typeface="Lato"/>
              <a:cs typeface="Lato"/>
              <a:sym typeface="Lato"/>
            </a:endParaRPr>
          </a:p>
        </p:txBody>
      </p:sp>
      <p:sp>
        <p:nvSpPr>
          <p:cNvPr id="81" name="Google Shape;81;p14"/>
          <p:cNvSpPr txBox="1"/>
          <p:nvPr/>
        </p:nvSpPr>
        <p:spPr>
          <a:xfrm>
            <a:off x="280400" y="3733550"/>
            <a:ext cx="6858000" cy="800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2"/>
              </a:buClr>
              <a:buSzPts val="1100"/>
              <a:buFont typeface="Arial"/>
              <a:buNone/>
            </a:pPr>
            <a:r>
              <a:rPr lang="en" sz="2000">
                <a:solidFill>
                  <a:schemeClr val="dk2"/>
                </a:solidFill>
                <a:latin typeface="Raleway"/>
                <a:ea typeface="Raleway"/>
                <a:cs typeface="Raleway"/>
                <a:sym typeface="Raleway"/>
              </a:rPr>
              <a:t>   2.     Based on your practicum experience, how would you generalize   the digital literacy of your students?</a:t>
            </a:r>
            <a:endParaRPr>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10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xfrm>
            <a:off x="423600" y="1800750"/>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00" b="0" u="sng">
                <a:solidFill>
                  <a:schemeClr val="hlink"/>
                </a:solidFill>
                <a:latin typeface="Arial"/>
                <a:ea typeface="Arial"/>
                <a:cs typeface="Arial"/>
                <a:sym typeface="Arial"/>
                <a:hlinkClick r:id="rId3"/>
              </a:rPr>
              <a:t>https://www.youtube.com/watch?v=L4aNmdL3Hr0&amp;t=16s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p:nvPr/>
        </p:nvSpPr>
        <p:spPr>
          <a:xfrm>
            <a:off x="233800" y="1749125"/>
            <a:ext cx="8451300" cy="320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400"/>
              </a:spcBef>
              <a:spcAft>
                <a:spcPts val="0"/>
              </a:spcAft>
              <a:buClr>
                <a:schemeClr val="dk2"/>
              </a:buClr>
              <a:buSzPts val="1100"/>
              <a:buFont typeface="Arial"/>
              <a:buNone/>
            </a:pPr>
            <a:r>
              <a:rPr lang="en" sz="2300" b="1">
                <a:solidFill>
                  <a:schemeClr val="dk2"/>
                </a:solidFill>
              </a:rPr>
              <a:t>Reality Check: The Game</a:t>
            </a:r>
            <a:endParaRPr sz="2300" b="1">
              <a:solidFill>
                <a:schemeClr val="dk2"/>
              </a:solidFill>
            </a:endParaRPr>
          </a:p>
          <a:p>
            <a:pPr marL="0" lvl="0" indent="0" algn="l" rtl="0">
              <a:lnSpc>
                <a:spcPct val="115000"/>
              </a:lnSpc>
              <a:spcBef>
                <a:spcPts val="600"/>
              </a:spcBef>
              <a:spcAft>
                <a:spcPts val="0"/>
              </a:spcAft>
              <a:buNone/>
            </a:pPr>
            <a:endParaRPr sz="1100">
              <a:solidFill>
                <a:schemeClr val="dk2"/>
              </a:solidFill>
            </a:endParaRPr>
          </a:p>
          <a:p>
            <a:pPr marL="0" lvl="0" indent="0" algn="l" rtl="0">
              <a:lnSpc>
                <a:spcPct val="115000"/>
              </a:lnSpc>
              <a:spcBef>
                <a:spcPts val="1600"/>
              </a:spcBef>
              <a:spcAft>
                <a:spcPts val="1600"/>
              </a:spcAft>
              <a:buClr>
                <a:schemeClr val="dk2"/>
              </a:buClr>
              <a:buSzPts val="1100"/>
              <a:buFont typeface="Arial"/>
              <a:buNone/>
            </a:pPr>
            <a:r>
              <a:rPr lang="en" sz="1800">
                <a:solidFill>
                  <a:schemeClr val="dk2"/>
                </a:solidFill>
              </a:rPr>
              <a:t>http://mediasmarts.ca/digital-media-literacy/educational-games/reality-check-game</a:t>
            </a:r>
            <a:endParaRPr>
              <a:latin typeface="Lato"/>
              <a:ea typeface="Lato"/>
              <a:cs typeface="Lato"/>
              <a:sym typeface="Lato"/>
            </a:endParaRPr>
          </a:p>
        </p:txBody>
      </p:sp>
      <p:pic>
        <p:nvPicPr>
          <p:cNvPr id="205" name="Google Shape;205;p33"/>
          <p:cNvPicPr preferRelativeResize="0"/>
          <p:nvPr/>
        </p:nvPicPr>
        <p:blipFill>
          <a:blip r:embed="rId3">
            <a:alphaModFix/>
          </a:blip>
          <a:stretch>
            <a:fillRect/>
          </a:stretch>
        </p:blipFill>
        <p:spPr>
          <a:xfrm>
            <a:off x="52888" y="0"/>
            <a:ext cx="3457575" cy="1524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p:nvPr/>
        </p:nvSpPr>
        <p:spPr>
          <a:xfrm>
            <a:off x="736850" y="557375"/>
            <a:ext cx="7773000" cy="137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Raleway"/>
                <a:ea typeface="Raleway"/>
                <a:cs typeface="Raleway"/>
                <a:sym typeface="Raleway"/>
              </a:rPr>
              <a:t>A changing landscape...</a:t>
            </a:r>
            <a:endParaRPr sz="3600" b="1">
              <a:latin typeface="Raleway"/>
              <a:ea typeface="Raleway"/>
              <a:cs typeface="Raleway"/>
              <a:sym typeface="Raleway"/>
            </a:endParaRPr>
          </a:p>
        </p:txBody>
      </p:sp>
      <p:sp>
        <p:nvSpPr>
          <p:cNvPr id="87" name="Google Shape;87;p15"/>
          <p:cNvSpPr txBox="1"/>
          <p:nvPr/>
        </p:nvSpPr>
        <p:spPr>
          <a:xfrm>
            <a:off x="375650" y="1496500"/>
            <a:ext cx="8379900" cy="3222000"/>
          </a:xfrm>
          <a:prstGeom prst="rect">
            <a:avLst/>
          </a:prstGeom>
          <a:noFill/>
          <a:ln>
            <a:noFill/>
          </a:ln>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Font typeface="Raleway"/>
              <a:buChar char="-"/>
            </a:pPr>
            <a:r>
              <a:rPr lang="en" sz="2000">
                <a:latin typeface="Raleway"/>
                <a:ea typeface="Raleway"/>
                <a:cs typeface="Raleway"/>
                <a:sym typeface="Raleway"/>
              </a:rPr>
              <a:t>Media consumption patterns have shifted dramatically</a:t>
            </a:r>
            <a:endParaRPr sz="2000">
              <a:latin typeface="Raleway"/>
              <a:ea typeface="Raleway"/>
              <a:cs typeface="Raleway"/>
              <a:sym typeface="Raleway"/>
            </a:endParaRPr>
          </a:p>
          <a:p>
            <a:pPr marL="914400" lvl="1" indent="-355600" algn="l" rtl="0">
              <a:lnSpc>
                <a:spcPct val="150000"/>
              </a:lnSpc>
              <a:spcBef>
                <a:spcPts val="0"/>
              </a:spcBef>
              <a:spcAft>
                <a:spcPts val="0"/>
              </a:spcAft>
              <a:buSzPts val="2000"/>
              <a:buFont typeface="Raleway"/>
              <a:buChar char="-"/>
            </a:pPr>
            <a:r>
              <a:rPr lang="en" sz="2000">
                <a:latin typeface="Raleway"/>
                <a:ea typeface="Raleway"/>
                <a:cs typeface="Raleway"/>
                <a:sym typeface="Raleway"/>
              </a:rPr>
              <a:t>Traditional forms of knowledge are increasingly obsolete</a:t>
            </a:r>
            <a:endParaRPr sz="2000">
              <a:latin typeface="Raleway"/>
              <a:ea typeface="Raleway"/>
              <a:cs typeface="Raleway"/>
              <a:sym typeface="Raleway"/>
            </a:endParaRPr>
          </a:p>
          <a:p>
            <a:pPr marL="457200" lvl="0" indent="-355600" algn="l" rtl="0">
              <a:lnSpc>
                <a:spcPct val="150000"/>
              </a:lnSpc>
              <a:spcBef>
                <a:spcPts val="0"/>
              </a:spcBef>
              <a:spcAft>
                <a:spcPts val="0"/>
              </a:spcAft>
              <a:buSzPts val="2000"/>
              <a:buFont typeface="Raleway"/>
              <a:buChar char="-"/>
            </a:pPr>
            <a:r>
              <a:rPr lang="en" sz="2000">
                <a:latin typeface="Raleway"/>
                <a:ea typeface="Raleway"/>
                <a:cs typeface="Raleway"/>
                <a:sym typeface="Raleway"/>
              </a:rPr>
              <a:t>The onus for validation of knowledge is increasingly in the hands of the consumer</a:t>
            </a:r>
            <a:endParaRPr sz="2000">
              <a:latin typeface="Raleway"/>
              <a:ea typeface="Raleway"/>
              <a:cs typeface="Raleway"/>
              <a:sym typeface="Raleway"/>
            </a:endParaRPr>
          </a:p>
          <a:p>
            <a:pPr marL="914400" lvl="1" indent="-355600" algn="l" rtl="0">
              <a:lnSpc>
                <a:spcPct val="150000"/>
              </a:lnSpc>
              <a:spcBef>
                <a:spcPts val="0"/>
              </a:spcBef>
              <a:spcAft>
                <a:spcPts val="0"/>
              </a:spcAft>
              <a:buSzPts val="2000"/>
              <a:buFont typeface="Raleway"/>
              <a:buChar char="-"/>
            </a:pPr>
            <a:r>
              <a:rPr lang="en" sz="2000">
                <a:latin typeface="Raleway"/>
                <a:ea typeface="Raleway"/>
                <a:cs typeface="Raleway"/>
                <a:sym typeface="Raleway"/>
              </a:rPr>
              <a:t>Research suggests that students (and teachers) are unequipped for this</a:t>
            </a:r>
            <a:endParaRPr sz="2000">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p:nvPr/>
        </p:nvSpPr>
        <p:spPr>
          <a:xfrm>
            <a:off x="736850" y="557375"/>
            <a:ext cx="7773000" cy="137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latin typeface="Raleway"/>
                <a:ea typeface="Raleway"/>
                <a:cs typeface="Raleway"/>
                <a:sym typeface="Raleway"/>
              </a:rPr>
              <a:t>A Framework for Digital Literacy</a:t>
            </a:r>
            <a:endParaRPr sz="3600" b="1">
              <a:latin typeface="Raleway"/>
              <a:ea typeface="Raleway"/>
              <a:cs typeface="Raleway"/>
              <a:sym typeface="Raleway"/>
            </a:endParaRPr>
          </a:p>
        </p:txBody>
      </p:sp>
      <p:sp>
        <p:nvSpPr>
          <p:cNvPr id="93" name="Google Shape;93;p16"/>
          <p:cNvSpPr txBox="1"/>
          <p:nvPr/>
        </p:nvSpPr>
        <p:spPr>
          <a:xfrm>
            <a:off x="375650" y="1496500"/>
            <a:ext cx="8379900" cy="32220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50000"/>
              </a:lnSpc>
              <a:spcBef>
                <a:spcPts val="0"/>
              </a:spcBef>
              <a:spcAft>
                <a:spcPts val="0"/>
              </a:spcAft>
              <a:buClr>
                <a:srgbClr val="000000"/>
              </a:buClr>
              <a:buSzPts val="2000"/>
              <a:buFont typeface="Raleway"/>
              <a:buChar char="-"/>
            </a:pPr>
            <a:r>
              <a:rPr lang="en" sz="2000">
                <a:latin typeface="Raleway"/>
                <a:ea typeface="Raleway"/>
                <a:cs typeface="Raleway"/>
                <a:sym typeface="Raleway"/>
              </a:rPr>
              <a:t>In the classroom, digital media is increasingly relevant</a:t>
            </a:r>
            <a:endParaRPr sz="2000">
              <a:latin typeface="Raleway"/>
              <a:ea typeface="Raleway"/>
              <a:cs typeface="Raleway"/>
              <a:sym typeface="Raleway"/>
            </a:endParaRPr>
          </a:p>
          <a:p>
            <a:pPr marL="914400" marR="0" lvl="1" indent="-355600" algn="l" rtl="0">
              <a:lnSpc>
                <a:spcPct val="150000"/>
              </a:lnSpc>
              <a:spcBef>
                <a:spcPts val="0"/>
              </a:spcBef>
              <a:spcAft>
                <a:spcPts val="0"/>
              </a:spcAft>
              <a:buSzPts val="2000"/>
              <a:buFont typeface="Raleway"/>
              <a:buChar char="-"/>
            </a:pPr>
            <a:r>
              <a:rPr lang="en" sz="2000">
                <a:latin typeface="Raleway"/>
                <a:ea typeface="Raleway"/>
                <a:cs typeface="Raleway"/>
                <a:sym typeface="Raleway"/>
              </a:rPr>
              <a:t>However, task of using these sources responsibly is daunting</a:t>
            </a:r>
            <a:endParaRPr sz="2000">
              <a:latin typeface="Raleway"/>
              <a:ea typeface="Raleway"/>
              <a:cs typeface="Raleway"/>
              <a:sym typeface="Raleway"/>
            </a:endParaRPr>
          </a:p>
          <a:p>
            <a:pPr marL="457200" marR="0" lvl="0" indent="-355600" algn="l" rtl="0">
              <a:lnSpc>
                <a:spcPct val="150000"/>
              </a:lnSpc>
              <a:spcBef>
                <a:spcPts val="0"/>
              </a:spcBef>
              <a:spcAft>
                <a:spcPts val="0"/>
              </a:spcAft>
              <a:buSzPts val="2000"/>
              <a:buFont typeface="Raleway"/>
              <a:buChar char="-"/>
            </a:pPr>
            <a:r>
              <a:rPr lang="en" sz="2000" b="1">
                <a:latin typeface="Raleway"/>
                <a:ea typeface="Raleway"/>
                <a:cs typeface="Raleway"/>
                <a:sym typeface="Raleway"/>
              </a:rPr>
              <a:t>Castek &amp; Manderino  (2017) </a:t>
            </a:r>
            <a:r>
              <a:rPr lang="en" sz="2000">
                <a:latin typeface="Raleway"/>
                <a:ea typeface="Raleway"/>
                <a:cs typeface="Raleway"/>
                <a:sym typeface="Raleway"/>
              </a:rPr>
              <a:t>offer a 3-point framework for educators develop critical digital literacy</a:t>
            </a:r>
            <a:endParaRPr sz="2000">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7"/>
          <p:cNvPicPr preferRelativeResize="0"/>
          <p:nvPr/>
        </p:nvPicPr>
        <p:blipFill>
          <a:blip r:embed="rId3">
            <a:alphaModFix/>
          </a:blip>
          <a:stretch>
            <a:fillRect/>
          </a:stretch>
        </p:blipFill>
        <p:spPr>
          <a:xfrm>
            <a:off x="1130875" y="221675"/>
            <a:ext cx="6631380" cy="48386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p:nvPr/>
        </p:nvSpPr>
        <p:spPr>
          <a:xfrm>
            <a:off x="476250" y="536875"/>
            <a:ext cx="8390700" cy="439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2400" b="1">
                <a:solidFill>
                  <a:schemeClr val="dk1"/>
                </a:solidFill>
                <a:latin typeface="Raleway"/>
                <a:ea typeface="Raleway"/>
                <a:cs typeface="Raleway"/>
                <a:sym typeface="Raleway"/>
              </a:rPr>
              <a:t>Plan Opportunities to Teach Students How to Access and Evaluate Information</a:t>
            </a:r>
            <a:endParaRPr sz="2400" b="1">
              <a:solidFill>
                <a:schemeClr val="dk1"/>
              </a:solidFill>
              <a:latin typeface="Raleway"/>
              <a:ea typeface="Raleway"/>
              <a:cs typeface="Raleway"/>
              <a:sym typeface="Raleway"/>
            </a:endParaRPr>
          </a:p>
          <a:p>
            <a:pPr marL="457200" lvl="0" indent="-298450" algn="l" rtl="0">
              <a:lnSpc>
                <a:spcPct val="138000"/>
              </a:lnSpc>
              <a:spcBef>
                <a:spcPts val="1100"/>
              </a:spcBef>
              <a:spcAft>
                <a:spcPts val="0"/>
              </a:spcAft>
              <a:buClr>
                <a:schemeClr val="dk2"/>
              </a:buClr>
              <a:buSzPts val="1100"/>
              <a:buChar char="●"/>
            </a:pPr>
            <a:r>
              <a:rPr lang="en" sz="1800">
                <a:solidFill>
                  <a:srgbClr val="595959"/>
                </a:solidFill>
              </a:rPr>
              <a:t>Involves locating quality resources.</a:t>
            </a:r>
            <a:endParaRPr sz="1800">
              <a:solidFill>
                <a:srgbClr val="595959"/>
              </a:solidFill>
            </a:endParaRPr>
          </a:p>
          <a:p>
            <a:pPr marL="457200" lvl="0" indent="-298450" algn="l" rtl="0">
              <a:lnSpc>
                <a:spcPct val="138000"/>
              </a:lnSpc>
              <a:spcBef>
                <a:spcPts val="0"/>
              </a:spcBef>
              <a:spcAft>
                <a:spcPts val="0"/>
              </a:spcAft>
              <a:buClr>
                <a:schemeClr val="dk2"/>
              </a:buClr>
              <a:buSzPts val="1100"/>
              <a:buChar char="●"/>
            </a:pPr>
            <a:r>
              <a:rPr lang="en" sz="1800">
                <a:solidFill>
                  <a:srgbClr val="595959"/>
                </a:solidFill>
              </a:rPr>
              <a:t>Evaluation must happen in conjunction with accessing relevant information, having background knowledge in the given discipline is key.</a:t>
            </a:r>
            <a:endParaRPr sz="1800">
              <a:solidFill>
                <a:srgbClr val="595959"/>
              </a:solidFill>
            </a:endParaRPr>
          </a:p>
          <a:p>
            <a:pPr marL="457200" lvl="0" indent="-298450" algn="l" rtl="0">
              <a:lnSpc>
                <a:spcPct val="138000"/>
              </a:lnSpc>
              <a:spcBef>
                <a:spcPts val="0"/>
              </a:spcBef>
              <a:spcAft>
                <a:spcPts val="0"/>
              </a:spcAft>
              <a:buClr>
                <a:schemeClr val="dk2"/>
              </a:buClr>
              <a:buSzPts val="1100"/>
              <a:buChar char="●"/>
            </a:pPr>
            <a:r>
              <a:rPr lang="en" sz="1800">
                <a:solidFill>
                  <a:srgbClr val="595959"/>
                </a:solidFill>
              </a:rPr>
              <a:t>Involves having students adopt a skeptical mindset and try to verify information through multiple sources/resources.</a:t>
            </a:r>
            <a:endParaRPr sz="1800">
              <a:solidFill>
                <a:srgbClr val="595959"/>
              </a:solidFill>
            </a:endParaRPr>
          </a:p>
          <a:p>
            <a:pPr marL="0" lvl="0" indent="0" algn="l" rtl="0">
              <a:spcBef>
                <a:spcPts val="2700"/>
              </a:spcBef>
              <a:spcAft>
                <a:spcPts val="0"/>
              </a:spcAft>
              <a:buNone/>
            </a:pPr>
            <a:endParaRPr>
              <a:latin typeface="Lato"/>
              <a:ea typeface="Lato"/>
              <a:cs typeface="Lato"/>
              <a:sym typeface="Lato"/>
            </a:endParaRPr>
          </a:p>
        </p:txBody>
      </p:sp>
      <p:pic>
        <p:nvPicPr>
          <p:cNvPr id="104" name="Google Shape;104;p18"/>
          <p:cNvPicPr preferRelativeResize="0"/>
          <p:nvPr/>
        </p:nvPicPr>
        <p:blipFill>
          <a:blip r:embed="rId3">
            <a:alphaModFix/>
          </a:blip>
          <a:stretch>
            <a:fillRect/>
          </a:stretch>
        </p:blipFill>
        <p:spPr>
          <a:xfrm>
            <a:off x="5898725" y="3131850"/>
            <a:ext cx="2968224" cy="1647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idx="4294967295"/>
          </p:nvPr>
        </p:nvSpPr>
        <p:spPr>
          <a:xfrm>
            <a:off x="535775" y="712150"/>
            <a:ext cx="759150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solidFill>
                  <a:schemeClr val="dk1"/>
                </a:solidFill>
              </a:rPr>
              <a:t>Plan opportunities to teach students to use &amp; represent information</a:t>
            </a:r>
            <a:endParaRPr sz="3600"/>
          </a:p>
        </p:txBody>
      </p:sp>
      <p:pic>
        <p:nvPicPr>
          <p:cNvPr id="110" name="Google Shape;110;p19"/>
          <p:cNvPicPr preferRelativeResize="0"/>
          <p:nvPr/>
        </p:nvPicPr>
        <p:blipFill>
          <a:blip r:embed="rId3">
            <a:alphaModFix/>
          </a:blip>
          <a:stretch>
            <a:fillRect/>
          </a:stretch>
        </p:blipFill>
        <p:spPr>
          <a:xfrm>
            <a:off x="4496900" y="2169225"/>
            <a:ext cx="3889150" cy="2177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4"/>
        <p:cNvGrpSpPr/>
        <p:nvPr/>
      </p:nvGrpSpPr>
      <p:grpSpPr>
        <a:xfrm>
          <a:off x="0" y="0"/>
          <a:ext cx="0" cy="0"/>
          <a:chOff x="0" y="0"/>
          <a:chExt cx="0" cy="0"/>
        </a:xfrm>
      </p:grpSpPr>
      <p:pic>
        <p:nvPicPr>
          <p:cNvPr id="115" name="Google Shape;115;p20"/>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116" name="Google Shape;116;p20"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17" name="Google Shape;117;p20"/>
          <p:cNvSpPr txBox="1"/>
          <p:nvPr/>
        </p:nvSpPr>
        <p:spPr>
          <a:xfrm>
            <a:off x="2855550" y="687397"/>
            <a:ext cx="34329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a:solidFill>
                <a:schemeClr val="lt2"/>
              </a:solidFill>
              <a:latin typeface="Raleway"/>
              <a:ea typeface="Raleway"/>
              <a:cs typeface="Raleway"/>
              <a:sym typeface="Raleway"/>
            </a:endParaRPr>
          </a:p>
        </p:txBody>
      </p:sp>
      <p:sp>
        <p:nvSpPr>
          <p:cNvPr id="118" name="Google Shape;118;p20"/>
          <p:cNvSpPr txBox="1">
            <a:spLocks noGrp="1"/>
          </p:cNvSpPr>
          <p:nvPr>
            <p:ph type="body" idx="4294967295"/>
          </p:nvPr>
        </p:nvSpPr>
        <p:spPr>
          <a:xfrm>
            <a:off x="2855550" y="986130"/>
            <a:ext cx="3432900" cy="33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Raleway"/>
                <a:ea typeface="Raleway"/>
                <a:cs typeface="Raleway"/>
                <a:sym typeface="Raleway"/>
              </a:rPr>
              <a:t>Each discipline values and privileges different types of texts for:</a:t>
            </a:r>
            <a:endParaRPr sz="2400">
              <a:latin typeface="Raleway"/>
              <a:ea typeface="Raleway"/>
              <a:cs typeface="Raleway"/>
              <a:sym typeface="Raleway"/>
            </a:endParaRPr>
          </a:p>
          <a:p>
            <a:pPr marL="457200" lvl="0" indent="-381000" algn="l" rtl="0">
              <a:spcBef>
                <a:spcPts val="1000"/>
              </a:spcBef>
              <a:spcAft>
                <a:spcPts val="0"/>
              </a:spcAft>
              <a:buSzPts val="2400"/>
              <a:buFont typeface="Raleway"/>
              <a:buChar char="●"/>
            </a:pPr>
            <a:r>
              <a:rPr lang="en" sz="2400">
                <a:latin typeface="Raleway"/>
                <a:ea typeface="Raleway"/>
                <a:cs typeface="Raleway"/>
                <a:sym typeface="Raleway"/>
              </a:rPr>
              <a:t>Communicating</a:t>
            </a:r>
            <a:endParaRPr sz="2400">
              <a:latin typeface="Raleway"/>
              <a:ea typeface="Raleway"/>
              <a:cs typeface="Raleway"/>
              <a:sym typeface="Raleway"/>
            </a:endParaRPr>
          </a:p>
          <a:p>
            <a:pPr marL="457200" lvl="0" indent="-381000" algn="l" rtl="0">
              <a:spcBef>
                <a:spcPts val="0"/>
              </a:spcBef>
              <a:spcAft>
                <a:spcPts val="0"/>
              </a:spcAft>
              <a:buSzPts val="2400"/>
              <a:buFont typeface="Raleway"/>
              <a:buChar char="●"/>
            </a:pPr>
            <a:r>
              <a:rPr lang="en" sz="2400">
                <a:latin typeface="Raleway"/>
                <a:ea typeface="Raleway"/>
                <a:cs typeface="Raleway"/>
                <a:sym typeface="Raleway"/>
              </a:rPr>
              <a:t>Creating</a:t>
            </a:r>
            <a:endParaRPr sz="2400">
              <a:latin typeface="Raleway"/>
              <a:ea typeface="Raleway"/>
              <a:cs typeface="Raleway"/>
              <a:sym typeface="Raleway"/>
            </a:endParaRPr>
          </a:p>
          <a:p>
            <a:pPr marL="457200" lvl="0" indent="-381000" algn="l" rtl="0">
              <a:spcBef>
                <a:spcPts val="0"/>
              </a:spcBef>
              <a:spcAft>
                <a:spcPts val="0"/>
              </a:spcAft>
              <a:buSzPts val="2400"/>
              <a:buFont typeface="Raleway"/>
              <a:buChar char="●"/>
            </a:pPr>
            <a:r>
              <a:rPr lang="en" sz="2400">
                <a:latin typeface="Raleway"/>
                <a:ea typeface="Raleway"/>
                <a:cs typeface="Raleway"/>
                <a:sym typeface="Raleway"/>
              </a:rPr>
              <a:t>Critiquing</a:t>
            </a:r>
            <a:endParaRPr sz="2400">
              <a:latin typeface="Raleway"/>
              <a:ea typeface="Raleway"/>
              <a:cs typeface="Raleway"/>
              <a:sym typeface="Raleway"/>
            </a:endParaRPr>
          </a:p>
          <a:p>
            <a:pPr marL="457200" lvl="0" indent="0" algn="l" rtl="0">
              <a:spcBef>
                <a:spcPts val="1000"/>
              </a:spcBef>
              <a:spcAft>
                <a:spcPts val="1000"/>
              </a:spcAft>
              <a:buNone/>
            </a:pPr>
            <a:endParaRPr sz="1200">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256200" y="544425"/>
            <a:ext cx="8631600" cy="38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To participate in the disciplines and use online information, one needs to </a:t>
            </a:r>
            <a:r>
              <a:rPr lang="en" sz="3600">
                <a:solidFill>
                  <a:schemeClr val="accent5"/>
                </a:solidFill>
              </a:rPr>
              <a:t>read and engage with texts using the habits of thinking specific to the discipline</a:t>
            </a:r>
            <a:br>
              <a:rPr lang="en" sz="3600">
                <a:solidFill>
                  <a:schemeClr val="accent5"/>
                </a:solidFill>
              </a:rPr>
            </a:br>
            <a:endParaRPr sz="3600">
              <a:solidFill>
                <a:schemeClr val="accent5"/>
              </a:solidFill>
            </a:endParaRPr>
          </a:p>
        </p:txBody>
      </p:sp>
      <p:grpSp>
        <p:nvGrpSpPr>
          <p:cNvPr id="124" name="Google Shape;124;p21"/>
          <p:cNvGrpSpPr/>
          <p:nvPr/>
        </p:nvGrpSpPr>
        <p:grpSpPr>
          <a:xfrm>
            <a:off x="6781168" y="2835392"/>
            <a:ext cx="2064949" cy="2165648"/>
            <a:chOff x="6803275" y="395363"/>
            <a:chExt cx="2212050" cy="2537076"/>
          </a:xfrm>
        </p:grpSpPr>
        <p:pic>
          <p:nvPicPr>
            <p:cNvPr id="125" name="Google Shape;125;p21"/>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126" name="Google Shape;126;p21" descr="Piece of duct tape sticking a note to the slide"/>
            <p:cNvPicPr preferRelativeResize="0"/>
            <p:nvPr/>
          </p:nvPicPr>
          <p:blipFill rotWithShape="1">
            <a:blip r:embed="rId4">
              <a:alphaModFix/>
            </a:blip>
            <a:srcRect l="9244" t="5926" r="2118" b="10011"/>
            <a:stretch/>
          </p:blipFill>
          <p:spPr>
            <a:xfrm rot="154826">
              <a:off x="7370663" y="419419"/>
              <a:ext cx="1077273" cy="382687"/>
            </a:xfrm>
            <a:prstGeom prst="rect">
              <a:avLst/>
            </a:prstGeom>
            <a:noFill/>
            <a:ln>
              <a:noFill/>
            </a:ln>
          </p:spPr>
        </p:pic>
        <p:sp>
          <p:nvSpPr>
            <p:cNvPr id="127" name="Google Shape;127;p21"/>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Raleway"/>
                  <a:ea typeface="Raleway"/>
                  <a:cs typeface="Raleway"/>
                  <a:sym typeface="Raleway"/>
                </a:rPr>
                <a:t>Example: </a:t>
              </a:r>
              <a:endParaRPr>
                <a:solidFill>
                  <a:schemeClr val="dk2"/>
                </a:solidFill>
                <a:latin typeface="Raleway"/>
                <a:ea typeface="Raleway"/>
                <a:cs typeface="Raleway"/>
                <a:sym typeface="Raleway"/>
              </a:endParaRPr>
            </a:p>
            <a:p>
              <a:pPr marL="0" lvl="0" indent="0" algn="l" rtl="0">
                <a:spcBef>
                  <a:spcPts val="800"/>
                </a:spcBef>
                <a:spcAft>
                  <a:spcPts val="800"/>
                </a:spcAft>
                <a:buNone/>
              </a:pPr>
              <a:r>
                <a:rPr lang="en">
                  <a:solidFill>
                    <a:schemeClr val="dk2"/>
                  </a:solidFill>
                  <a:latin typeface="Raleway"/>
                  <a:ea typeface="Raleway"/>
                  <a:cs typeface="Raleway"/>
                  <a:sym typeface="Raleway"/>
                </a:rPr>
                <a:t>Historians using thinking skills such as sourcing a document for authorship &amp; credibility </a:t>
              </a:r>
              <a:endParaRPr>
                <a:solidFill>
                  <a:schemeClr val="dk2"/>
                </a:solidFill>
                <a:latin typeface="Raleway"/>
                <a:ea typeface="Raleway"/>
                <a:cs typeface="Raleway"/>
                <a:sym typeface="Raleway"/>
              </a:endParaRPr>
            </a:p>
          </p:txBody>
        </p:sp>
      </p:gr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670</Words>
  <Application>Microsoft Macintosh PowerPoint</Application>
  <PresentationFormat>On-screen Show (16:9)</PresentationFormat>
  <Paragraphs>79</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Raleway</vt:lpstr>
      <vt:lpstr>Arial</vt:lpstr>
      <vt:lpstr>Lato</vt:lpstr>
      <vt:lpstr>Swiss</vt:lpstr>
      <vt:lpstr>A PLANNING FRAMEWORK FOR INTEGRATING DIGITAL LITERACIES FOR DISCIPLINARY LEARNING                  Jill Castek &amp; Michael Manderino (2017)</vt:lpstr>
      <vt:lpstr>PowerPoint Presentation</vt:lpstr>
      <vt:lpstr>PowerPoint Presentation</vt:lpstr>
      <vt:lpstr>PowerPoint Presentation</vt:lpstr>
      <vt:lpstr>PowerPoint Presentation</vt:lpstr>
      <vt:lpstr>PowerPoint Presentation</vt:lpstr>
      <vt:lpstr>Plan opportunities to teach students to use &amp; represent information</vt:lpstr>
      <vt:lpstr>PowerPoint Presentation</vt:lpstr>
      <vt:lpstr>To participate in the disciplines and use online information, one needs to read and engage with texts using the habits of thinking specific to the discipline </vt:lpstr>
      <vt:lpstr>SECOND LAYER OF THINKING   ONE MUST EVALUATE THE HOSTING SITE AND THEIR IDEOLOGICAL, POLITICAL &amp; HISTORICAL VIEWS </vt:lpstr>
      <vt:lpstr>PowerPoint Presentation</vt:lpstr>
      <vt:lpstr>PowerPoint Presentation</vt:lpstr>
      <vt:lpstr>Plan Opportunities to Teach Students How to Produce and Exchange Information</vt:lpstr>
      <vt:lpstr>PowerPoint Presentation</vt:lpstr>
      <vt:lpstr>Additionally, digital platforms make exchanging disciplinary texts instantaneous and relatively simple. Audiences can be reached quickly, and texts can be shared and remixed as well.  </vt:lpstr>
      <vt:lpstr> Teachers Must Adapt Their Digital Practice   As the role of texts and the ways students can exchange them evolves, teaching practices must keep pace. Student collaboration can be shaped by the habits of practice of the discipline.   As the habits of practice within disciplines shift with changing digital practices, so do opportunities to engage students in disciplinary practices that harness digital texts and practices.  </vt:lpstr>
      <vt:lpstr>  Teachers Must Find Ways to Share Student Work Digitally    Although teachers value the role of blogging, only 40% of AP and National Writing Project teachers have had students share their work on blogs, wikis, or websites. Less than 29% have had their students revise and edit one another’s work.   </vt:lpstr>
      <vt:lpstr>PowerPoint Presentation</vt:lpstr>
      <vt:lpstr>https://sheg.stanford.edu/civic-online-reasoning</vt:lpstr>
      <vt:lpstr>https://www.youtube.com/watch?v=L4aNmdL3Hr0&amp;t=16s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PLANNING FRAMEWORK FOR INTEGRATING DIGITAL LITERACIES FOR DISCIPLINARY LEARNING                  Jill Castek &amp; Michael Manderino (2017)</dc:title>
  <cp:lastModifiedBy>Joanne Robertson</cp:lastModifiedBy>
  <cp:revision>1</cp:revision>
  <dcterms:modified xsi:type="dcterms:W3CDTF">2019-06-12T20:40:09Z</dcterms:modified>
</cp:coreProperties>
</file>