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9" r:id="rId4"/>
    <p:sldId id="262" r:id="rId5"/>
    <p:sldId id="261" r:id="rId6"/>
    <p:sldId id="260" r:id="rId7"/>
    <p:sldId id="263" r:id="rId8"/>
    <p:sldId id="264" r:id="rId9"/>
    <p:sldId id="265" r:id="rId10"/>
    <p:sldId id="266" r:id="rId11"/>
    <p:sldId id="274" r:id="rId12"/>
    <p:sldId id="25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4465"/>
  </p:normalViewPr>
  <p:slideViewPr>
    <p:cSldViewPr snapToGrid="0" snapToObjects="1">
      <p:cViewPr varScale="1">
        <p:scale>
          <a:sx n="96" d="100"/>
          <a:sy n="96" d="100"/>
        </p:scale>
        <p:origin x="6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3DE0E9-765F-1543-8085-40FAFE0B6AED}" type="datetimeFigureOut">
              <a:rPr lang="en-US" smtClean="0"/>
              <a:t>6/11/19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FF6045-ABC9-DF44-9376-7EA06F05874B}" type="slidenum">
              <a:rPr lang="en-US" smtClean="0"/>
              <a:t>‹#›</a:t>
            </a:fld>
            <a:endParaRPr lang="en-US"/>
          </a:p>
        </p:txBody>
      </p:sp>
    </p:spTree>
    <p:extLst>
      <p:ext uri="{BB962C8B-B14F-4D97-AF65-F5344CB8AC3E}">
        <p14:creationId xmlns:p14="http://schemas.microsoft.com/office/powerpoint/2010/main" val="4140772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u="none" strike="noStrike" kern="1200" dirty="0">
                <a:solidFill>
                  <a:schemeClr val="tx1"/>
                </a:solidFill>
                <a:effectLst/>
                <a:latin typeface="+mn-lt"/>
                <a:ea typeface="+mn-ea"/>
                <a:cs typeface="+mn-cs"/>
              </a:rPr>
              <a:t>elaborates on six characteristics identified by B.C. educational leaders. These characteristics are based on the National Educations Technology Standards for Students (NETS•S) standards developed by the International Society for Technology in Education (ISTE) and encompass the types of knowledge and skills learners need to be successful in the 21st century. </a:t>
            </a:r>
          </a:p>
          <a:p>
            <a:br>
              <a:rPr lang="en-CA" dirty="0"/>
            </a:br>
            <a:endParaRPr lang="en-US" dirty="0"/>
          </a:p>
        </p:txBody>
      </p:sp>
      <p:sp>
        <p:nvSpPr>
          <p:cNvPr id="4" name="Slide Number Placeholder 3"/>
          <p:cNvSpPr>
            <a:spLocks noGrp="1"/>
          </p:cNvSpPr>
          <p:nvPr>
            <p:ph type="sldNum" sz="quarter" idx="5"/>
          </p:nvPr>
        </p:nvSpPr>
        <p:spPr/>
        <p:txBody>
          <a:bodyPr/>
          <a:lstStyle/>
          <a:p>
            <a:fld id="{3CFF6045-ABC9-DF44-9376-7EA06F05874B}" type="slidenum">
              <a:rPr lang="en-US" smtClean="0"/>
              <a:t>8</a:t>
            </a:fld>
            <a:endParaRPr lang="en-US"/>
          </a:p>
        </p:txBody>
      </p:sp>
    </p:spTree>
    <p:extLst>
      <p:ext uri="{BB962C8B-B14F-4D97-AF65-F5344CB8AC3E}">
        <p14:creationId xmlns:p14="http://schemas.microsoft.com/office/powerpoint/2010/main" val="4287112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u="none" strike="noStrike" kern="1200" dirty="0">
                <a:solidFill>
                  <a:schemeClr val="tx1"/>
                </a:solidFill>
                <a:effectLst/>
                <a:latin typeface="+mn-lt"/>
                <a:ea typeface="+mn-ea"/>
                <a:cs typeface="+mn-cs"/>
              </a:rPr>
              <a:t>National Educations Technology Standards for Students (NETS•S) developed by ISTE</a:t>
            </a:r>
            <a:endParaRPr lang="en-US" dirty="0"/>
          </a:p>
        </p:txBody>
      </p:sp>
      <p:sp>
        <p:nvSpPr>
          <p:cNvPr id="4" name="Slide Number Placeholder 3"/>
          <p:cNvSpPr>
            <a:spLocks noGrp="1"/>
          </p:cNvSpPr>
          <p:nvPr>
            <p:ph type="sldNum" sz="quarter" idx="5"/>
          </p:nvPr>
        </p:nvSpPr>
        <p:spPr/>
        <p:txBody>
          <a:bodyPr/>
          <a:lstStyle/>
          <a:p>
            <a:fld id="{3CFF6045-ABC9-DF44-9376-7EA06F05874B}" type="slidenum">
              <a:rPr lang="en-US" smtClean="0"/>
              <a:t>9</a:t>
            </a:fld>
            <a:endParaRPr lang="en-US"/>
          </a:p>
        </p:txBody>
      </p:sp>
    </p:spTree>
    <p:extLst>
      <p:ext uri="{BB962C8B-B14F-4D97-AF65-F5344CB8AC3E}">
        <p14:creationId xmlns:p14="http://schemas.microsoft.com/office/powerpoint/2010/main" val="3321297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5876-3FDF-BB4E-A28F-7EBB1251EA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551CEC-8895-4F43-AB24-90EEF74652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F62CB9-C7C4-FE45-B8A9-3ED2EF48C7F4}"/>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5" name="Footer Placeholder 4">
            <a:extLst>
              <a:ext uri="{FF2B5EF4-FFF2-40B4-BE49-F238E27FC236}">
                <a16:creationId xmlns:a16="http://schemas.microsoft.com/office/drawing/2014/main" id="{C3DA4815-6B50-0F4F-8C32-E70735427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EEED69-B5EA-4C4A-93EE-0FCCF500887C}"/>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39483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DF46D-1DDD-AA47-94F7-2942F491DC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F381AB-FD3A-2A41-88CF-AA74DCC8B07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9EB5D6-7E18-9344-A08B-B9BEB40B97D8}"/>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5" name="Footer Placeholder 4">
            <a:extLst>
              <a:ext uri="{FF2B5EF4-FFF2-40B4-BE49-F238E27FC236}">
                <a16:creationId xmlns:a16="http://schemas.microsoft.com/office/drawing/2014/main" id="{355C3E77-6A84-9741-9FA5-823E7A59D4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79C0C0-E26C-1941-B7AB-E94A38038222}"/>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2979049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3CCEFD-3B8A-DB41-9692-82AEB28DCF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1939DF-2FA7-7741-A9E4-2C007504288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BB45FB-81C2-8044-B8FA-E4F691286BA1}"/>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5" name="Footer Placeholder 4">
            <a:extLst>
              <a:ext uri="{FF2B5EF4-FFF2-40B4-BE49-F238E27FC236}">
                <a16:creationId xmlns:a16="http://schemas.microsoft.com/office/drawing/2014/main" id="{EADD2D5F-970F-CA4C-A962-D6F5AF6B3C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25F157-D10B-F14B-8057-9B13E30D956C}"/>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1119258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359E4-6F8F-DA4C-88DA-2A01198E82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16C332-1ADA-4441-A6C9-3943994D6D2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9107D-F6E3-C042-8E3D-7EFFA7125F26}"/>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5" name="Footer Placeholder 4">
            <a:extLst>
              <a:ext uri="{FF2B5EF4-FFF2-40B4-BE49-F238E27FC236}">
                <a16:creationId xmlns:a16="http://schemas.microsoft.com/office/drawing/2014/main" id="{4C479A45-5CA4-8A4C-8337-E48F2C9B8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10EBE-9C45-C045-AE20-331B2A52426A}"/>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883277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73EC6-AC39-154B-9012-AA25F16D6A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E2956C-6FFB-2C44-B22A-301E19D513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C17A383-D15D-7D47-B775-A46F8C480630}"/>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5" name="Footer Placeholder 4">
            <a:extLst>
              <a:ext uri="{FF2B5EF4-FFF2-40B4-BE49-F238E27FC236}">
                <a16:creationId xmlns:a16="http://schemas.microsoft.com/office/drawing/2014/main" id="{957B2C1D-9AAD-9949-A328-6EEB0B1779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4850EB-6943-834F-AC0A-8F884DB9D7BE}"/>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322961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2B86-EA7D-3B40-968B-7EB5798D70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BC3EE2-C244-0543-9AF1-10749AD26BB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B0DBFE-BFBB-2B46-B2D0-1556253D0BA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B9A965-9379-104E-80C8-D14417EE2BAD}"/>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6" name="Footer Placeholder 5">
            <a:extLst>
              <a:ext uri="{FF2B5EF4-FFF2-40B4-BE49-F238E27FC236}">
                <a16:creationId xmlns:a16="http://schemas.microsoft.com/office/drawing/2014/main" id="{0166BDE2-B5FE-8E4A-AD01-E0A2C1EF1F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0E2593-2645-394C-BB6C-617584860585}"/>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145760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0EFBB-C0B4-5840-A35E-501B9F935B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6173C0-900E-5146-BACC-6A99F0E753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3C1EB81-D709-B544-ABA6-DC464B48D1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E94625-255A-CF47-BFE1-0C7AC872B8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645021D-2F77-014B-941D-83BD91BD664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82DE06-59A1-034B-AAD7-41726EC7D828}"/>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8" name="Footer Placeholder 7">
            <a:extLst>
              <a:ext uri="{FF2B5EF4-FFF2-40B4-BE49-F238E27FC236}">
                <a16:creationId xmlns:a16="http://schemas.microsoft.com/office/drawing/2014/main" id="{20EE4ADA-B6ED-B145-B8B1-9DE112660B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62254B-283E-2345-84A8-F65D1B3E236A}"/>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97561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1E20D-C3F9-7343-8B4F-3F1127BB08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6046A6-E572-8949-BC50-19CA9633ED82}"/>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4" name="Footer Placeholder 3">
            <a:extLst>
              <a:ext uri="{FF2B5EF4-FFF2-40B4-BE49-F238E27FC236}">
                <a16:creationId xmlns:a16="http://schemas.microsoft.com/office/drawing/2014/main" id="{2F606FF9-8A22-614D-84A6-41BF5B8DF7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076ED5-99C8-E942-9C00-4809C5876626}"/>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880889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CC585D-BD9B-F44F-85D6-FF0F0BE598B8}"/>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3" name="Footer Placeholder 2">
            <a:extLst>
              <a:ext uri="{FF2B5EF4-FFF2-40B4-BE49-F238E27FC236}">
                <a16:creationId xmlns:a16="http://schemas.microsoft.com/office/drawing/2014/main" id="{D31AB881-21A3-CA4C-9612-895DF7251F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BC4DAC-5E5F-D64A-968B-F3F9FC52FCBC}"/>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420734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C30CE-85FD-724D-970E-343C9C40CA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5B8108-1C04-F448-AAA4-2CC967C8C2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5A653A-C95E-A949-899F-4F843FCF6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0CAC156-4E4C-9A40-B285-869FE6DAAAA3}"/>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6" name="Footer Placeholder 5">
            <a:extLst>
              <a:ext uri="{FF2B5EF4-FFF2-40B4-BE49-F238E27FC236}">
                <a16:creationId xmlns:a16="http://schemas.microsoft.com/office/drawing/2014/main" id="{12B6EEEA-0174-0649-862B-AB455BBBF7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856855-A7C0-A84E-8A42-FD91AA46A5B5}"/>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125434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30283-D5B6-2746-B743-E71ACC9ACA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F1D28B-836F-5149-9885-98B4D7BABD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CF2B84-F852-AF4F-8F3F-57D05D23B0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12AE96-6907-2044-8274-085535791D9D}"/>
              </a:ext>
            </a:extLst>
          </p:cNvPr>
          <p:cNvSpPr>
            <a:spLocks noGrp="1"/>
          </p:cNvSpPr>
          <p:nvPr>
            <p:ph type="dt" sz="half" idx="10"/>
          </p:nvPr>
        </p:nvSpPr>
        <p:spPr/>
        <p:txBody>
          <a:bodyPr/>
          <a:lstStyle/>
          <a:p>
            <a:fld id="{827A3D29-FDA8-D04A-BF23-47B302664F36}" type="datetimeFigureOut">
              <a:rPr lang="en-US" smtClean="0"/>
              <a:t>6/11/19</a:t>
            </a:fld>
            <a:endParaRPr lang="en-US"/>
          </a:p>
        </p:txBody>
      </p:sp>
      <p:sp>
        <p:nvSpPr>
          <p:cNvPr id="6" name="Footer Placeholder 5">
            <a:extLst>
              <a:ext uri="{FF2B5EF4-FFF2-40B4-BE49-F238E27FC236}">
                <a16:creationId xmlns:a16="http://schemas.microsoft.com/office/drawing/2014/main" id="{7FD6EDDB-2634-6E4B-8318-8C96D02008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2C89A9-E851-5A43-B2DB-86407BFE2011}"/>
              </a:ext>
            </a:extLst>
          </p:cNvPr>
          <p:cNvSpPr>
            <a:spLocks noGrp="1"/>
          </p:cNvSpPr>
          <p:nvPr>
            <p:ph type="sldNum" sz="quarter" idx="12"/>
          </p:nvPr>
        </p:nvSpPr>
        <p:spPr/>
        <p:txBody>
          <a:bodyPr/>
          <a:lstStyle/>
          <a:p>
            <a:fld id="{EEA49135-8607-BE4D-9A4A-B7E658A3C5C2}" type="slidenum">
              <a:rPr lang="en-US" smtClean="0"/>
              <a:t>‹#›</a:t>
            </a:fld>
            <a:endParaRPr lang="en-US"/>
          </a:p>
        </p:txBody>
      </p:sp>
    </p:spTree>
    <p:extLst>
      <p:ext uri="{BB962C8B-B14F-4D97-AF65-F5344CB8AC3E}">
        <p14:creationId xmlns:p14="http://schemas.microsoft.com/office/powerpoint/2010/main" val="304350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7CE04C-232C-EE4A-9B33-C44117F485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662A81-E59D-BD4A-8632-C835556445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5D6580-0C25-4344-860C-F21F0D1096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A3D29-FDA8-D04A-BF23-47B302664F36}" type="datetimeFigureOut">
              <a:rPr lang="en-US" smtClean="0"/>
              <a:t>6/11/19</a:t>
            </a:fld>
            <a:endParaRPr lang="en-US"/>
          </a:p>
        </p:txBody>
      </p:sp>
      <p:sp>
        <p:nvSpPr>
          <p:cNvPr id="5" name="Footer Placeholder 4">
            <a:extLst>
              <a:ext uri="{FF2B5EF4-FFF2-40B4-BE49-F238E27FC236}">
                <a16:creationId xmlns:a16="http://schemas.microsoft.com/office/drawing/2014/main" id="{64890B66-A42C-C743-90BD-0722951DC1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66D476-FF3F-8F4F-8227-898E72E154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A49135-8607-BE4D-9A4A-B7E658A3C5C2}" type="slidenum">
              <a:rPr lang="en-US" smtClean="0"/>
              <a:t>‹#›</a:t>
            </a:fld>
            <a:endParaRPr lang="en-US"/>
          </a:p>
        </p:txBody>
      </p:sp>
    </p:spTree>
    <p:extLst>
      <p:ext uri="{BB962C8B-B14F-4D97-AF65-F5344CB8AC3E}">
        <p14:creationId xmlns:p14="http://schemas.microsoft.com/office/powerpoint/2010/main" val="2098335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arner.org/courses/readwrite/disciplinary-literacy/what-is-disciplinary-literacy/7.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2.gov.bc.ca/gov/content/education-training/k-12/teach/teaching-tools/digital-literac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0AD97-9A97-8041-97C2-9AB21102BF26}"/>
              </a:ext>
            </a:extLst>
          </p:cNvPr>
          <p:cNvSpPr>
            <a:spLocks noGrp="1"/>
          </p:cNvSpPr>
          <p:nvPr>
            <p:ph type="ctrTitle"/>
          </p:nvPr>
        </p:nvSpPr>
        <p:spPr/>
        <p:txBody>
          <a:bodyPr/>
          <a:lstStyle/>
          <a:p>
            <a:r>
              <a:rPr lang="en-US" dirty="0"/>
              <a:t>LLED 361</a:t>
            </a:r>
            <a:br>
              <a:rPr lang="en-US" dirty="0"/>
            </a:br>
            <a:r>
              <a:rPr lang="en-US" dirty="0"/>
              <a:t>J. Robertson</a:t>
            </a:r>
          </a:p>
        </p:txBody>
      </p:sp>
      <p:sp>
        <p:nvSpPr>
          <p:cNvPr id="3" name="Subtitle 2">
            <a:extLst>
              <a:ext uri="{FF2B5EF4-FFF2-40B4-BE49-F238E27FC236}">
                <a16:creationId xmlns:a16="http://schemas.microsoft.com/office/drawing/2014/main" id="{47BD7957-5AD2-1942-810D-C09F1C689B84}"/>
              </a:ext>
            </a:extLst>
          </p:cNvPr>
          <p:cNvSpPr>
            <a:spLocks noGrp="1"/>
          </p:cNvSpPr>
          <p:nvPr>
            <p:ph type="subTitle" idx="1"/>
          </p:nvPr>
        </p:nvSpPr>
        <p:spPr/>
        <p:txBody>
          <a:bodyPr/>
          <a:lstStyle/>
          <a:p>
            <a:r>
              <a:rPr lang="en-US" dirty="0"/>
              <a:t>Wednesday June 12 2019</a:t>
            </a:r>
          </a:p>
        </p:txBody>
      </p:sp>
    </p:spTree>
    <p:extLst>
      <p:ext uri="{BB962C8B-B14F-4D97-AF65-F5344CB8AC3E}">
        <p14:creationId xmlns:p14="http://schemas.microsoft.com/office/powerpoint/2010/main" val="1269078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D81DB-1E44-7445-8143-A928A0952E6D}"/>
              </a:ext>
            </a:extLst>
          </p:cNvPr>
          <p:cNvSpPr>
            <a:spLocks noGrp="1"/>
          </p:cNvSpPr>
          <p:nvPr>
            <p:ph type="title"/>
          </p:nvPr>
        </p:nvSpPr>
        <p:spPr/>
        <p:txBody>
          <a:bodyPr/>
          <a:lstStyle/>
          <a:p>
            <a:r>
              <a:rPr lang="en-US" b="1" dirty="0"/>
              <a:t>Experiences with Technology and Digital Resources – Learning Activities</a:t>
            </a:r>
          </a:p>
        </p:txBody>
      </p:sp>
      <p:sp>
        <p:nvSpPr>
          <p:cNvPr id="4" name="Content Placeholder 3">
            <a:extLst>
              <a:ext uri="{FF2B5EF4-FFF2-40B4-BE49-F238E27FC236}">
                <a16:creationId xmlns:a16="http://schemas.microsoft.com/office/drawing/2014/main" id="{E505A304-D993-C640-8B71-6CC016CEC0C9}"/>
              </a:ext>
            </a:extLst>
          </p:cNvPr>
          <p:cNvSpPr>
            <a:spLocks noGrp="1"/>
          </p:cNvSpPr>
          <p:nvPr>
            <p:ph idx="1"/>
          </p:nvPr>
        </p:nvSpPr>
        <p:spPr/>
        <p:txBody>
          <a:bodyPr/>
          <a:lstStyle/>
          <a:p>
            <a:pPr marL="0" indent="0">
              <a:buNone/>
            </a:pPr>
            <a:r>
              <a:rPr lang="en-US" dirty="0"/>
              <a:t>Discuss in your group….</a:t>
            </a:r>
          </a:p>
          <a:p>
            <a:pPr marL="514350" indent="-514350">
              <a:buFont typeface="+mj-lt"/>
              <a:buAutoNum type="arabicPeriod"/>
            </a:pPr>
            <a:r>
              <a:rPr lang="en-US" dirty="0"/>
              <a:t>Which learning activities did you teach or observe during your practicum? </a:t>
            </a:r>
          </a:p>
          <a:p>
            <a:pPr marL="514350" indent="-514350">
              <a:buFont typeface="+mj-lt"/>
              <a:buAutoNum type="arabicPeriod"/>
            </a:pPr>
            <a:r>
              <a:rPr lang="en-US" dirty="0"/>
              <a:t>Which learning activities are new to you or were not present in classrooms during your practicum?</a:t>
            </a:r>
          </a:p>
          <a:p>
            <a:pPr marL="514350" indent="-514350">
              <a:buFont typeface="+mj-lt"/>
              <a:buAutoNum type="arabicPeriod"/>
            </a:pPr>
            <a:r>
              <a:rPr lang="en-US" dirty="0"/>
              <a:t>Which learning activities are you interested in learning more about? </a:t>
            </a:r>
          </a:p>
          <a:p>
            <a:pPr marL="514350" indent="-514350">
              <a:buFont typeface="+mj-lt"/>
              <a:buAutoNum type="arabicPeriod"/>
            </a:pPr>
            <a:r>
              <a:rPr lang="en-US" dirty="0"/>
              <a:t>What are some ways you could enhance your teaching practice in the area of digital technology?</a:t>
            </a:r>
          </a:p>
        </p:txBody>
      </p:sp>
    </p:spTree>
    <p:extLst>
      <p:ext uri="{BB962C8B-B14F-4D97-AF65-F5344CB8AC3E}">
        <p14:creationId xmlns:p14="http://schemas.microsoft.com/office/powerpoint/2010/main" val="3721247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Enhancing your Digital Pedagogies…</a:t>
            </a:r>
          </a:p>
        </p:txBody>
      </p:sp>
      <p:sp>
        <p:nvSpPr>
          <p:cNvPr id="3" name="Content Placeholder 2"/>
          <p:cNvSpPr>
            <a:spLocks noGrp="1"/>
          </p:cNvSpPr>
          <p:nvPr>
            <p:ph idx="1"/>
          </p:nvPr>
        </p:nvSpPr>
        <p:spPr/>
        <p:txBody>
          <a:bodyPr>
            <a:normAutofit/>
          </a:bodyPr>
          <a:lstStyle/>
          <a:p>
            <a:r>
              <a:rPr lang="en-US" dirty="0"/>
              <a:t>Join BCTF organizations like </a:t>
            </a:r>
            <a:r>
              <a:rPr lang="en-US" b="1" i="1" dirty="0"/>
              <a:t>Computer Using Educators of BC</a:t>
            </a:r>
            <a:r>
              <a:rPr lang="en-US" dirty="0"/>
              <a:t> (CUEBC) and/or </a:t>
            </a:r>
            <a:r>
              <a:rPr lang="en-US" b="1" i="1" dirty="0"/>
              <a:t>The British Columbia Technology Education Association </a:t>
            </a:r>
            <a:r>
              <a:rPr lang="en-US" dirty="0"/>
              <a:t>(BCTEA)</a:t>
            </a:r>
          </a:p>
          <a:p>
            <a:r>
              <a:rPr lang="en-US" dirty="0"/>
              <a:t>Attend Ed Tech conferences and other Professional Development opportunities for Technology Teachers</a:t>
            </a:r>
          </a:p>
          <a:p>
            <a:pPr lvl="1"/>
            <a:r>
              <a:rPr lang="en-US" dirty="0"/>
              <a:t>CUEBC Conference (BC)</a:t>
            </a:r>
          </a:p>
          <a:p>
            <a:pPr lvl="1"/>
            <a:r>
              <a:rPr lang="en-US" dirty="0"/>
              <a:t>EdTech Canada –</a:t>
            </a:r>
          </a:p>
          <a:p>
            <a:pPr lvl="1"/>
            <a:r>
              <a:rPr lang="en-US" dirty="0"/>
              <a:t>BCTEA Conference –</a:t>
            </a:r>
          </a:p>
          <a:p>
            <a:pPr lvl="1"/>
            <a:r>
              <a:rPr lang="en-US" dirty="0"/>
              <a:t>Use Social Media (Twitter, </a:t>
            </a:r>
            <a:r>
              <a:rPr lang="en-US" dirty="0" err="1"/>
              <a:t>FaceBook</a:t>
            </a:r>
            <a:r>
              <a:rPr lang="en-US" dirty="0"/>
              <a:t>, etc.) to develop your networks </a:t>
            </a:r>
          </a:p>
          <a:p>
            <a:pPr lvl="1"/>
            <a:r>
              <a:rPr lang="en-US" dirty="0"/>
              <a:t>Find the Apple Certified teachers in your school</a:t>
            </a:r>
            <a:r>
              <a:rPr lang="en-US"/>
              <a:t>/district!! </a:t>
            </a:r>
            <a:endParaRPr lang="en-US" dirty="0"/>
          </a:p>
          <a:p>
            <a:endParaRPr lang="en-US" dirty="0"/>
          </a:p>
        </p:txBody>
      </p:sp>
    </p:spTree>
    <p:extLst>
      <p:ext uri="{BB962C8B-B14F-4D97-AF65-F5344CB8AC3E}">
        <p14:creationId xmlns:p14="http://schemas.microsoft.com/office/powerpoint/2010/main" val="2285210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D81BF-F7D4-454F-8DDF-FB5DC3B95056}"/>
              </a:ext>
            </a:extLst>
          </p:cNvPr>
          <p:cNvSpPr>
            <a:spLocks noGrp="1"/>
          </p:cNvSpPr>
          <p:nvPr>
            <p:ph type="title"/>
          </p:nvPr>
        </p:nvSpPr>
        <p:spPr/>
        <p:txBody>
          <a:bodyPr/>
          <a:lstStyle/>
          <a:p>
            <a:r>
              <a:rPr lang="en-US" b="1" dirty="0"/>
              <a:t>Group Media Project</a:t>
            </a:r>
          </a:p>
        </p:txBody>
      </p:sp>
      <p:sp>
        <p:nvSpPr>
          <p:cNvPr id="3" name="Content Placeholder 2">
            <a:extLst>
              <a:ext uri="{FF2B5EF4-FFF2-40B4-BE49-F238E27FC236}">
                <a16:creationId xmlns:a16="http://schemas.microsoft.com/office/drawing/2014/main" id="{41EF06B5-01DD-E046-93E2-A37B34FC6109}"/>
              </a:ext>
            </a:extLst>
          </p:cNvPr>
          <p:cNvSpPr>
            <a:spLocks noGrp="1"/>
          </p:cNvSpPr>
          <p:nvPr>
            <p:ph idx="1"/>
          </p:nvPr>
        </p:nvSpPr>
        <p:spPr>
          <a:xfrm>
            <a:off x="838200" y="1421864"/>
            <a:ext cx="10515600" cy="4765180"/>
          </a:xfrm>
        </p:spPr>
        <p:txBody>
          <a:bodyPr>
            <a:noAutofit/>
          </a:bodyPr>
          <a:lstStyle/>
          <a:p>
            <a:r>
              <a:rPr lang="en-CA" sz="2000" b="1" dirty="0"/>
              <a:t>Goal: </a:t>
            </a:r>
            <a:r>
              <a:rPr lang="en-CA" sz="2000" dirty="0"/>
              <a:t>to explore the use of multiple (often hybrid) literacies in the development of a </a:t>
            </a:r>
            <a:r>
              <a:rPr lang="en-CA" sz="2000" b="1" i="1" dirty="0"/>
              <a:t>multimedia artwork</a:t>
            </a:r>
            <a:r>
              <a:rPr lang="en-CA" sz="2000" dirty="0"/>
              <a:t> that can be used in a teaching context or to reflect on teaching experiences from the practicum. </a:t>
            </a:r>
          </a:p>
          <a:p>
            <a:r>
              <a:rPr lang="en-CA" sz="2000" b="1" dirty="0"/>
              <a:t>Content/Topics: </a:t>
            </a:r>
          </a:p>
          <a:p>
            <a:pPr lvl="1"/>
            <a:r>
              <a:rPr lang="en-CA" sz="1600" dirty="0"/>
              <a:t>Present or demonstrate one teaching idea to illustrate an application of "language across the curriculum" and "literacy practices and assessment” in your area of interest. </a:t>
            </a:r>
          </a:p>
          <a:p>
            <a:pPr lvl="1"/>
            <a:r>
              <a:rPr lang="en-CA" sz="1600" dirty="0"/>
              <a:t>The topic could be something you used or learned in your practicum, or something you learned from other teachers, or it could be something that you may want to use as a classroom teacher in the future based on what you learned in this course. </a:t>
            </a:r>
          </a:p>
          <a:p>
            <a:pPr lvl="1"/>
            <a:r>
              <a:rPr lang="en-CA" sz="1600" dirty="0"/>
              <a:t>The project is collaborative in nature and pedagogical in scope, but there are no “rules” other than it must include a minimum of three different literacies that are explored (e.g. visual literacy, musical literacy, fashion literacy). </a:t>
            </a:r>
          </a:p>
          <a:p>
            <a:r>
              <a:rPr lang="en-CA" sz="2000" b="1" dirty="0"/>
              <a:t>Groups: </a:t>
            </a:r>
            <a:r>
              <a:rPr lang="en-CA" sz="2000" dirty="0"/>
              <a:t>3-6 people (content specialty or interest groups) </a:t>
            </a:r>
            <a:endParaRPr lang="en-CA" sz="2000" b="1" dirty="0"/>
          </a:p>
          <a:p>
            <a:r>
              <a:rPr lang="en-CA" sz="2000" b="1" dirty="0"/>
              <a:t>Submission/Presentation </a:t>
            </a:r>
          </a:p>
          <a:p>
            <a:pPr lvl="1"/>
            <a:r>
              <a:rPr lang="en-CA" sz="1600" dirty="0"/>
              <a:t>Upload your group media project to the course shell/website</a:t>
            </a:r>
          </a:p>
          <a:p>
            <a:pPr lvl="1"/>
            <a:r>
              <a:rPr lang="en-CA" sz="1600" dirty="0"/>
              <a:t>Group presentations June 17-21</a:t>
            </a:r>
          </a:p>
          <a:p>
            <a:pPr lvl="1"/>
            <a:r>
              <a:rPr lang="en-CA" sz="1600" dirty="0"/>
              <a:t>15 minutes max. for presentations </a:t>
            </a:r>
          </a:p>
          <a:p>
            <a:pPr marL="0" indent="0">
              <a:buNone/>
            </a:pPr>
            <a:endParaRPr lang="en-US" sz="2000" dirty="0"/>
          </a:p>
        </p:txBody>
      </p:sp>
    </p:spTree>
    <p:extLst>
      <p:ext uri="{BB962C8B-B14F-4D97-AF65-F5344CB8AC3E}">
        <p14:creationId xmlns:p14="http://schemas.microsoft.com/office/powerpoint/2010/main" val="632461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F75DB-FA60-494F-9520-16D021E5E988}"/>
              </a:ext>
            </a:extLst>
          </p:cNvPr>
          <p:cNvSpPr>
            <a:spLocks noGrp="1"/>
          </p:cNvSpPr>
          <p:nvPr>
            <p:ph type="title"/>
          </p:nvPr>
        </p:nvSpPr>
        <p:spPr/>
        <p:txBody>
          <a:bodyPr/>
          <a:lstStyle/>
          <a:p>
            <a:r>
              <a:rPr lang="en-US" b="1" dirty="0"/>
              <a:t>Bringing Literacies Together: Shape of the Day</a:t>
            </a:r>
          </a:p>
        </p:txBody>
      </p:sp>
      <p:sp>
        <p:nvSpPr>
          <p:cNvPr id="3" name="Content Placeholder 2">
            <a:extLst>
              <a:ext uri="{FF2B5EF4-FFF2-40B4-BE49-F238E27FC236}">
                <a16:creationId xmlns:a16="http://schemas.microsoft.com/office/drawing/2014/main" id="{9741ECDB-482C-9348-96A9-A9C46AAE042D}"/>
              </a:ext>
            </a:extLst>
          </p:cNvPr>
          <p:cNvSpPr>
            <a:spLocks noGrp="1"/>
          </p:cNvSpPr>
          <p:nvPr>
            <p:ph idx="1"/>
          </p:nvPr>
        </p:nvSpPr>
        <p:spPr/>
        <p:txBody>
          <a:bodyPr/>
          <a:lstStyle/>
          <a:p>
            <a:r>
              <a:rPr lang="en-US" dirty="0"/>
              <a:t>Reading Group 4b Presentation </a:t>
            </a:r>
          </a:p>
          <a:p>
            <a:r>
              <a:rPr lang="en-US" dirty="0"/>
              <a:t>Annenberg Learner – New Literacies </a:t>
            </a:r>
          </a:p>
          <a:p>
            <a:r>
              <a:rPr lang="en-US" dirty="0"/>
              <a:t>BC’s Digital Literacy Framework</a:t>
            </a:r>
          </a:p>
          <a:p>
            <a:r>
              <a:rPr lang="en-US" dirty="0"/>
              <a:t>Break </a:t>
            </a:r>
          </a:p>
          <a:p>
            <a:r>
              <a:rPr lang="en-US" dirty="0"/>
              <a:t>Group Media Project – Review and Discussion</a:t>
            </a:r>
          </a:p>
          <a:p>
            <a:r>
              <a:rPr lang="en-US" dirty="0"/>
              <a:t>Time for Group Work </a:t>
            </a:r>
          </a:p>
        </p:txBody>
      </p:sp>
    </p:spTree>
    <p:extLst>
      <p:ext uri="{BB962C8B-B14F-4D97-AF65-F5344CB8AC3E}">
        <p14:creationId xmlns:p14="http://schemas.microsoft.com/office/powerpoint/2010/main" val="2589336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FAF82-D557-9C44-8255-C3749DB49F98}"/>
              </a:ext>
            </a:extLst>
          </p:cNvPr>
          <p:cNvSpPr>
            <a:spLocks noGrp="1"/>
          </p:cNvSpPr>
          <p:nvPr>
            <p:ph type="title"/>
          </p:nvPr>
        </p:nvSpPr>
        <p:spPr/>
        <p:txBody>
          <a:bodyPr>
            <a:noAutofit/>
          </a:bodyPr>
          <a:lstStyle/>
          <a:p>
            <a:r>
              <a:rPr lang="en-US" b="1" dirty="0"/>
              <a:t>Annenberg Learner – New Literacies </a:t>
            </a:r>
          </a:p>
        </p:txBody>
      </p:sp>
      <p:sp>
        <p:nvSpPr>
          <p:cNvPr id="3" name="Content Placeholder 2">
            <a:extLst>
              <a:ext uri="{FF2B5EF4-FFF2-40B4-BE49-F238E27FC236}">
                <a16:creationId xmlns:a16="http://schemas.microsoft.com/office/drawing/2014/main" id="{1F965C01-713D-0947-9C37-AA577938A401}"/>
              </a:ext>
            </a:extLst>
          </p:cNvPr>
          <p:cNvSpPr>
            <a:spLocks noGrp="1"/>
          </p:cNvSpPr>
          <p:nvPr>
            <p:ph idx="1"/>
          </p:nvPr>
        </p:nvSpPr>
        <p:spPr/>
        <p:txBody>
          <a:bodyPr/>
          <a:lstStyle/>
          <a:p>
            <a:r>
              <a:rPr lang="en-CA" i="1" dirty="0"/>
              <a:t>“Students engage in literacy practices and learning outside of school, learning they consider powerful and important. Typical approaches to secondary school content learning often overlook the learning and literacy practices that youth engage in apart from their school-based content learning." </a:t>
            </a:r>
            <a:r>
              <a:rPr lang="en-CA" dirty="0"/>
              <a:t>– </a:t>
            </a:r>
            <a:r>
              <a:rPr lang="en-CA" dirty="0" err="1"/>
              <a:t>Moje</a:t>
            </a:r>
            <a:r>
              <a:rPr lang="en-CA" dirty="0"/>
              <a:t>, 2008, p. 98.</a:t>
            </a:r>
          </a:p>
          <a:p>
            <a:r>
              <a:rPr lang="en-CA" dirty="0"/>
              <a:t>Agree or disagree? Discuss this with your table group</a:t>
            </a:r>
          </a:p>
          <a:p>
            <a:r>
              <a:rPr lang="en-CA" dirty="0"/>
              <a:t>What are some literacy practices that youth engage in outside of school?</a:t>
            </a:r>
            <a:endParaRPr lang="en-US" dirty="0"/>
          </a:p>
        </p:txBody>
      </p:sp>
    </p:spTree>
    <p:extLst>
      <p:ext uri="{BB962C8B-B14F-4D97-AF65-F5344CB8AC3E}">
        <p14:creationId xmlns:p14="http://schemas.microsoft.com/office/powerpoint/2010/main" val="985368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FAF82-D557-9C44-8255-C3749DB49F98}"/>
              </a:ext>
            </a:extLst>
          </p:cNvPr>
          <p:cNvSpPr>
            <a:spLocks noGrp="1"/>
          </p:cNvSpPr>
          <p:nvPr>
            <p:ph type="title"/>
          </p:nvPr>
        </p:nvSpPr>
        <p:spPr/>
        <p:txBody>
          <a:bodyPr>
            <a:noAutofit/>
          </a:bodyPr>
          <a:lstStyle/>
          <a:p>
            <a:r>
              <a:rPr lang="en-CA" b="1" dirty="0"/>
              <a:t>School-Based Literacy and Out-of-School Literacy</a:t>
            </a:r>
            <a:endParaRPr lang="en-US" b="1" dirty="0"/>
          </a:p>
        </p:txBody>
      </p:sp>
      <p:sp>
        <p:nvSpPr>
          <p:cNvPr id="3" name="Content Placeholder 2">
            <a:extLst>
              <a:ext uri="{FF2B5EF4-FFF2-40B4-BE49-F238E27FC236}">
                <a16:creationId xmlns:a16="http://schemas.microsoft.com/office/drawing/2014/main" id="{1F965C01-713D-0947-9C37-AA577938A401}"/>
              </a:ext>
            </a:extLst>
          </p:cNvPr>
          <p:cNvSpPr>
            <a:spLocks noGrp="1"/>
          </p:cNvSpPr>
          <p:nvPr>
            <p:ph idx="1"/>
          </p:nvPr>
        </p:nvSpPr>
        <p:spPr/>
        <p:txBody>
          <a:bodyPr>
            <a:normAutofit lnSpcReduction="10000"/>
          </a:bodyPr>
          <a:lstStyle/>
          <a:p>
            <a:pPr marL="0" indent="0">
              <a:buNone/>
            </a:pPr>
            <a:r>
              <a:rPr lang="en-CA" i="1" dirty="0"/>
              <a:t>With the explosion of technology over the last decade, students are using a wide variety of literacy practices and tools to read, write, think, and communicate about their world. They do this on a daily basis outside of school through the use of social media, texting, making videos, and navigating the Internet. Young people also participate in many other literacy practices that involve reading, writing, performance, sport, and other kinds of multimodal tools and processes. </a:t>
            </a:r>
            <a:r>
              <a:rPr lang="en-CA" b="1" i="1" dirty="0"/>
              <a:t>It is critical for teachers to understand the out-of-school literacy practices students bring to school and to build on them in school-based learning, thus expanding and enhancing their use of multiple literacies.</a:t>
            </a:r>
          </a:p>
          <a:p>
            <a:pPr marL="0" indent="0">
              <a:buNone/>
            </a:pPr>
            <a:r>
              <a:rPr lang="en-CA" dirty="0"/>
              <a:t>Did you see this reflected in your practicum?</a:t>
            </a:r>
            <a:endParaRPr lang="en-US" dirty="0"/>
          </a:p>
        </p:txBody>
      </p:sp>
    </p:spTree>
    <p:extLst>
      <p:ext uri="{BB962C8B-B14F-4D97-AF65-F5344CB8AC3E}">
        <p14:creationId xmlns:p14="http://schemas.microsoft.com/office/powerpoint/2010/main" val="3574172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FAF82-D557-9C44-8255-C3749DB49F98}"/>
              </a:ext>
            </a:extLst>
          </p:cNvPr>
          <p:cNvSpPr>
            <a:spLocks noGrp="1"/>
          </p:cNvSpPr>
          <p:nvPr>
            <p:ph type="title"/>
          </p:nvPr>
        </p:nvSpPr>
        <p:spPr/>
        <p:txBody>
          <a:bodyPr>
            <a:noAutofit/>
          </a:bodyPr>
          <a:lstStyle/>
          <a:p>
            <a:r>
              <a:rPr lang="en-US" b="1" dirty="0"/>
              <a:t>Annenberg Learner – New Literacies </a:t>
            </a:r>
          </a:p>
        </p:txBody>
      </p:sp>
      <p:sp>
        <p:nvSpPr>
          <p:cNvPr id="3" name="Content Placeholder 2">
            <a:extLst>
              <a:ext uri="{FF2B5EF4-FFF2-40B4-BE49-F238E27FC236}">
                <a16:creationId xmlns:a16="http://schemas.microsoft.com/office/drawing/2014/main" id="{1F965C01-713D-0947-9C37-AA577938A401}"/>
              </a:ext>
            </a:extLst>
          </p:cNvPr>
          <p:cNvSpPr>
            <a:spLocks noGrp="1"/>
          </p:cNvSpPr>
          <p:nvPr>
            <p:ph idx="1"/>
          </p:nvPr>
        </p:nvSpPr>
        <p:spPr/>
        <p:txBody>
          <a:bodyPr/>
          <a:lstStyle/>
          <a:p>
            <a:r>
              <a:rPr lang="en-CA" b="1" dirty="0"/>
              <a:t>“What Is Disciplinary Learning?”</a:t>
            </a:r>
          </a:p>
          <a:p>
            <a:r>
              <a:rPr lang="en-CA" i="1" dirty="0"/>
              <a:t>Using Technology to Develop Writing Skills</a:t>
            </a:r>
            <a:endParaRPr lang="en-US" dirty="0"/>
          </a:p>
          <a:p>
            <a:r>
              <a:rPr lang="en-CA" b="1" dirty="0"/>
              <a:t>Table Group Discussion</a:t>
            </a:r>
            <a:r>
              <a:rPr lang="en-CA" dirty="0"/>
              <a:t>: Consider the short- or long-term projects you assign and how technology can support student learning and performance. How can this technology connect to the practices students use outside of school? How does it motivate and engage them in learning?</a:t>
            </a:r>
          </a:p>
          <a:p>
            <a:endParaRPr lang="en-US" dirty="0"/>
          </a:p>
        </p:txBody>
      </p:sp>
    </p:spTree>
    <p:extLst>
      <p:ext uri="{BB962C8B-B14F-4D97-AF65-F5344CB8AC3E}">
        <p14:creationId xmlns:p14="http://schemas.microsoft.com/office/powerpoint/2010/main" val="687404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C0A76-71E0-DA4D-B19B-3BE8F7CF078A}"/>
              </a:ext>
            </a:extLst>
          </p:cNvPr>
          <p:cNvSpPr>
            <a:spLocks noGrp="1"/>
          </p:cNvSpPr>
          <p:nvPr>
            <p:ph type="title"/>
          </p:nvPr>
        </p:nvSpPr>
        <p:spPr/>
        <p:txBody>
          <a:bodyPr/>
          <a:lstStyle/>
          <a:p>
            <a:r>
              <a:rPr lang="en-US" b="1" dirty="0"/>
              <a:t>Using Technology to Develop Writing Skills</a:t>
            </a:r>
          </a:p>
        </p:txBody>
      </p:sp>
      <p:sp>
        <p:nvSpPr>
          <p:cNvPr id="3" name="Content Placeholder 2">
            <a:extLst>
              <a:ext uri="{FF2B5EF4-FFF2-40B4-BE49-F238E27FC236}">
                <a16:creationId xmlns:a16="http://schemas.microsoft.com/office/drawing/2014/main" id="{5B2B88CC-2AE6-CA4D-8F57-60FE127E1667}"/>
              </a:ext>
            </a:extLst>
          </p:cNvPr>
          <p:cNvSpPr>
            <a:spLocks noGrp="1"/>
          </p:cNvSpPr>
          <p:nvPr>
            <p:ph idx="1"/>
          </p:nvPr>
        </p:nvSpPr>
        <p:spPr/>
        <p:txBody>
          <a:bodyPr>
            <a:normAutofit lnSpcReduction="10000"/>
          </a:bodyPr>
          <a:lstStyle/>
          <a:p>
            <a:r>
              <a:rPr lang="en-CA" b="1" dirty="0"/>
              <a:t>Watch the video:</a:t>
            </a:r>
            <a:r>
              <a:rPr lang="en-CA" dirty="0"/>
              <a:t> As you watch, notice the different types of technology that students use to develop their journalism projects. How was the topic—The Power of Narrative—enhanced by the use of technology? How did this project connect both home and school literacy practices?</a:t>
            </a:r>
            <a:endParaRPr lang="en-US" dirty="0"/>
          </a:p>
          <a:p>
            <a:r>
              <a:rPr lang="en-US" dirty="0">
                <a:hlinkClick r:id="rId2"/>
              </a:rPr>
              <a:t>https://www.learner.org/courses/readwrite/disciplinary-literacy/what-is-disciplinary-literacy/7.html</a:t>
            </a:r>
            <a:endParaRPr lang="en-US" dirty="0"/>
          </a:p>
          <a:p>
            <a:r>
              <a:rPr lang="en-CA" b="1" dirty="0"/>
              <a:t>Reflect:</a:t>
            </a:r>
            <a:r>
              <a:rPr lang="en-CA" dirty="0"/>
              <a:t> What was the impact of technology on student learning, engagement and motivation, and performance? What role can technology play in your own instruction? Think of a project or assignment</a:t>
            </a:r>
          </a:p>
          <a:p>
            <a:endParaRPr lang="en-US" dirty="0"/>
          </a:p>
          <a:p>
            <a:endParaRPr lang="en-US" dirty="0"/>
          </a:p>
        </p:txBody>
      </p:sp>
    </p:spTree>
    <p:extLst>
      <p:ext uri="{BB962C8B-B14F-4D97-AF65-F5344CB8AC3E}">
        <p14:creationId xmlns:p14="http://schemas.microsoft.com/office/powerpoint/2010/main" val="3148494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75F0B-5139-BB41-A2B0-3454CE76D407}"/>
              </a:ext>
            </a:extLst>
          </p:cNvPr>
          <p:cNvSpPr>
            <a:spLocks noGrp="1"/>
          </p:cNvSpPr>
          <p:nvPr>
            <p:ph type="title"/>
          </p:nvPr>
        </p:nvSpPr>
        <p:spPr/>
        <p:txBody>
          <a:bodyPr/>
          <a:lstStyle/>
          <a:p>
            <a:r>
              <a:rPr lang="en-US" b="1" dirty="0"/>
              <a:t>BC’s Digital Literacy Framework </a:t>
            </a:r>
          </a:p>
        </p:txBody>
      </p:sp>
      <p:sp>
        <p:nvSpPr>
          <p:cNvPr id="3" name="Content Placeholder 2">
            <a:extLst>
              <a:ext uri="{FF2B5EF4-FFF2-40B4-BE49-F238E27FC236}">
                <a16:creationId xmlns:a16="http://schemas.microsoft.com/office/drawing/2014/main" id="{77F2D7AF-0846-A648-AB61-148A66DE6B38}"/>
              </a:ext>
            </a:extLst>
          </p:cNvPr>
          <p:cNvSpPr>
            <a:spLocks noGrp="1"/>
          </p:cNvSpPr>
          <p:nvPr>
            <p:ph idx="1"/>
          </p:nvPr>
        </p:nvSpPr>
        <p:spPr/>
        <p:txBody>
          <a:bodyPr/>
          <a:lstStyle/>
          <a:p>
            <a:r>
              <a:rPr lang="en-CA" dirty="0"/>
              <a:t>The Ministry of Education defines digital literacy as “the interest, attitude and ability of individuals to appropriately use digital technology and communication tools to access, manage, integrate, analyze and evaluate information, construct new knowledge, create and communicate with others”.</a:t>
            </a:r>
            <a:endParaRPr lang="en-US" dirty="0"/>
          </a:p>
          <a:p>
            <a:r>
              <a:rPr lang="en-US" dirty="0">
                <a:hlinkClick r:id="rId2"/>
              </a:rPr>
              <a:t>https://www2.gov.bc.ca/gov/content/education-training/k-12/teach/teaching-tools/digital-literacy</a:t>
            </a:r>
            <a:endParaRPr lang="en-US" dirty="0"/>
          </a:p>
          <a:p>
            <a:endParaRPr lang="en-US" dirty="0"/>
          </a:p>
        </p:txBody>
      </p:sp>
    </p:spTree>
    <p:extLst>
      <p:ext uri="{BB962C8B-B14F-4D97-AF65-F5344CB8AC3E}">
        <p14:creationId xmlns:p14="http://schemas.microsoft.com/office/powerpoint/2010/main" val="251109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75F0B-5139-BB41-A2B0-3454CE76D407}"/>
              </a:ext>
            </a:extLst>
          </p:cNvPr>
          <p:cNvSpPr>
            <a:spLocks noGrp="1"/>
          </p:cNvSpPr>
          <p:nvPr>
            <p:ph type="title"/>
          </p:nvPr>
        </p:nvSpPr>
        <p:spPr/>
        <p:txBody>
          <a:bodyPr/>
          <a:lstStyle/>
          <a:p>
            <a:r>
              <a:rPr lang="en-US" b="1" dirty="0"/>
              <a:t>BC’s Digital Literacy Framework – </a:t>
            </a:r>
            <a:br>
              <a:rPr lang="en-US" b="1" dirty="0"/>
            </a:br>
            <a:r>
              <a:rPr lang="en-US" b="1" dirty="0"/>
              <a:t>Six Characteristics (ISTE)</a:t>
            </a:r>
          </a:p>
        </p:txBody>
      </p:sp>
      <p:sp>
        <p:nvSpPr>
          <p:cNvPr id="3" name="Content Placeholder 2">
            <a:extLst>
              <a:ext uri="{FF2B5EF4-FFF2-40B4-BE49-F238E27FC236}">
                <a16:creationId xmlns:a16="http://schemas.microsoft.com/office/drawing/2014/main" id="{77F2D7AF-0846-A648-AB61-148A66DE6B38}"/>
              </a:ext>
            </a:extLst>
          </p:cNvPr>
          <p:cNvSpPr>
            <a:spLocks noGrp="1"/>
          </p:cNvSpPr>
          <p:nvPr>
            <p:ph idx="1"/>
          </p:nvPr>
        </p:nvSpPr>
        <p:spPr/>
        <p:txBody>
          <a:bodyPr>
            <a:normAutofit fontScale="85000" lnSpcReduction="20000"/>
          </a:bodyPr>
          <a:lstStyle/>
          <a:p>
            <a:pPr marL="514350" indent="-514350">
              <a:buFont typeface="+mj-lt"/>
              <a:buAutoNum type="arabicPeriod"/>
            </a:pPr>
            <a:r>
              <a:rPr lang="en-CA" b="1" dirty="0"/>
              <a:t>Research and Information Literacy</a:t>
            </a:r>
            <a:r>
              <a:rPr lang="en-CA" dirty="0"/>
              <a:t>: Students apply digital tools to gather, evaluate, and use information</a:t>
            </a:r>
          </a:p>
          <a:p>
            <a:pPr marL="514350" indent="-514350">
              <a:buFont typeface="+mj-lt"/>
              <a:buAutoNum type="arabicPeriod"/>
            </a:pPr>
            <a:r>
              <a:rPr lang="en-CA" b="1" dirty="0"/>
              <a:t>Critical Thinking, Problem Solving, and Decision Making</a:t>
            </a:r>
            <a:r>
              <a:rPr lang="en-CA" dirty="0"/>
              <a:t>: Students use critical thinking skills to plan and conduct research, manage projects, solve problems, and make informed decisions using appropriate digital tools and resources</a:t>
            </a:r>
          </a:p>
          <a:p>
            <a:pPr marL="514350" indent="-514350">
              <a:buFont typeface="+mj-lt"/>
              <a:buAutoNum type="arabicPeriod"/>
            </a:pPr>
            <a:r>
              <a:rPr lang="en-CA" b="1" dirty="0"/>
              <a:t>Creativity and Innovation</a:t>
            </a:r>
            <a:r>
              <a:rPr lang="en-CA" dirty="0"/>
              <a:t>: Students demonstrate creative thinking, construct knowledge, and develop innovative products and processes using technology</a:t>
            </a:r>
          </a:p>
          <a:p>
            <a:pPr marL="514350" indent="-514350">
              <a:buFont typeface="+mj-lt"/>
              <a:buAutoNum type="arabicPeriod"/>
            </a:pPr>
            <a:r>
              <a:rPr lang="en-CA" b="1" dirty="0"/>
              <a:t>Digital Citizenship</a:t>
            </a:r>
            <a:r>
              <a:rPr lang="en-CA" dirty="0"/>
              <a:t>: Students understand human, cultural, and societal issues related to technology and practice legal and ethical behavior</a:t>
            </a:r>
          </a:p>
          <a:p>
            <a:pPr marL="514350" indent="-514350">
              <a:buFont typeface="+mj-lt"/>
              <a:buAutoNum type="arabicPeriod"/>
            </a:pPr>
            <a:r>
              <a:rPr lang="en-CA" b="1" dirty="0"/>
              <a:t>Communication and Collaboration</a:t>
            </a:r>
            <a:r>
              <a:rPr lang="en-CA" dirty="0"/>
              <a:t>: Students use digital media and environments to communicate and work collaboratively, including at a distance, to support individual learning and contribute to the learning of others</a:t>
            </a:r>
          </a:p>
          <a:p>
            <a:pPr marL="514350" indent="-514350">
              <a:buFont typeface="+mj-lt"/>
              <a:buAutoNum type="arabicPeriod"/>
            </a:pPr>
            <a:r>
              <a:rPr lang="en-CA" b="1" dirty="0"/>
              <a:t>Technology Operations and Concepts</a:t>
            </a:r>
            <a:r>
              <a:rPr lang="en-CA" dirty="0"/>
              <a:t>: Students demonstrate a sound understanding of technology concepts, systems, and operations. </a:t>
            </a:r>
          </a:p>
          <a:p>
            <a:pPr marL="514350" indent="-514350">
              <a:buFont typeface="+mj-lt"/>
              <a:buAutoNum type="arabicPeriod"/>
            </a:pPr>
            <a:endParaRPr lang="en-US" dirty="0"/>
          </a:p>
        </p:txBody>
      </p:sp>
    </p:spTree>
    <p:extLst>
      <p:ext uri="{BB962C8B-B14F-4D97-AF65-F5344CB8AC3E}">
        <p14:creationId xmlns:p14="http://schemas.microsoft.com/office/powerpoint/2010/main" val="368961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E80720-327E-EC41-977A-9ED7D02A538A}"/>
              </a:ext>
            </a:extLst>
          </p:cNvPr>
          <p:cNvSpPr>
            <a:spLocks noGrp="1"/>
          </p:cNvSpPr>
          <p:nvPr>
            <p:ph idx="1"/>
          </p:nvPr>
        </p:nvSpPr>
        <p:spPr/>
        <p:txBody>
          <a:bodyPr/>
          <a:lstStyle/>
          <a:p>
            <a:r>
              <a:rPr lang="en-CA" dirty="0"/>
              <a:t>To support the Framework there is a set of profiles that provide examples of activities that digitally literate students should be able to do at key developmental points in their K-12 education. The profiles are based on International Society for Technology in Education's (ISTE) NETS•S standards and a belief that all students must have regular opportunities to use technology to develop skills that encourage personal productivity, creativity, critical thinking, and collaboration in the classroom and in daily life. </a:t>
            </a:r>
          </a:p>
          <a:p>
            <a:r>
              <a:rPr lang="en-CA" dirty="0"/>
              <a:t>In your group, take a look at the Profiles for Grades 6-9 and 10-12 </a:t>
            </a:r>
          </a:p>
        </p:txBody>
      </p:sp>
      <p:sp>
        <p:nvSpPr>
          <p:cNvPr id="4" name="Title 1">
            <a:extLst>
              <a:ext uri="{FF2B5EF4-FFF2-40B4-BE49-F238E27FC236}">
                <a16:creationId xmlns:a16="http://schemas.microsoft.com/office/drawing/2014/main" id="{FC2C0452-A1BD-0E4B-9B64-DB8B572D5E92}"/>
              </a:ext>
            </a:extLst>
          </p:cNvPr>
          <p:cNvSpPr>
            <a:spLocks noGrp="1"/>
          </p:cNvSpPr>
          <p:nvPr>
            <p:ph type="title"/>
          </p:nvPr>
        </p:nvSpPr>
        <p:spPr/>
        <p:txBody>
          <a:bodyPr/>
          <a:lstStyle/>
          <a:p>
            <a:r>
              <a:rPr lang="en-US" b="1" dirty="0"/>
              <a:t>BC’s Digital Literacy Framework – Profiles </a:t>
            </a:r>
          </a:p>
        </p:txBody>
      </p:sp>
    </p:spTree>
    <p:extLst>
      <p:ext uri="{BB962C8B-B14F-4D97-AF65-F5344CB8AC3E}">
        <p14:creationId xmlns:p14="http://schemas.microsoft.com/office/powerpoint/2010/main" val="3317879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986</TotalTime>
  <Words>798</Words>
  <Application>Microsoft Macintosh PowerPoint</Application>
  <PresentationFormat>Widescreen</PresentationFormat>
  <Paragraphs>67</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LLED 361 J. Robertson</vt:lpstr>
      <vt:lpstr>Bringing Literacies Together: Shape of the Day</vt:lpstr>
      <vt:lpstr>Annenberg Learner – New Literacies </vt:lpstr>
      <vt:lpstr>School-Based Literacy and Out-of-School Literacy</vt:lpstr>
      <vt:lpstr>Annenberg Learner – New Literacies </vt:lpstr>
      <vt:lpstr>Using Technology to Develop Writing Skills</vt:lpstr>
      <vt:lpstr>BC’s Digital Literacy Framework </vt:lpstr>
      <vt:lpstr>BC’s Digital Literacy Framework –  Six Characteristics (ISTE)</vt:lpstr>
      <vt:lpstr>BC’s Digital Literacy Framework – Profiles </vt:lpstr>
      <vt:lpstr>Experiences with Technology and Digital Resources – Learning Activities</vt:lpstr>
      <vt:lpstr>Enhancing your Digital Pedagogies…</vt:lpstr>
      <vt:lpstr>Group Media Project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LLED 361 J. Robertson</dc:title>
  <dc:creator>Joanne Robertson</dc:creator>
  <cp:lastModifiedBy>Joanne Robertson</cp:lastModifiedBy>
  <cp:revision>13</cp:revision>
  <dcterms:created xsi:type="dcterms:W3CDTF">2019-06-12T04:11:42Z</dcterms:created>
  <dcterms:modified xsi:type="dcterms:W3CDTF">2019-06-12T20:38:36Z</dcterms:modified>
</cp:coreProperties>
</file>