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3" r:id="rId3"/>
    <p:sldId id="257" r:id="rId4"/>
    <p:sldId id="262" r:id="rId5"/>
    <p:sldId id="259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86" autoAdjust="0"/>
  </p:normalViewPr>
  <p:slideViewPr>
    <p:cSldViewPr snapToGrid="0" snapToObjects="1">
      <p:cViewPr varScale="1">
        <p:scale>
          <a:sx n="65" d="100"/>
          <a:sy n="65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7FB33-6EB2-4FF8-991E-D45975A4D5D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25DAB7-C6B8-4E53-8F51-1EAE367D6D3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8F0B4E7B-C195-46BD-A3F5-7DE1EE2AA642}" type="parTrans" cxnId="{451B087A-FB4A-4C22-8BFE-509E428CD8A3}">
      <dgm:prSet/>
      <dgm:spPr/>
      <dgm:t>
        <a:bodyPr/>
        <a:lstStyle/>
        <a:p>
          <a:endParaRPr lang="en-US"/>
        </a:p>
      </dgm:t>
    </dgm:pt>
    <dgm:pt modelId="{2FD9204D-75C3-455A-A036-C207B8F5F43D}" type="sibTrans" cxnId="{451B087A-FB4A-4C22-8BFE-509E428CD8A3}">
      <dgm:prSet/>
      <dgm:spPr/>
      <dgm:t>
        <a:bodyPr/>
        <a:lstStyle/>
        <a:p>
          <a:endParaRPr lang="en-US"/>
        </a:p>
      </dgm:t>
    </dgm:pt>
    <dgm:pt modelId="{FE832C43-7081-41B9-8B79-21750E8174D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Setting</a:t>
          </a:r>
          <a:endParaRPr lang="en-US" dirty="0"/>
        </a:p>
      </dgm:t>
    </dgm:pt>
    <dgm:pt modelId="{5C703DEB-F67C-4C26-BF31-B9B9E30E3D50}" type="parTrans" cxnId="{B7A0E415-8268-438A-A41D-FF5294831541}">
      <dgm:prSet/>
      <dgm:spPr/>
      <dgm:t>
        <a:bodyPr/>
        <a:lstStyle/>
        <a:p>
          <a:endParaRPr lang="en-US"/>
        </a:p>
      </dgm:t>
    </dgm:pt>
    <dgm:pt modelId="{244631FA-E806-46C9-8104-C2AB36CB5C40}" type="sibTrans" cxnId="{B7A0E415-8268-438A-A41D-FF5294831541}">
      <dgm:prSet/>
      <dgm:spPr/>
      <dgm:t>
        <a:bodyPr/>
        <a:lstStyle/>
        <a:p>
          <a:endParaRPr lang="en-US"/>
        </a:p>
      </dgm:t>
    </dgm:pt>
    <dgm:pt modelId="{0DAF6C6E-D2A0-4F1F-AFD3-E00929D1B7F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Writer</a:t>
          </a:r>
          <a:endParaRPr lang="en-US" dirty="0"/>
        </a:p>
      </dgm:t>
    </dgm:pt>
    <dgm:pt modelId="{F8062A77-96BE-4339-A06C-4908CD948C2D}" type="parTrans" cxnId="{C3674CA2-322A-48FE-AD0C-2EA905EDDF84}">
      <dgm:prSet/>
      <dgm:spPr/>
      <dgm:t>
        <a:bodyPr/>
        <a:lstStyle/>
        <a:p>
          <a:endParaRPr lang="en-US"/>
        </a:p>
      </dgm:t>
    </dgm:pt>
    <dgm:pt modelId="{1EE7F3D7-E215-47B9-AFE7-B3772DB10B9B}" type="sibTrans" cxnId="{C3674CA2-322A-48FE-AD0C-2EA905EDDF84}">
      <dgm:prSet/>
      <dgm:spPr/>
      <dgm:t>
        <a:bodyPr/>
        <a:lstStyle/>
        <a:p>
          <a:endParaRPr lang="en-US"/>
        </a:p>
      </dgm:t>
    </dgm:pt>
    <dgm:pt modelId="{8F0AC0CF-DAF2-4DB0-AD95-754E214A3DF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92B7F8C-E3A1-40D1-AE1F-B45658076D19}" type="parTrans" cxnId="{31975CA0-5D99-48CC-8E00-F0A986D34441}">
      <dgm:prSet/>
      <dgm:spPr/>
      <dgm:t>
        <a:bodyPr/>
        <a:lstStyle/>
        <a:p>
          <a:endParaRPr lang="en-US"/>
        </a:p>
      </dgm:t>
    </dgm:pt>
    <dgm:pt modelId="{50A3DA95-F904-4E62-8653-CC844CEEFE38}" type="sibTrans" cxnId="{31975CA0-5D99-48CC-8E00-F0A986D34441}">
      <dgm:prSet/>
      <dgm:spPr/>
      <dgm:t>
        <a:bodyPr/>
        <a:lstStyle/>
        <a:p>
          <a:endParaRPr lang="en-US"/>
        </a:p>
      </dgm:t>
    </dgm:pt>
    <dgm:pt modelId="{AB20A9A2-AE40-49D9-BF5A-FD6EB8148F95}" type="pres">
      <dgm:prSet presAssocID="{7607FB33-6EB2-4FF8-991E-D45975A4D5D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AC4449-4D88-483C-96B0-DEBBCE3D969A}" type="pres">
      <dgm:prSet presAssocID="{7607FB33-6EB2-4FF8-991E-D45975A4D5D0}" presName="comp1" presStyleCnt="0"/>
      <dgm:spPr/>
    </dgm:pt>
    <dgm:pt modelId="{42F7D6D2-02ED-4697-8B4C-2F17FCFAB029}" type="pres">
      <dgm:prSet presAssocID="{7607FB33-6EB2-4FF8-991E-D45975A4D5D0}" presName="circle1" presStyleLbl="node1" presStyleIdx="0" presStyleCnt="4"/>
      <dgm:spPr/>
      <dgm:t>
        <a:bodyPr/>
        <a:lstStyle/>
        <a:p>
          <a:endParaRPr lang="en-US"/>
        </a:p>
      </dgm:t>
    </dgm:pt>
    <dgm:pt modelId="{9BE0CF9F-34BD-43FB-BA62-C6F5A17CB41F}" type="pres">
      <dgm:prSet presAssocID="{7607FB33-6EB2-4FF8-991E-D45975A4D5D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EEDD0-FFF1-4148-BD70-6F904C2C265D}" type="pres">
      <dgm:prSet presAssocID="{7607FB33-6EB2-4FF8-991E-D45975A4D5D0}" presName="comp2" presStyleCnt="0"/>
      <dgm:spPr/>
    </dgm:pt>
    <dgm:pt modelId="{D54660F8-6331-4EBC-9A95-71C668D385C8}" type="pres">
      <dgm:prSet presAssocID="{7607FB33-6EB2-4FF8-991E-D45975A4D5D0}" presName="circle2" presStyleLbl="node1" presStyleIdx="1" presStyleCnt="4"/>
      <dgm:spPr/>
      <dgm:t>
        <a:bodyPr/>
        <a:lstStyle/>
        <a:p>
          <a:endParaRPr lang="en-US"/>
        </a:p>
      </dgm:t>
    </dgm:pt>
    <dgm:pt modelId="{FD067353-6077-4EE5-A5BC-E9774A67AC87}" type="pres">
      <dgm:prSet presAssocID="{7607FB33-6EB2-4FF8-991E-D45975A4D5D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B3FB1-A773-4257-8ECB-1BF5692B2EBC}" type="pres">
      <dgm:prSet presAssocID="{7607FB33-6EB2-4FF8-991E-D45975A4D5D0}" presName="comp3" presStyleCnt="0"/>
      <dgm:spPr/>
    </dgm:pt>
    <dgm:pt modelId="{7842A91C-0265-4C04-8709-9535D3365FCF}" type="pres">
      <dgm:prSet presAssocID="{7607FB33-6EB2-4FF8-991E-D45975A4D5D0}" presName="circle3" presStyleLbl="node1" presStyleIdx="2" presStyleCnt="4"/>
      <dgm:spPr/>
      <dgm:t>
        <a:bodyPr/>
        <a:lstStyle/>
        <a:p>
          <a:endParaRPr lang="en-US"/>
        </a:p>
      </dgm:t>
    </dgm:pt>
    <dgm:pt modelId="{283AD36A-0EFE-4D41-BB57-18C1DF542976}" type="pres">
      <dgm:prSet presAssocID="{7607FB33-6EB2-4FF8-991E-D45975A4D5D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786B6-8A69-48E2-8239-756A65D67E39}" type="pres">
      <dgm:prSet presAssocID="{7607FB33-6EB2-4FF8-991E-D45975A4D5D0}" presName="comp4" presStyleCnt="0"/>
      <dgm:spPr/>
    </dgm:pt>
    <dgm:pt modelId="{5F64EAE3-64A3-4D22-BBA7-068E78A3F8A6}" type="pres">
      <dgm:prSet presAssocID="{7607FB33-6EB2-4FF8-991E-D45975A4D5D0}" presName="circle4" presStyleLbl="node1" presStyleIdx="3" presStyleCnt="4"/>
      <dgm:spPr/>
      <dgm:t>
        <a:bodyPr/>
        <a:lstStyle/>
        <a:p>
          <a:endParaRPr lang="en-US"/>
        </a:p>
      </dgm:t>
    </dgm:pt>
    <dgm:pt modelId="{3BFDCF0F-3C72-4164-B17D-E9EE9B1F795B}" type="pres">
      <dgm:prSet presAssocID="{7607FB33-6EB2-4FF8-991E-D45975A4D5D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54439-E8DB-B54B-9625-D502DFF9CEAA}" type="presOf" srcId="{FE832C43-7081-41B9-8B79-21750E8174D0}" destId="{D54660F8-6331-4EBC-9A95-71C668D385C8}" srcOrd="0" destOrd="0" presId="urn:microsoft.com/office/officeart/2005/8/layout/venn2"/>
    <dgm:cxn modelId="{451B087A-FB4A-4C22-8BFE-509E428CD8A3}" srcId="{7607FB33-6EB2-4FF8-991E-D45975A4D5D0}" destId="{5D25DAB7-C6B8-4E53-8F51-1EAE367D6D3E}" srcOrd="0" destOrd="0" parTransId="{8F0B4E7B-C195-46BD-A3F5-7DE1EE2AA642}" sibTransId="{2FD9204D-75C3-455A-A036-C207B8F5F43D}"/>
    <dgm:cxn modelId="{57606050-9614-1944-897E-FF2614F26966}" type="presOf" srcId="{7607FB33-6EB2-4FF8-991E-D45975A4D5D0}" destId="{AB20A9A2-AE40-49D9-BF5A-FD6EB8148F95}" srcOrd="0" destOrd="0" presId="urn:microsoft.com/office/officeart/2005/8/layout/venn2"/>
    <dgm:cxn modelId="{8DD9BAA7-E1AB-A24C-8060-DA2C503304E2}" type="presOf" srcId="{5D25DAB7-C6B8-4E53-8F51-1EAE367D6D3E}" destId="{42F7D6D2-02ED-4697-8B4C-2F17FCFAB029}" srcOrd="0" destOrd="0" presId="urn:microsoft.com/office/officeart/2005/8/layout/venn2"/>
    <dgm:cxn modelId="{660BA5CF-E989-B648-B6DF-2D25B9014135}" type="presOf" srcId="{0DAF6C6E-D2A0-4F1F-AFD3-E00929D1B7F8}" destId="{283AD36A-0EFE-4D41-BB57-18C1DF542976}" srcOrd="1" destOrd="0" presId="urn:microsoft.com/office/officeart/2005/8/layout/venn2"/>
    <dgm:cxn modelId="{ECA88C57-AFD5-9A49-B2A7-F64AD4332FB9}" type="presOf" srcId="{8F0AC0CF-DAF2-4DB0-AD95-754E214A3DFE}" destId="{5F64EAE3-64A3-4D22-BBA7-068E78A3F8A6}" srcOrd="0" destOrd="0" presId="urn:microsoft.com/office/officeart/2005/8/layout/venn2"/>
    <dgm:cxn modelId="{53C6DDC4-4E32-0C46-ADED-AC4542B4CC0C}" type="presOf" srcId="{8F0AC0CF-DAF2-4DB0-AD95-754E214A3DFE}" destId="{3BFDCF0F-3C72-4164-B17D-E9EE9B1F795B}" srcOrd="1" destOrd="0" presId="urn:microsoft.com/office/officeart/2005/8/layout/venn2"/>
    <dgm:cxn modelId="{4BAEE245-4C6F-B941-952F-8824DDE5569B}" type="presOf" srcId="{0DAF6C6E-D2A0-4F1F-AFD3-E00929D1B7F8}" destId="{7842A91C-0265-4C04-8709-9535D3365FCF}" srcOrd="0" destOrd="0" presId="urn:microsoft.com/office/officeart/2005/8/layout/venn2"/>
    <dgm:cxn modelId="{31975CA0-5D99-48CC-8E00-F0A986D34441}" srcId="{7607FB33-6EB2-4FF8-991E-D45975A4D5D0}" destId="{8F0AC0CF-DAF2-4DB0-AD95-754E214A3DFE}" srcOrd="3" destOrd="0" parTransId="{C92B7F8C-E3A1-40D1-AE1F-B45658076D19}" sibTransId="{50A3DA95-F904-4E62-8653-CC844CEEFE38}"/>
    <dgm:cxn modelId="{3AF155D0-05C6-D34C-BC66-2D8DDB4E2CC6}" type="presOf" srcId="{FE832C43-7081-41B9-8B79-21750E8174D0}" destId="{FD067353-6077-4EE5-A5BC-E9774A67AC87}" srcOrd="1" destOrd="0" presId="urn:microsoft.com/office/officeart/2005/8/layout/venn2"/>
    <dgm:cxn modelId="{C3674CA2-322A-48FE-AD0C-2EA905EDDF84}" srcId="{7607FB33-6EB2-4FF8-991E-D45975A4D5D0}" destId="{0DAF6C6E-D2A0-4F1F-AFD3-E00929D1B7F8}" srcOrd="2" destOrd="0" parTransId="{F8062A77-96BE-4339-A06C-4908CD948C2D}" sibTransId="{1EE7F3D7-E215-47B9-AFE7-B3772DB10B9B}"/>
    <dgm:cxn modelId="{B7A0E415-8268-438A-A41D-FF5294831541}" srcId="{7607FB33-6EB2-4FF8-991E-D45975A4D5D0}" destId="{FE832C43-7081-41B9-8B79-21750E8174D0}" srcOrd="1" destOrd="0" parTransId="{5C703DEB-F67C-4C26-BF31-B9B9E30E3D50}" sibTransId="{244631FA-E806-46C9-8104-C2AB36CB5C40}"/>
    <dgm:cxn modelId="{2E5755E8-46FE-464B-8EA8-F7EEE222AE65}" type="presOf" srcId="{5D25DAB7-C6B8-4E53-8F51-1EAE367D6D3E}" destId="{9BE0CF9F-34BD-43FB-BA62-C6F5A17CB41F}" srcOrd="1" destOrd="0" presId="urn:microsoft.com/office/officeart/2005/8/layout/venn2"/>
    <dgm:cxn modelId="{A24A60DA-C5DA-E146-8458-82099A4D1772}" type="presParOf" srcId="{AB20A9A2-AE40-49D9-BF5A-FD6EB8148F95}" destId="{14AC4449-4D88-483C-96B0-DEBBCE3D969A}" srcOrd="0" destOrd="0" presId="urn:microsoft.com/office/officeart/2005/8/layout/venn2"/>
    <dgm:cxn modelId="{79BBB2CF-58DD-3141-8553-F503AB25A10B}" type="presParOf" srcId="{14AC4449-4D88-483C-96B0-DEBBCE3D969A}" destId="{42F7D6D2-02ED-4697-8B4C-2F17FCFAB029}" srcOrd="0" destOrd="0" presId="urn:microsoft.com/office/officeart/2005/8/layout/venn2"/>
    <dgm:cxn modelId="{367A48C8-52BD-7B48-9F13-C4DB0CFBFFC2}" type="presParOf" srcId="{14AC4449-4D88-483C-96B0-DEBBCE3D969A}" destId="{9BE0CF9F-34BD-43FB-BA62-C6F5A17CB41F}" srcOrd="1" destOrd="0" presId="urn:microsoft.com/office/officeart/2005/8/layout/venn2"/>
    <dgm:cxn modelId="{F97D79C3-23D3-AB48-ABDC-961AFD23D966}" type="presParOf" srcId="{AB20A9A2-AE40-49D9-BF5A-FD6EB8148F95}" destId="{B1DEEDD0-FFF1-4148-BD70-6F904C2C265D}" srcOrd="1" destOrd="0" presId="urn:microsoft.com/office/officeart/2005/8/layout/venn2"/>
    <dgm:cxn modelId="{DC198372-E6E4-B74B-B8EC-E18FC6A7EE12}" type="presParOf" srcId="{B1DEEDD0-FFF1-4148-BD70-6F904C2C265D}" destId="{D54660F8-6331-4EBC-9A95-71C668D385C8}" srcOrd="0" destOrd="0" presId="urn:microsoft.com/office/officeart/2005/8/layout/venn2"/>
    <dgm:cxn modelId="{F484E54F-C314-3848-A12D-90342C693CEC}" type="presParOf" srcId="{B1DEEDD0-FFF1-4148-BD70-6F904C2C265D}" destId="{FD067353-6077-4EE5-A5BC-E9774A67AC87}" srcOrd="1" destOrd="0" presId="urn:microsoft.com/office/officeart/2005/8/layout/venn2"/>
    <dgm:cxn modelId="{35FF1302-699C-2748-BC83-4DB12343CD57}" type="presParOf" srcId="{AB20A9A2-AE40-49D9-BF5A-FD6EB8148F95}" destId="{400B3FB1-A773-4257-8ECB-1BF5692B2EBC}" srcOrd="2" destOrd="0" presId="urn:microsoft.com/office/officeart/2005/8/layout/venn2"/>
    <dgm:cxn modelId="{21B36E95-A19E-CA49-83B6-0BEE4F91A64E}" type="presParOf" srcId="{400B3FB1-A773-4257-8ECB-1BF5692B2EBC}" destId="{7842A91C-0265-4C04-8709-9535D3365FCF}" srcOrd="0" destOrd="0" presId="urn:microsoft.com/office/officeart/2005/8/layout/venn2"/>
    <dgm:cxn modelId="{FA3B41EE-303F-9346-8254-639C605DE366}" type="presParOf" srcId="{400B3FB1-A773-4257-8ECB-1BF5692B2EBC}" destId="{283AD36A-0EFE-4D41-BB57-18C1DF542976}" srcOrd="1" destOrd="0" presId="urn:microsoft.com/office/officeart/2005/8/layout/venn2"/>
    <dgm:cxn modelId="{8E0ED352-120E-534B-A127-1DF4B72432B2}" type="presParOf" srcId="{AB20A9A2-AE40-49D9-BF5A-FD6EB8148F95}" destId="{614786B6-8A69-48E2-8239-756A65D67E39}" srcOrd="3" destOrd="0" presId="urn:microsoft.com/office/officeart/2005/8/layout/venn2"/>
    <dgm:cxn modelId="{1F936E15-B654-F949-AC19-357C4F329762}" type="presParOf" srcId="{614786B6-8A69-48E2-8239-756A65D67E39}" destId="{5F64EAE3-64A3-4D22-BBA7-068E78A3F8A6}" srcOrd="0" destOrd="0" presId="urn:microsoft.com/office/officeart/2005/8/layout/venn2"/>
    <dgm:cxn modelId="{A1E23E5E-D0BB-304D-BA8E-9F9727506ABA}" type="presParOf" srcId="{614786B6-8A69-48E2-8239-756A65D67E39}" destId="{3BFDCF0F-3C72-4164-B17D-E9EE9B1F79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7D6D2-02ED-4697-8B4C-2F17FCFAB029}">
      <dsp:nvSpPr>
        <dsp:cNvPr id="0" name=""/>
        <dsp:cNvSpPr/>
      </dsp:nvSpPr>
      <dsp:spPr>
        <a:xfrm>
          <a:off x="1835111" y="0"/>
          <a:ext cx="4864178" cy="486417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Culture</a:t>
          </a:r>
          <a:endParaRPr lang="en-US" sz="2300" kern="1200" dirty="0"/>
        </a:p>
      </dsp:txBody>
      <dsp:txXfrm>
        <a:off x="3587187" y="243208"/>
        <a:ext cx="1360024" cy="729626"/>
      </dsp:txXfrm>
    </dsp:sp>
    <dsp:sp modelId="{D54660F8-6331-4EBC-9A95-71C668D385C8}">
      <dsp:nvSpPr>
        <dsp:cNvPr id="0" name=""/>
        <dsp:cNvSpPr/>
      </dsp:nvSpPr>
      <dsp:spPr>
        <a:xfrm>
          <a:off x="2321528" y="972835"/>
          <a:ext cx="3891342" cy="3891342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Setting</a:t>
          </a:r>
          <a:endParaRPr lang="en-US" sz="2300" kern="1200" dirty="0"/>
        </a:p>
      </dsp:txBody>
      <dsp:txXfrm>
        <a:off x="3587187" y="1206316"/>
        <a:ext cx="1360024" cy="700441"/>
      </dsp:txXfrm>
    </dsp:sp>
    <dsp:sp modelId="{7842A91C-0265-4C04-8709-9535D3365FCF}">
      <dsp:nvSpPr>
        <dsp:cNvPr id="0" name=""/>
        <dsp:cNvSpPr/>
      </dsp:nvSpPr>
      <dsp:spPr>
        <a:xfrm>
          <a:off x="2807946" y="1945671"/>
          <a:ext cx="2918506" cy="291850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Writer</a:t>
          </a:r>
          <a:endParaRPr lang="en-US" sz="2300" kern="1200" dirty="0"/>
        </a:p>
      </dsp:txBody>
      <dsp:txXfrm>
        <a:off x="3587187" y="2164559"/>
        <a:ext cx="1360024" cy="656664"/>
      </dsp:txXfrm>
    </dsp:sp>
    <dsp:sp modelId="{5F64EAE3-64A3-4D22-BBA7-068E78A3F8A6}">
      <dsp:nvSpPr>
        <dsp:cNvPr id="0" name=""/>
        <dsp:cNvSpPr/>
      </dsp:nvSpPr>
      <dsp:spPr>
        <a:xfrm>
          <a:off x="3294364" y="2918506"/>
          <a:ext cx="1945671" cy="194567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Text</a:t>
          </a:r>
          <a:endParaRPr lang="en-US" sz="2300" kern="1200" dirty="0"/>
        </a:p>
      </dsp:txBody>
      <dsp:txXfrm>
        <a:off x="3579301" y="3404924"/>
        <a:ext cx="1375797" cy="972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02ECC-025E-7B4D-8089-713D7B3CD668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83C51-E47B-DB4D-8C79-FB3F8C37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6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framework for thinking about development: of the individual, of topics,</a:t>
            </a:r>
            <a:r>
              <a:rPr lang="en-US" baseline="0" dirty="0" smtClean="0"/>
              <a:t> of thinking, of the whole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quickly jot down a grocery list. Next, consider the underlying structure or logic of the list: where did it come from? Can you revise it? Add to it? Now, how would you change it if someone else were going to do your groceries?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83C51-E47B-DB4D-8C79-FB3F8C3756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CA" dirty="0" smtClean="0">
                <a:latin typeface="Calibri" charset="0"/>
              </a:rPr>
              <a:t>Focus </a:t>
            </a:r>
            <a:r>
              <a:rPr lang="en-CA" dirty="0">
                <a:latin typeface="Calibri" charset="0"/>
              </a:rPr>
              <a:t>on product; focus on process; focus on context/</a:t>
            </a:r>
            <a:r>
              <a:rPr lang="en-CA" dirty="0" smtClean="0">
                <a:latin typeface="Calibri" charset="0"/>
              </a:rPr>
              <a:t>community; focus on broader cultural and </a:t>
            </a:r>
            <a:r>
              <a:rPr lang="en-CA" dirty="0">
                <a:latin typeface="Calibri" charset="0"/>
              </a:rPr>
              <a:t>and </a:t>
            </a:r>
            <a:r>
              <a:rPr lang="en-CA" dirty="0" smtClean="0">
                <a:latin typeface="Calibri" charset="0"/>
              </a:rPr>
              <a:t>historical</a:t>
            </a:r>
            <a:r>
              <a:rPr lang="en-CA" baseline="0" dirty="0" smtClean="0">
                <a:latin typeface="Calibri" charset="0"/>
              </a:rPr>
              <a:t> contexts</a:t>
            </a:r>
            <a:endParaRPr lang="en-CA" dirty="0" smtClean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CA" dirty="0" smtClean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CA" dirty="0" smtClean="0">
                <a:latin typeface="Calibri" charset="0"/>
              </a:rPr>
              <a:t>Rejection of a product approach: we don’t write writing. We write about something to someone for some reason.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CA" dirty="0" smtClean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CA" dirty="0" smtClean="0">
                <a:latin typeface="Calibri" charset="0"/>
              </a:rPr>
              <a:t>Our responsibility as teachers is to create a rich rhetorical environment: where</a:t>
            </a:r>
            <a:r>
              <a:rPr lang="en-CA" baseline="0" dirty="0" smtClean="0">
                <a:latin typeface="Calibri" charset="0"/>
              </a:rPr>
              <a:t> there are multiple reasons to write, multiple genres to write in, multiple readers, and multiple possible </a:t>
            </a:r>
            <a:r>
              <a:rPr lang="en-CA" baseline="0" dirty="0" err="1" smtClean="0">
                <a:latin typeface="Calibri" charset="0"/>
              </a:rPr>
              <a:t>reponses</a:t>
            </a:r>
            <a:r>
              <a:rPr lang="en-CA" baseline="0" dirty="0" smtClean="0">
                <a:latin typeface="Calibri" charset="0"/>
              </a:rPr>
              <a:t> to the text.</a:t>
            </a:r>
            <a:endParaRPr lang="en-CA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9EC5B86-4A47-E641-BAD5-CEE2DE7C4AC4}" type="slidenum">
              <a:rPr lang="en-CA" sz="1200"/>
              <a:pPr eaLnBrk="1" hangingPunct="1"/>
              <a:t>2</a:t>
            </a:fld>
            <a:endParaRPr lang="en-CA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1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3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7DD6-6576-CA46-9F27-AE0B6549FA64}" type="datetimeFigureOut">
              <a:rPr lang="en-US" smtClean="0"/>
              <a:t>16-06-01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1A36-A687-F64E-99EE-909F6B77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1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aramond"/>
                <a:cs typeface="Garamond"/>
              </a:rPr>
              <a:t>Towards a working theory of writing</a:t>
            </a:r>
            <a:endParaRPr lang="en-US" b="1" dirty="0">
              <a:latin typeface="Garamond"/>
              <a:cs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61903"/>
          </a:xfrm>
        </p:spPr>
        <p:txBody>
          <a:bodyPr>
            <a:normAutofit lnSpcReduction="10000"/>
          </a:bodyPr>
          <a:lstStyle/>
          <a:p>
            <a:pPr algn="r"/>
            <a:endParaRPr lang="en-US" b="1" dirty="0" smtClean="0">
              <a:latin typeface="Garamond"/>
              <a:cs typeface="Garamond"/>
            </a:endParaRPr>
          </a:p>
          <a:p>
            <a:pPr algn="r"/>
            <a:endParaRPr lang="en-US" b="1" dirty="0">
              <a:latin typeface="Garamond"/>
              <a:cs typeface="Garamond"/>
            </a:endParaRPr>
          </a:p>
          <a:p>
            <a:pPr algn="r"/>
            <a:r>
              <a:rPr lang="en-US" b="1" dirty="0" smtClean="0">
                <a:latin typeface="Garamond"/>
                <a:cs typeface="Garamond"/>
              </a:rPr>
              <a:t>LLED </a:t>
            </a:r>
            <a:r>
              <a:rPr lang="en-US" b="1" dirty="0" smtClean="0">
                <a:latin typeface="Garamond"/>
                <a:cs typeface="Garamond"/>
              </a:rPr>
              <a:t>361</a:t>
            </a:r>
            <a:endParaRPr lang="en-US" b="1" dirty="0" smtClean="0">
              <a:latin typeface="Garamond"/>
              <a:cs typeface="Garamond"/>
            </a:endParaRPr>
          </a:p>
          <a:p>
            <a:pPr algn="r"/>
            <a:r>
              <a:rPr lang="en-US" b="1" dirty="0" smtClean="0">
                <a:latin typeface="Garamond"/>
                <a:cs typeface="Garamond"/>
              </a:rPr>
              <a:t>June 1, 2016</a:t>
            </a:r>
            <a:endParaRPr lang="en-US" b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0129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CA" sz="3600" dirty="0" smtClean="0">
                <a:solidFill>
                  <a:srgbClr val="000000"/>
                </a:solidFill>
                <a:latin typeface="+mn-lt"/>
                <a:cs typeface="Garamond" charset="0"/>
              </a:rPr>
              <a:t>Expanding </a:t>
            </a:r>
            <a:r>
              <a:rPr lang="en-CA" sz="3600" dirty="0">
                <a:solidFill>
                  <a:srgbClr val="000000"/>
                </a:solidFill>
                <a:latin typeface="+mn-lt"/>
                <a:cs typeface="Garamond" charset="0"/>
              </a:rPr>
              <a:t>focus of </a:t>
            </a:r>
            <a:r>
              <a:rPr lang="en-CA" sz="3600" dirty="0" smtClean="0">
                <a:solidFill>
                  <a:srgbClr val="000000"/>
                </a:solidFill>
                <a:latin typeface="+mn-lt"/>
                <a:cs typeface="Garamond" charset="0"/>
              </a:rPr>
              <a:t>Writing Studies</a:t>
            </a:r>
            <a:endParaRPr lang="en-CA" sz="3600" dirty="0">
              <a:solidFill>
                <a:srgbClr val="000000"/>
              </a:solidFill>
              <a:latin typeface="+mn-lt"/>
              <a:cs typeface="Garamond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534400" cy="4864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772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(new) rhetorical situation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642"/>
            <a:ext cx="8229600" cy="478452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1128" y="2433190"/>
            <a:ext cx="106940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20821" y="2444914"/>
            <a:ext cx="11267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writer(s)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1128" y="4982308"/>
            <a:ext cx="112541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reader(s)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20820" y="4982308"/>
            <a:ext cx="117230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22615" y="335931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37015" y="3347591"/>
            <a:ext cx="1983805" cy="7203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111457" y="3057119"/>
            <a:ext cx="2011158" cy="10303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6543" y="4273714"/>
            <a:ext cx="1916072" cy="7085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037015" y="4273714"/>
            <a:ext cx="1983806" cy="7085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15026" y="1751949"/>
            <a:ext cx="2559538" cy="846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exigence (need)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150533" y="2598615"/>
            <a:ext cx="1164493" cy="19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874564" y="2598615"/>
            <a:ext cx="1146256" cy="19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641231" y="2598615"/>
            <a:ext cx="2272974" cy="238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77692" y="2598615"/>
            <a:ext cx="2429282" cy="238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2"/>
          </p:cNvCxnSpPr>
          <p:nvPr/>
        </p:nvCxnSpPr>
        <p:spPr>
          <a:xfrm>
            <a:off x="4594795" y="2598615"/>
            <a:ext cx="0" cy="748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68616" y="5828974"/>
            <a:ext cx="158912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outcomes/consequences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304975" y="4273714"/>
            <a:ext cx="638256" cy="15552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(new) rhetorical situation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642"/>
            <a:ext cx="8229600" cy="478452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1128" y="2433190"/>
            <a:ext cx="106940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20821" y="2444914"/>
            <a:ext cx="11267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writer(s)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1128" y="4982308"/>
            <a:ext cx="112541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reader(s)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20820" y="4982308"/>
            <a:ext cx="117230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37595" y="383344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37015" y="3347590"/>
            <a:ext cx="1983805" cy="10420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111457" y="3359314"/>
            <a:ext cx="2011158" cy="10303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6543" y="4604564"/>
            <a:ext cx="1916072" cy="3777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037015" y="4604564"/>
            <a:ext cx="1983806" cy="3777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15026" y="1751949"/>
            <a:ext cx="2559538" cy="846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exigence (need)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150533" y="2598615"/>
            <a:ext cx="1164493" cy="19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874564" y="2598615"/>
            <a:ext cx="1146256" cy="19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641231" y="2598615"/>
            <a:ext cx="2272974" cy="238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77692" y="2598615"/>
            <a:ext cx="2429282" cy="238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2"/>
          </p:cNvCxnSpPr>
          <p:nvPr/>
        </p:nvCxnSpPr>
        <p:spPr>
          <a:xfrm>
            <a:off x="4594795" y="2598615"/>
            <a:ext cx="55359" cy="1469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150533" y="3034974"/>
            <a:ext cx="4870287" cy="781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751949" y="3113128"/>
            <a:ext cx="5268871" cy="18691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50533" y="3034974"/>
            <a:ext cx="5280595" cy="19473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41231" y="3359314"/>
            <a:ext cx="0" cy="16229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711179" y="3359314"/>
            <a:ext cx="0" cy="16229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06543" y="5444718"/>
            <a:ext cx="4814277" cy="390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1276513" y="2943794"/>
            <a:ext cx="2813539" cy="126348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5509846" y="2299026"/>
            <a:ext cx="3048000" cy="231856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5" idx="0"/>
          </p:cNvCxnSpPr>
          <p:nvPr/>
        </p:nvCxnSpPr>
        <p:spPr>
          <a:xfrm rot="16200000" flipH="1" flipV="1">
            <a:off x="4512408" y="139048"/>
            <a:ext cx="765907" cy="5377637"/>
          </a:xfrm>
          <a:prstGeom prst="curvedConnector4">
            <a:avLst>
              <a:gd name="adj1" fmla="val -29847"/>
              <a:gd name="adj2" fmla="val 5523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>
            <a:off x="2150533" y="2533487"/>
            <a:ext cx="4870287" cy="265071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10800000" flipV="1">
            <a:off x="2006600" y="4754359"/>
            <a:ext cx="2130995" cy="716409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5051995" y="4747846"/>
            <a:ext cx="2659184" cy="950872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>
            <a:off x="4337540" y="1751952"/>
            <a:ext cx="1804050" cy="110717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>
            <a:off x="1862667" y="3359314"/>
            <a:ext cx="2637692" cy="109545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>
            <a:off x="5509197" y="3522785"/>
            <a:ext cx="2085403" cy="1758461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flipV="1">
            <a:off x="1641231" y="3262923"/>
            <a:ext cx="3008923" cy="804985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914205" y="5896708"/>
            <a:ext cx="165034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outcomes/consequences</a:t>
            </a:r>
            <a:endParaRPr lang="en-US" dirty="0"/>
          </a:p>
        </p:txBody>
      </p:sp>
      <p:sp>
        <p:nvSpPr>
          <p:cNvPr id="63" name="Down Arrow 62"/>
          <p:cNvSpPr/>
          <p:nvPr/>
        </p:nvSpPr>
        <p:spPr>
          <a:xfrm flipH="1">
            <a:off x="4389641" y="4754359"/>
            <a:ext cx="442872" cy="108764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8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James Moffett: Kinds of discourse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Increasing distance between writer and reader</a:t>
            </a:r>
          </a:p>
          <a:p>
            <a:pPr lvl="1"/>
            <a:r>
              <a:rPr lang="en-US" sz="1600" dirty="0" smtClean="0"/>
              <a:t>reflection</a:t>
            </a:r>
          </a:p>
          <a:p>
            <a:pPr lvl="1"/>
            <a:r>
              <a:rPr lang="en-US" sz="1600" dirty="0" smtClean="0"/>
              <a:t>conversation</a:t>
            </a:r>
          </a:p>
          <a:p>
            <a:pPr lvl="1"/>
            <a:r>
              <a:rPr lang="en-US" sz="1600" dirty="0" smtClean="0"/>
              <a:t>correspondence</a:t>
            </a:r>
          </a:p>
          <a:p>
            <a:pPr lvl="1"/>
            <a:r>
              <a:rPr lang="en-US" sz="1600" dirty="0" smtClean="0"/>
              <a:t>publication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 smtClean="0"/>
              <a:t>Increasing distance between writer and topic/subject</a:t>
            </a:r>
          </a:p>
          <a:p>
            <a:pPr lvl="1"/>
            <a:r>
              <a:rPr lang="en-US" sz="1600" dirty="0" smtClean="0"/>
              <a:t>what is happening (on-the-spot)</a:t>
            </a:r>
          </a:p>
          <a:p>
            <a:pPr lvl="1"/>
            <a:r>
              <a:rPr lang="en-US" sz="1600" dirty="0" smtClean="0"/>
              <a:t>what has happened (history)</a:t>
            </a:r>
          </a:p>
          <a:p>
            <a:pPr lvl="1"/>
            <a:r>
              <a:rPr lang="en-US" sz="1600" dirty="0" smtClean="0"/>
              <a:t>what was happening (memoir)</a:t>
            </a:r>
          </a:p>
          <a:p>
            <a:pPr lvl="1"/>
            <a:r>
              <a:rPr lang="en-US" sz="1600" dirty="0" smtClean="0"/>
              <a:t>what happens (generalizing)</a:t>
            </a:r>
          </a:p>
          <a:p>
            <a:pPr lvl="1"/>
            <a:r>
              <a:rPr lang="en-US" sz="1600" dirty="0" smtClean="0"/>
              <a:t>what may happen (theorizing)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260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61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Britton </a:t>
            </a:r>
            <a:r>
              <a:rPr lang="en-US" sz="3600" i="1" dirty="0" smtClean="0"/>
              <a:t>et al</a:t>
            </a:r>
            <a:r>
              <a:rPr lang="en-US" sz="3600" dirty="0" smtClean="0"/>
              <a:t>: Functions of language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974" y="1600200"/>
            <a:ext cx="875974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Transactional					Expressive						Poetic	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0974" y="2468360"/>
            <a:ext cx="8681590" cy="390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26718" y="2051540"/>
            <a:ext cx="1" cy="4558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643642" y="2051540"/>
            <a:ext cx="6512" cy="416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8088923" y="2012462"/>
            <a:ext cx="13026" cy="4558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0974" y="3100103"/>
            <a:ext cx="8505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Transactional: Language to get things done; language of the world’s work; public and professional writing: articles, essays, reports, blogs, web pages.</a:t>
            </a:r>
          </a:p>
          <a:p>
            <a:endParaRPr lang="en-US" dirty="0"/>
          </a:p>
          <a:p>
            <a:r>
              <a:rPr lang="en-US" dirty="0" smtClean="0"/>
              <a:t>Expressive: Language close to the self; language close to talk; language in a shared context: diaries, journals, email, messages, tweets, letters; the “seed bed” of ideas.</a:t>
            </a:r>
          </a:p>
          <a:p>
            <a:endParaRPr lang="en-US" dirty="0"/>
          </a:p>
          <a:p>
            <a:r>
              <a:rPr lang="en-US" dirty="0" smtClean="0"/>
              <a:t>Poetic: Language as art; “a verbal construct”: novels, short stories, plays, poems, songs, chants, spoken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2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89" y="1600200"/>
            <a:ext cx="8645385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is writing the most appropriate mode?</a:t>
            </a:r>
          </a:p>
          <a:p>
            <a:r>
              <a:rPr lang="en-US" sz="2800" dirty="0" smtClean="0"/>
              <a:t>what work (social, cognitive, rhetorical) will it do?</a:t>
            </a:r>
          </a:p>
          <a:p>
            <a:r>
              <a:rPr lang="en-US" sz="2800" dirty="0" smtClean="0"/>
              <a:t>what will students gain from doing it?</a:t>
            </a:r>
          </a:p>
          <a:p>
            <a:r>
              <a:rPr lang="en-US" sz="2800" dirty="0" smtClean="0"/>
              <a:t>who will read it? why? how?</a:t>
            </a:r>
          </a:p>
          <a:p>
            <a:r>
              <a:rPr lang="en-US" sz="2800" dirty="0" smtClean="0"/>
              <a:t>what would make it an effective text? what criteria or standards are at play?</a:t>
            </a:r>
          </a:p>
          <a:p>
            <a:r>
              <a:rPr lang="en-US" sz="2800" dirty="0" smtClean="0"/>
              <a:t>what type of feedback will the text receive? from?</a:t>
            </a:r>
          </a:p>
          <a:p>
            <a:r>
              <a:rPr lang="en-US" sz="2800" dirty="0" smtClean="0"/>
              <a:t>what activity will come before and after the writing?</a:t>
            </a:r>
          </a:p>
          <a:p>
            <a:r>
              <a:rPr lang="en-US" sz="2800" dirty="0" smtClean="0"/>
              <a:t>will the text be a one-off or linked to other work/texts?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1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486</Words>
  <Application>Microsoft Macintosh PowerPoint</Application>
  <PresentationFormat>On-screen Show (4:3)</PresentationFormat>
  <Paragraphs>66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Towards a working theory of writing</vt:lpstr>
      <vt:lpstr>Expanding focus of Writing Studies</vt:lpstr>
      <vt:lpstr>The (new) rhetorical situation</vt:lpstr>
      <vt:lpstr>The (new) rhetorical situation</vt:lpstr>
      <vt:lpstr>James Moffett: Kinds of discourse</vt:lpstr>
      <vt:lpstr>Britton et al: Functions of language</vt:lpstr>
      <vt:lpstr>Why write?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Pare</dc:creator>
  <cp:lastModifiedBy>Claire Ahn</cp:lastModifiedBy>
  <cp:revision>14</cp:revision>
  <dcterms:created xsi:type="dcterms:W3CDTF">2015-07-14T21:53:06Z</dcterms:created>
  <dcterms:modified xsi:type="dcterms:W3CDTF">2016-06-01T21:31:33Z</dcterms:modified>
</cp:coreProperties>
</file>