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Amatic SC"/>
      <p:regular r:id="rId10"/>
      <p:bold r:id="rId11"/>
    </p:embeddedFont>
    <p:embeddedFont>
      <p:font typeface="Source Code Pro"/>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AmaticSC-bold.fntdata"/><Relationship Id="rId10" Type="http://schemas.openxmlformats.org/officeDocument/2006/relationships/font" Target="fonts/AmaticSC-regular.fntdata"/><Relationship Id="rId13" Type="http://schemas.openxmlformats.org/officeDocument/2006/relationships/font" Target="fonts/SourceCodePro-bold.fntdata"/><Relationship Id="rId12"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0" y="317575"/>
            <a:ext cx="6418500" cy="2690400"/>
          </a:xfrm>
          <a:prstGeom prst="rect">
            <a:avLst/>
          </a:prstGeom>
        </p:spPr>
        <p:txBody>
          <a:bodyPr anchorCtr="0" anchor="ctr" bIns="91425" lIns="91425" rIns="91425" tIns="91425">
            <a:noAutofit/>
          </a:bodyPr>
          <a:lstStyle/>
          <a:p>
            <a:pPr lvl="0">
              <a:spcBef>
                <a:spcPts val="0"/>
              </a:spcBef>
              <a:buNone/>
            </a:pPr>
            <a:r>
              <a:rPr lang="en" sz="3600"/>
              <a:t>Languages	and	Literacies	in	the	Classroom	 </a:t>
            </a:r>
          </a:p>
          <a:p>
            <a:pPr lvl="0">
              <a:spcBef>
                <a:spcPts val="0"/>
              </a:spcBef>
              <a:buNone/>
            </a:pPr>
            <a:r>
              <a:rPr lang="en" sz="3600"/>
              <a:t>• Importance	of	Fluency	to	Secondary	Language	Learning	 </a:t>
            </a:r>
          </a:p>
          <a:p>
            <a:pPr lvl="0">
              <a:spcBef>
                <a:spcPts val="0"/>
              </a:spcBef>
              <a:buNone/>
            </a:pPr>
            <a:r>
              <a:rPr lang="en" sz="3600"/>
              <a:t>• Concept	of	Multiple	Literacies	Across	the	Curriculum</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rtl="0" algn="l">
              <a:lnSpc>
                <a:spcPct val="115000"/>
              </a:lnSpc>
              <a:spcBef>
                <a:spcPts val="0"/>
              </a:spcBef>
              <a:buNone/>
            </a:pPr>
            <a:r>
              <a:rPr b="0" lang="en" sz="2400">
                <a:solidFill>
                  <a:srgbClr val="000000"/>
                </a:solidFill>
                <a:latin typeface="Arial"/>
                <a:ea typeface="Arial"/>
                <a:cs typeface="Arial"/>
                <a:sym typeface="Arial"/>
              </a:rPr>
              <a:t>MULTILITERACIES GROUP </a:t>
            </a:r>
          </a:p>
          <a:p>
            <a:pPr lvl="0" algn="l">
              <a:lnSpc>
                <a:spcPct val="115000"/>
              </a:lnSpc>
              <a:spcBef>
                <a:spcPts val="0"/>
              </a:spcBef>
              <a:buNone/>
            </a:pPr>
            <a:r>
              <a:rPr b="0" lang="en" sz="2400">
                <a:solidFill>
                  <a:srgbClr val="000000"/>
                </a:solidFill>
                <a:latin typeface="Arial"/>
                <a:ea typeface="Arial"/>
                <a:cs typeface="Arial"/>
                <a:sym typeface="Arial"/>
              </a:rPr>
              <a:t>Nikky, Jemma, Matthew,Michael,Syuku                                                   LLED 361</a:t>
            </a:r>
          </a:p>
        </p:txBody>
      </p:sp>
      <p:pic>
        <p:nvPicPr>
          <p:cNvPr id="58" name="Shape 58"/>
          <p:cNvPicPr preferRelativeResize="0"/>
          <p:nvPr/>
        </p:nvPicPr>
        <p:blipFill>
          <a:blip r:embed="rId3">
            <a:alphaModFix/>
          </a:blip>
          <a:stretch>
            <a:fillRect/>
          </a:stretch>
        </p:blipFill>
        <p:spPr>
          <a:xfrm>
            <a:off x="6206999" y="800974"/>
            <a:ext cx="2889575" cy="17236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nvSpPr>
        <p:spPr>
          <a:xfrm>
            <a:off x="766925" y="70800"/>
            <a:ext cx="6406500" cy="613500"/>
          </a:xfrm>
          <a:prstGeom prst="rect">
            <a:avLst/>
          </a:prstGeom>
          <a:noFill/>
          <a:ln>
            <a:noFill/>
          </a:ln>
        </p:spPr>
        <p:txBody>
          <a:bodyPr anchorCtr="0" anchor="t" bIns="91425" lIns="91425" rIns="91425" tIns="91425">
            <a:noAutofit/>
          </a:bodyPr>
          <a:lstStyle/>
          <a:p>
            <a:pPr lvl="0">
              <a:spcBef>
                <a:spcPts val="0"/>
              </a:spcBef>
              <a:buNone/>
            </a:pPr>
            <a:r>
              <a:rPr lang="en" sz="3600"/>
              <a:t>ESL student in different class</a:t>
            </a:r>
          </a:p>
        </p:txBody>
      </p:sp>
      <p:sp>
        <p:nvSpPr>
          <p:cNvPr id="64" name="Shape 64"/>
          <p:cNvSpPr txBox="1"/>
          <p:nvPr/>
        </p:nvSpPr>
        <p:spPr>
          <a:xfrm>
            <a:off x="0" y="1085450"/>
            <a:ext cx="5586600" cy="1002900"/>
          </a:xfrm>
          <a:prstGeom prst="rect">
            <a:avLst/>
          </a:prstGeom>
          <a:noFill/>
          <a:ln>
            <a:noFill/>
          </a:ln>
        </p:spPr>
        <p:txBody>
          <a:bodyPr anchorCtr="0" anchor="t" bIns="91425" lIns="91425" rIns="91425" tIns="91425">
            <a:noAutofit/>
          </a:bodyPr>
          <a:lstStyle/>
          <a:p>
            <a:pPr indent="-368300" lvl="0" marL="457200" rtl="0">
              <a:spcBef>
                <a:spcPts val="0"/>
              </a:spcBef>
              <a:buSzPct val="100000"/>
              <a:buChar char="●"/>
            </a:pPr>
            <a:r>
              <a:rPr lang="en" sz="2200"/>
              <a:t>“To become fully integrated into the mainstream curriculum,these newcomers must learn to adapt to the linguistic,social cultural,discursive, and academic norms and practices in content areas,and various kind of accommodation on the part of the school community are also required”.</a:t>
            </a:r>
          </a:p>
          <a:p>
            <a:pPr lvl="0">
              <a:spcBef>
                <a:spcPts val="0"/>
              </a:spcBef>
              <a:buNone/>
            </a:pPr>
            <a:r>
              <a:t/>
            </a:r>
            <a:endParaRPr sz="2200"/>
          </a:p>
          <a:p>
            <a:pPr lvl="0">
              <a:spcBef>
                <a:spcPts val="0"/>
              </a:spcBef>
              <a:buNone/>
            </a:pPr>
            <a:r>
              <a:t/>
            </a:r>
            <a:endParaRPr sz="2200"/>
          </a:p>
        </p:txBody>
      </p:sp>
      <p:pic>
        <p:nvPicPr>
          <p:cNvPr id="65" name="Shape 65"/>
          <p:cNvPicPr preferRelativeResize="0"/>
          <p:nvPr/>
        </p:nvPicPr>
        <p:blipFill>
          <a:blip r:embed="rId3">
            <a:alphaModFix/>
          </a:blip>
          <a:stretch>
            <a:fillRect/>
          </a:stretch>
        </p:blipFill>
        <p:spPr>
          <a:xfrm>
            <a:off x="5586700" y="825899"/>
            <a:ext cx="3459397" cy="42114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100650"/>
            <a:ext cx="8520600" cy="801000"/>
          </a:xfrm>
          <a:prstGeom prst="rect">
            <a:avLst/>
          </a:prstGeom>
        </p:spPr>
        <p:txBody>
          <a:bodyPr anchorCtr="0" anchor="t" bIns="91425" lIns="91425" rIns="91425" tIns="91425">
            <a:noAutofit/>
          </a:bodyPr>
          <a:lstStyle/>
          <a:p>
            <a:pPr lvl="0">
              <a:spcBef>
                <a:spcPts val="0"/>
              </a:spcBef>
              <a:buNone/>
            </a:pPr>
            <a:r>
              <a:rPr lang="en"/>
              <a:t>stRuggle continues….</a:t>
            </a:r>
          </a:p>
        </p:txBody>
      </p:sp>
      <p:sp>
        <p:nvSpPr>
          <p:cNvPr id="71" name="Shape 71"/>
          <p:cNvSpPr txBox="1"/>
          <p:nvPr>
            <p:ph idx="1" type="body"/>
          </p:nvPr>
        </p:nvSpPr>
        <p:spPr>
          <a:xfrm>
            <a:off x="229100" y="901650"/>
            <a:ext cx="5847300" cy="3340200"/>
          </a:xfrm>
          <a:prstGeom prst="rect">
            <a:avLst/>
          </a:prstGeom>
        </p:spPr>
        <p:txBody>
          <a:bodyPr anchorCtr="0" anchor="t" bIns="91425" lIns="91425" rIns="91425" tIns="91425">
            <a:noAutofit/>
          </a:bodyPr>
          <a:lstStyle/>
          <a:p>
            <a:pPr indent="-368300" lvl="0" marL="45720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A further challenge to learn about topics which are newly emerging such as history, social studies, french as a second language- students are expected to learn these topics and understand from different perspectives, often asked to reflect and do critical thinking of ongoing issue based on the topic. ( are they suppose to reflect on themself and try to know what they need/ want or reflect on these topics at that point?)</a:t>
            </a:r>
          </a:p>
        </p:txBody>
      </p:sp>
      <p:pic>
        <p:nvPicPr>
          <p:cNvPr id="72" name="Shape 72"/>
          <p:cNvPicPr preferRelativeResize="0"/>
          <p:nvPr/>
        </p:nvPicPr>
        <p:blipFill>
          <a:blip r:embed="rId3">
            <a:alphaModFix/>
          </a:blip>
          <a:stretch>
            <a:fillRect/>
          </a:stretch>
        </p:blipFill>
        <p:spPr>
          <a:xfrm>
            <a:off x="6169750" y="1332250"/>
            <a:ext cx="2800350" cy="25908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idx="1" type="body"/>
          </p:nvPr>
        </p:nvSpPr>
        <p:spPr>
          <a:xfrm>
            <a:off x="111125" y="143175"/>
            <a:ext cx="9080100" cy="1425900"/>
          </a:xfrm>
          <a:prstGeom prst="rect">
            <a:avLst/>
          </a:prstGeom>
        </p:spPr>
        <p:txBody>
          <a:bodyPr anchorCtr="0" anchor="t" bIns="91425" lIns="91425" rIns="91425" tIns="91425">
            <a:noAutofit/>
          </a:bodyPr>
          <a:lstStyle/>
          <a:p>
            <a:pPr indent="-368300" lvl="0" marL="457200" rtl="0">
              <a:spcBef>
                <a:spcPts val="0"/>
              </a:spcBef>
              <a:spcAft>
                <a:spcPts val="0"/>
              </a:spcAft>
              <a:buClr>
                <a:srgbClr val="000000"/>
              </a:buClr>
              <a:buSzPct val="100000"/>
              <a:buFont typeface="Arial"/>
              <a:buChar char="●"/>
            </a:pPr>
            <a:r>
              <a:rPr lang="en" sz="2200">
                <a:solidFill>
                  <a:srgbClr val="000000"/>
                </a:solidFill>
                <a:latin typeface="Arial"/>
                <a:ea typeface="Arial"/>
                <a:cs typeface="Arial"/>
                <a:sym typeface="Arial"/>
              </a:rPr>
              <a:t>Finally, Educators (we as TEACHER): “ must become more aware of the complexities of language,content, and cognition in particular disciplines, and in the comprehension, critical analysis, and production of texts”.</a:t>
            </a:r>
          </a:p>
          <a:p>
            <a:pPr lvl="0">
              <a:spcBef>
                <a:spcPts val="0"/>
              </a:spcBef>
              <a:spcAft>
                <a:spcPts val="0"/>
              </a:spcAft>
              <a:buNone/>
            </a:pPr>
            <a:r>
              <a:t/>
            </a:r>
            <a:endParaRPr sz="2200">
              <a:solidFill>
                <a:srgbClr val="000000"/>
              </a:solidFill>
              <a:latin typeface="Arial"/>
              <a:ea typeface="Arial"/>
              <a:cs typeface="Arial"/>
              <a:sym typeface="Arial"/>
            </a:endParaRPr>
          </a:p>
        </p:txBody>
      </p:sp>
      <p:pic>
        <p:nvPicPr>
          <p:cNvPr id="78" name="Shape 78"/>
          <p:cNvPicPr preferRelativeResize="0"/>
          <p:nvPr/>
        </p:nvPicPr>
        <p:blipFill>
          <a:blip r:embed="rId3">
            <a:alphaModFix/>
          </a:blip>
          <a:stretch>
            <a:fillRect/>
          </a:stretch>
        </p:blipFill>
        <p:spPr>
          <a:xfrm>
            <a:off x="600750" y="2016600"/>
            <a:ext cx="7729124" cy="248504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211375" y="129000"/>
            <a:ext cx="8413474" cy="456547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