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Playfair Display"/>
      <p:regular r:id="rId21"/>
      <p:bold r:id="rId22"/>
      <p:italic r:id="rId23"/>
      <p:boldItalic r:id="rId24"/>
    </p:embeddedFont>
    <p:embeddedFont>
      <p:font typeface="Average"/>
      <p:regular r:id="rId25"/>
    </p:embeddedFont>
    <p:embeddedFont>
      <p:font typeface="Oswald"/>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PlayfairDisplay-bold.fntdata"/><Relationship Id="rId21" Type="http://schemas.openxmlformats.org/officeDocument/2006/relationships/font" Target="fonts/PlayfairDisplay-regular.fntdata"/><Relationship Id="rId24" Type="http://schemas.openxmlformats.org/officeDocument/2006/relationships/font" Target="fonts/PlayfairDisplay-boldItalic.fntdata"/><Relationship Id="rId23" Type="http://schemas.openxmlformats.org/officeDocument/2006/relationships/font" Target="fonts/PlayfairDisplay-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swald-regular.fntdata"/><Relationship Id="rId25" Type="http://schemas.openxmlformats.org/officeDocument/2006/relationships/font" Target="fonts/Average-regular.fntdata"/><Relationship Id="rId27" Type="http://schemas.openxmlformats.org/officeDocument/2006/relationships/font" Target="fonts/Oswald-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GB"/>
              <a:t>The memories describe the curve of an elective, recalling a profound educational experience about the capacity of an idea to reveal itself through conversation and inquiry and proving the importance of giving a varied mix of students, as well as texts, the ability and opportunity to find their own path to meaning.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a:off x="479962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a:off x="413752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14" name="Shape 14"/>
          <p:cNvSpPr txBox="1"/>
          <p:nvPr>
            <p:ph type="ctrTitle"/>
          </p:nvPr>
        </p:nvSpPr>
        <p:spPr>
          <a:xfrm>
            <a:off x="671257" y="990800"/>
            <a:ext cx="7801500" cy="1730100"/>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5" name="Shape 15"/>
          <p:cNvSpPr txBox="1"/>
          <p:nvPr>
            <p:ph idx="1" type="subTitle"/>
          </p:nvPr>
        </p:nvSpPr>
        <p:spPr>
          <a:xfrm>
            <a:off x="671250" y="3174875"/>
            <a:ext cx="78015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16" name="Shape 16"/>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311700" y="1255275"/>
            <a:ext cx="8520600" cy="18906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51" name="Shape 51"/>
          <p:cNvSpPr txBox="1"/>
          <p:nvPr>
            <p:ph idx="1" type="body"/>
          </p:nvPr>
        </p:nvSpPr>
        <p:spPr>
          <a:xfrm>
            <a:off x="311700" y="32284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7" name="Shape 17"/>
        <p:cNvGrpSpPr/>
        <p:nvPr/>
      </p:nvGrpSpPr>
      <p:grpSpPr>
        <a:xfrm>
          <a:off x="0" y="0"/>
          <a:ext cx="0" cy="0"/>
          <a:chOff x="0" y="0"/>
          <a:chExt cx="0" cy="0"/>
        </a:xfrm>
      </p:grpSpPr>
      <p:sp>
        <p:nvSpPr>
          <p:cNvPr id="18" name="Shape 18"/>
          <p:cNvSpPr txBox="1"/>
          <p:nvPr>
            <p:ph type="title"/>
          </p:nvPr>
        </p:nvSpPr>
        <p:spPr>
          <a:xfrm>
            <a:off x="671250" y="2141250"/>
            <a:ext cx="7852200" cy="8610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9" name="Shape 19"/>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4" name="Shape 34"/>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5" name="Shape 35"/>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62271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8" name="Shape 3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1" name="Shape 4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2" name="Shape 42"/>
          <p:cNvSpPr txBox="1"/>
          <p:nvPr>
            <p:ph type="title"/>
          </p:nvPr>
        </p:nvSpPr>
        <p:spPr>
          <a:xfrm>
            <a:off x="265500" y="1081400"/>
            <a:ext cx="4045200" cy="1710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3" name="Shape 43"/>
          <p:cNvSpPr txBox="1"/>
          <p:nvPr>
            <p:ph idx="1" type="subTitle"/>
          </p:nvPr>
        </p:nvSpPr>
        <p:spPr>
          <a:xfrm>
            <a:off x="265500" y="2845200"/>
            <a:ext cx="4045200" cy="1345500"/>
          </a:xfrm>
          <a:prstGeom prst="rect">
            <a:avLst/>
          </a:prstGeom>
        </p:spPr>
        <p:txBody>
          <a:bodyPr anchorCtr="0" anchor="t" bIns="91425" lIns="91425" rIns="91425" tIns="91425"/>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p:txBody>
      </p:sp>
      <p:sp>
        <p:nvSpPr>
          <p:cNvPr id="44" name="Shape 44"/>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5" name="Shape 45"/>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p:txBody>
      </p:sp>
      <p:sp>
        <p:nvSpPr>
          <p:cNvPr id="48" name="Shape 4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p:txBody>
      </p:sp>
      <p:sp>
        <p:nvSpPr>
          <p:cNvPr id="8" name="Shape 8"/>
          <p:cNvSpPr txBox="1"/>
          <p:nvPr>
            <p:ph idx="12" type="sldNum"/>
          </p:nvPr>
        </p:nvSpPr>
        <p:spPr>
          <a:xfrm>
            <a:off x="8490250" y="4681009"/>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GB" sz="1000">
                <a:solidFill>
                  <a:schemeClr val="accent3"/>
                </a:solidFill>
                <a:latin typeface="Average"/>
                <a:ea typeface="Average"/>
                <a:cs typeface="Average"/>
                <a:sym typeface="Average"/>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0.jpg"/><Relationship Id="rId4" Type="http://schemas.openxmlformats.org/officeDocument/2006/relationships/image" Target="../media/image07.jpg"/><Relationship Id="rId5" Type="http://schemas.openxmlformats.org/officeDocument/2006/relationships/image" Target="../media/image0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georgeellalyon.com/where.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8.jpg"/><Relationship Id="rId4" Type="http://schemas.openxmlformats.org/officeDocument/2006/relationships/image" Target="../media/image0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hyperlink" Target="https://www.youtube.com/watch?v=hJ4VvxCunz4" TargetMode="External"/><Relationship Id="rId4" Type="http://schemas.openxmlformats.org/officeDocument/2006/relationships/hyperlink" Target="http://youtube.com/v/hJ4VvxCunz4" TargetMode="External"/><Relationship Id="rId5" Type="http://schemas.openxmlformats.org/officeDocument/2006/relationships/image" Target="../media/image06.jpg"/><Relationship Id="rId6" Type="http://schemas.openxmlformats.org/officeDocument/2006/relationships/image" Target="../media/image0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0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hyperlink" Target="http://www.readwritethink.org/classroom-resources/lesson-plans/cover-cover-comparing-books-1098.html?tab=1#tab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671257" y="990800"/>
            <a:ext cx="7801500" cy="1730100"/>
          </a:xfrm>
          <a:prstGeom prst="rect">
            <a:avLst/>
          </a:prstGeom>
        </p:spPr>
        <p:txBody>
          <a:bodyPr anchorCtr="0" anchor="b" bIns="91425" lIns="91425" rIns="91425" tIns="91425">
            <a:noAutofit/>
          </a:bodyPr>
          <a:lstStyle/>
          <a:p>
            <a:pPr lvl="0">
              <a:spcBef>
                <a:spcPts val="0"/>
              </a:spcBef>
              <a:buNone/>
            </a:pPr>
            <a:r>
              <a:rPr lang="en-GB"/>
              <a:t>Multi-literacies and Multi-Genre Learning</a:t>
            </a:r>
          </a:p>
        </p:txBody>
      </p:sp>
      <p:sp>
        <p:nvSpPr>
          <p:cNvPr id="60" name="Shape 60"/>
          <p:cNvSpPr txBox="1"/>
          <p:nvPr>
            <p:ph idx="1" type="subTitle"/>
          </p:nvPr>
        </p:nvSpPr>
        <p:spPr>
          <a:xfrm>
            <a:off x="671250" y="3174875"/>
            <a:ext cx="7801500" cy="792600"/>
          </a:xfrm>
          <a:prstGeom prst="rect">
            <a:avLst/>
          </a:prstGeom>
        </p:spPr>
        <p:txBody>
          <a:bodyPr anchorCtr="0" anchor="t" bIns="91425" lIns="91425" rIns="91425" tIns="91425">
            <a:noAutofit/>
          </a:bodyPr>
          <a:lstStyle/>
          <a:p>
            <a:pPr lvl="0">
              <a:spcBef>
                <a:spcPts val="0"/>
              </a:spcBef>
              <a:buNone/>
            </a:pPr>
            <a:r>
              <a:rPr lang="en-GB"/>
              <a:t>Katie, Gladis, Yijia, Etel, Jeremy &amp; Calvin</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idx="1" type="body"/>
          </p:nvPr>
        </p:nvSpPr>
        <p:spPr>
          <a:xfrm>
            <a:off x="-583275" y="777950"/>
            <a:ext cx="5131500" cy="832500"/>
          </a:xfrm>
          <a:prstGeom prst="rect">
            <a:avLst/>
          </a:prstGeom>
          <a:ln>
            <a:noFill/>
          </a:ln>
        </p:spPr>
        <p:txBody>
          <a:bodyPr anchorCtr="0" anchor="t" bIns="91425" lIns="91425" rIns="91425" tIns="91425">
            <a:noAutofit/>
          </a:bodyPr>
          <a:lstStyle/>
          <a:p>
            <a:pPr lvl="0">
              <a:spcBef>
                <a:spcPts val="0"/>
              </a:spcBef>
              <a:buClr>
                <a:schemeClr val="dk1"/>
              </a:buClr>
              <a:buSzPct val="100000"/>
              <a:buFont typeface="Arial"/>
              <a:buNone/>
            </a:pPr>
            <a:r>
              <a:rPr lang="en-GB" sz="1100">
                <a:solidFill>
                  <a:schemeClr val="dk1"/>
                </a:solidFill>
              </a:rPr>
              <a:t>		</a:t>
            </a:r>
            <a:r>
              <a:rPr lang="en-GB" sz="3000">
                <a:solidFill>
                  <a:schemeClr val="dk1"/>
                </a:solidFill>
              </a:rPr>
              <a:t>Which New Literacies?</a:t>
            </a:r>
            <a:br>
              <a:rPr lang="en-GB" sz="1400">
                <a:solidFill>
                  <a:schemeClr val="dk1"/>
                </a:solidFill>
              </a:rPr>
            </a:br>
            <a:r>
              <a:rPr lang="en-GB" sz="1100">
                <a:solidFill>
                  <a:schemeClr val="dk1"/>
                </a:solidFill>
              </a:rPr>
              <a:t>	 	 	</a:t>
            </a:r>
          </a:p>
          <a:p>
            <a:pPr lvl="0">
              <a:spcBef>
                <a:spcPts val="0"/>
              </a:spcBef>
              <a:buClr>
                <a:schemeClr val="dk1"/>
              </a:buClr>
              <a:buSzPct val="100000"/>
              <a:buFont typeface="Arial"/>
              <a:buNone/>
            </a:pPr>
            <a:r>
              <a:rPr lang="en-GB" sz="1100">
                <a:solidFill>
                  <a:schemeClr val="dk1"/>
                </a:solidFill>
              </a:rPr>
              <a:t>		</a:t>
            </a:r>
          </a:p>
          <a:p>
            <a:pPr lvl="0">
              <a:spcBef>
                <a:spcPts val="0"/>
              </a:spcBef>
              <a:buNone/>
            </a:pPr>
            <a:r>
              <a:t/>
            </a:r>
            <a:endParaRPr/>
          </a:p>
        </p:txBody>
      </p:sp>
      <p:pic>
        <p:nvPicPr>
          <p:cNvPr descr="LiteracyElementsBubbles.jpg" id="122" name="Shape 122"/>
          <p:cNvPicPr preferRelativeResize="0"/>
          <p:nvPr/>
        </p:nvPicPr>
        <p:blipFill>
          <a:blip r:embed="rId3">
            <a:alphaModFix/>
          </a:blip>
          <a:stretch>
            <a:fillRect/>
          </a:stretch>
        </p:blipFill>
        <p:spPr>
          <a:xfrm>
            <a:off x="4319625" y="364500"/>
            <a:ext cx="4322325" cy="4264699"/>
          </a:xfrm>
          <a:prstGeom prst="rect">
            <a:avLst/>
          </a:prstGeom>
          <a:noFill/>
          <a:ln>
            <a:noFill/>
          </a:ln>
        </p:spPr>
      </p:pic>
      <p:sp>
        <p:nvSpPr>
          <p:cNvPr id="123" name="Shape 123"/>
          <p:cNvSpPr txBox="1"/>
          <p:nvPr/>
        </p:nvSpPr>
        <p:spPr>
          <a:xfrm>
            <a:off x="511848" y="1460650"/>
            <a:ext cx="3582900" cy="1797600"/>
          </a:xfrm>
          <a:prstGeom prst="rect">
            <a:avLst/>
          </a:prstGeom>
          <a:noFill/>
          <a:ln>
            <a:noFill/>
          </a:ln>
        </p:spPr>
        <p:txBody>
          <a:bodyPr anchorCtr="0" anchor="t" bIns="91425" lIns="91425" rIns="91425" tIns="91425">
            <a:noAutofit/>
          </a:bodyPr>
          <a:lstStyle/>
          <a:p>
            <a:pPr lvl="0" rtl="0" algn="r">
              <a:lnSpc>
                <a:spcPct val="115000"/>
              </a:lnSpc>
              <a:spcBef>
                <a:spcPts val="0"/>
              </a:spcBef>
              <a:spcAft>
                <a:spcPts val="1600"/>
              </a:spcAft>
              <a:buClr>
                <a:schemeClr val="dk1"/>
              </a:buClr>
              <a:buSzPct val="45833"/>
              <a:buFont typeface="Arial"/>
              <a:buNone/>
            </a:pPr>
            <a:r>
              <a:rPr lang="en-GB" sz="2400">
                <a:solidFill>
                  <a:schemeClr val="dk1"/>
                </a:solidFill>
              </a:rPr>
              <a:t>Dialogue and Performance in Youth Writing  </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idx="1" type="body"/>
          </p:nvPr>
        </p:nvSpPr>
        <p:spPr>
          <a:xfrm>
            <a:off x="0" y="524325"/>
            <a:ext cx="4000500" cy="4182300"/>
          </a:xfrm>
          <a:prstGeom prst="rect">
            <a:avLst/>
          </a:prstGeom>
          <a:solidFill>
            <a:srgbClr val="D0E0E3"/>
          </a:solidFill>
        </p:spPr>
        <p:txBody>
          <a:bodyPr anchorCtr="0" anchor="t" bIns="91425" lIns="91425" rIns="91425" tIns="91425">
            <a:noAutofit/>
          </a:bodyPr>
          <a:lstStyle/>
          <a:p>
            <a:pPr lvl="0">
              <a:spcBef>
                <a:spcPts val="0"/>
              </a:spcBef>
              <a:buNone/>
            </a:pPr>
            <a:r>
              <a:rPr lang="en-GB" sz="1400">
                <a:solidFill>
                  <a:srgbClr val="434343"/>
                </a:solidFill>
              </a:rPr>
              <a:t>Global processes of urbanization and migration are reshaping needs, goals, and teaching in classrooms.  </a:t>
            </a:r>
            <a:br>
              <a:rPr lang="en-GB" sz="1400">
                <a:solidFill>
                  <a:srgbClr val="434343"/>
                </a:solidFill>
              </a:rPr>
            </a:br>
            <a:br>
              <a:rPr lang="en-GB" sz="1400">
                <a:solidFill>
                  <a:srgbClr val="434343"/>
                </a:solidFill>
              </a:rPr>
            </a:br>
            <a:r>
              <a:rPr lang="en-GB" sz="1400">
                <a:solidFill>
                  <a:srgbClr val="434343"/>
                </a:solidFill>
              </a:rPr>
              <a:t>Literacy is now routinely complemented by the terms multiliteracies:</a:t>
            </a:r>
            <a:br>
              <a:rPr lang="en-GB" sz="1400">
                <a:solidFill>
                  <a:srgbClr val="434343"/>
                </a:solidFill>
              </a:rPr>
            </a:br>
            <a:r>
              <a:rPr b="1" lang="en-GB" sz="1400">
                <a:solidFill>
                  <a:srgbClr val="434343"/>
                </a:solidFill>
              </a:rPr>
              <a:t>Awareness of the social, economic, and political forces enacted on curriculum; and the recognition of different modes of meaning making and communication (audio, visual, linguistic, spatial, performative, etc. </a:t>
            </a:r>
            <a:r>
              <a:rPr lang="en-GB" sz="1100">
                <a:solidFill>
                  <a:schemeClr val="dk1"/>
                </a:solidFill>
              </a:rPr>
              <a:t>			</a:t>
            </a:r>
          </a:p>
          <a:p>
            <a:pPr lvl="0">
              <a:spcBef>
                <a:spcPts val="0"/>
              </a:spcBef>
              <a:buNone/>
            </a:pPr>
            <a:r>
              <a:rPr lang="en-GB" sz="1100">
                <a:solidFill>
                  <a:schemeClr val="dk1"/>
                </a:solidFill>
              </a:rPr>
              <a:t>			</a:t>
            </a:r>
          </a:p>
          <a:p>
            <a:pPr lvl="0">
              <a:spcBef>
                <a:spcPts val="0"/>
              </a:spcBef>
              <a:buNone/>
            </a:pPr>
            <a:r>
              <a:rPr lang="en-GB" sz="1100">
                <a:solidFill>
                  <a:schemeClr val="dk1"/>
                </a:solidFill>
              </a:rPr>
              <a:t>		</a:t>
            </a:r>
          </a:p>
          <a:p>
            <a:pPr lvl="0">
              <a:spcBef>
                <a:spcPts val="0"/>
              </a:spcBef>
              <a:buNone/>
            </a:pPr>
            <a:r>
              <a:t/>
            </a:r>
            <a:endParaRPr sz="1400">
              <a:solidFill>
                <a:schemeClr val="dk1"/>
              </a:solidFill>
            </a:endParaRPr>
          </a:p>
          <a:p>
            <a:pPr lvl="0">
              <a:spcBef>
                <a:spcPts val="0"/>
              </a:spcBef>
              <a:buNone/>
            </a:pPr>
            <a:r>
              <a:rPr lang="en-GB" sz="1100">
                <a:solidFill>
                  <a:schemeClr val="dk1"/>
                </a:solidFill>
              </a:rPr>
              <a:t>				</a:t>
            </a:r>
          </a:p>
          <a:p>
            <a:pPr lvl="0">
              <a:spcBef>
                <a:spcPts val="0"/>
              </a:spcBef>
              <a:buNone/>
            </a:pPr>
            <a:r>
              <a:rPr lang="en-GB" sz="1100">
                <a:solidFill>
                  <a:schemeClr val="dk1"/>
                </a:solidFill>
              </a:rPr>
              <a:t>			</a:t>
            </a:r>
          </a:p>
          <a:p>
            <a:pPr lvl="0">
              <a:spcBef>
                <a:spcPts val="0"/>
              </a:spcBef>
              <a:buNone/>
            </a:pPr>
            <a:r>
              <a:rPr lang="en-GB" sz="1100">
                <a:solidFill>
                  <a:schemeClr val="dk1"/>
                </a:solidFill>
              </a:rPr>
              <a:t>		</a:t>
            </a:r>
          </a:p>
          <a:p>
            <a:pPr lvl="0">
              <a:spcBef>
                <a:spcPts val="0"/>
              </a:spcBef>
              <a:buNone/>
            </a:pPr>
            <a:r>
              <a:t/>
            </a:r>
            <a:endParaRPr sz="1400">
              <a:solidFill>
                <a:schemeClr val="dk1"/>
              </a:solidFill>
            </a:endParaRPr>
          </a:p>
          <a:p>
            <a:pPr lvl="0">
              <a:spcBef>
                <a:spcPts val="0"/>
              </a:spcBef>
              <a:buNone/>
            </a:pPr>
            <a:r>
              <a:rPr lang="en-GB" sz="1100">
                <a:solidFill>
                  <a:schemeClr val="dk1"/>
                </a:solidFill>
              </a:rPr>
              <a:t>				</a:t>
            </a:r>
          </a:p>
          <a:p>
            <a:pPr lvl="0">
              <a:spcBef>
                <a:spcPts val="0"/>
              </a:spcBef>
              <a:buNone/>
            </a:pPr>
            <a:r>
              <a:rPr lang="en-GB" sz="1100">
                <a:solidFill>
                  <a:schemeClr val="dk1"/>
                </a:solidFill>
              </a:rPr>
              <a:t>			</a:t>
            </a:r>
          </a:p>
          <a:p>
            <a:pPr lvl="0">
              <a:spcBef>
                <a:spcPts val="0"/>
              </a:spcBef>
              <a:buNone/>
            </a:pPr>
            <a:r>
              <a:rPr lang="en-GB" sz="1100">
                <a:solidFill>
                  <a:schemeClr val="dk1"/>
                </a:solidFill>
              </a:rPr>
              <a:t>		</a:t>
            </a:r>
          </a:p>
          <a:p>
            <a:pPr lvl="0">
              <a:spcBef>
                <a:spcPts val="0"/>
              </a:spcBef>
              <a:buClr>
                <a:schemeClr val="dk1"/>
              </a:buClr>
              <a:buSzPct val="78571"/>
              <a:buFont typeface="Arial"/>
              <a:buNone/>
            </a:pPr>
            <a:r>
              <a:t/>
            </a:r>
            <a:endParaRPr sz="1400">
              <a:solidFill>
                <a:schemeClr val="dk1"/>
              </a:solidFill>
            </a:endParaRPr>
          </a:p>
          <a:p>
            <a:pPr lvl="0">
              <a:spcBef>
                <a:spcPts val="0"/>
              </a:spcBef>
              <a:buClr>
                <a:schemeClr val="dk1"/>
              </a:buClr>
              <a:buSzPct val="100000"/>
              <a:buFont typeface="Arial"/>
              <a:buNone/>
            </a:pPr>
            <a:r>
              <a:rPr lang="en-GB" sz="1100">
                <a:solidFill>
                  <a:schemeClr val="dk1"/>
                </a:solidFill>
              </a:rPr>
              <a:t>				</a:t>
            </a:r>
          </a:p>
          <a:p>
            <a:pPr lvl="0">
              <a:spcBef>
                <a:spcPts val="0"/>
              </a:spcBef>
              <a:buClr>
                <a:schemeClr val="dk1"/>
              </a:buClr>
              <a:buSzPct val="100000"/>
              <a:buFont typeface="Arial"/>
              <a:buNone/>
            </a:pPr>
            <a:r>
              <a:rPr lang="en-GB" sz="1100">
                <a:solidFill>
                  <a:schemeClr val="dk1"/>
                </a:solidFill>
              </a:rPr>
              <a:t>			</a:t>
            </a:r>
          </a:p>
          <a:p>
            <a:pPr lvl="0">
              <a:spcBef>
                <a:spcPts val="0"/>
              </a:spcBef>
              <a:buClr>
                <a:schemeClr val="dk1"/>
              </a:buClr>
              <a:buSzPct val="100000"/>
              <a:buFont typeface="Arial"/>
              <a:buNone/>
            </a:pPr>
            <a:r>
              <a:rPr lang="en-GB" sz="1100">
                <a:solidFill>
                  <a:schemeClr val="dk1"/>
                </a:solidFill>
              </a:rPr>
              <a:t>		</a:t>
            </a:r>
          </a:p>
          <a:p>
            <a:pPr lvl="0">
              <a:spcBef>
                <a:spcPts val="0"/>
              </a:spcBef>
              <a:buNone/>
            </a:pPr>
            <a:r>
              <a:t/>
            </a:r>
            <a:endParaRPr/>
          </a:p>
        </p:txBody>
      </p:sp>
      <p:pic>
        <p:nvPicPr>
          <p:cNvPr descr="ldt101_10_007i.jpg" id="129" name="Shape 129"/>
          <p:cNvPicPr preferRelativeResize="0"/>
          <p:nvPr/>
        </p:nvPicPr>
        <p:blipFill>
          <a:blip r:embed="rId3">
            <a:alphaModFix/>
          </a:blip>
          <a:stretch>
            <a:fillRect/>
          </a:stretch>
        </p:blipFill>
        <p:spPr>
          <a:xfrm>
            <a:off x="4000500" y="524312"/>
            <a:ext cx="5143500" cy="4295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idx="1" type="body"/>
          </p:nvPr>
        </p:nvSpPr>
        <p:spPr>
          <a:xfrm>
            <a:off x="311700" y="615650"/>
            <a:ext cx="3827700" cy="16827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GB" sz="1100">
                <a:solidFill>
                  <a:schemeClr val="dk1"/>
                </a:solidFill>
              </a:rPr>
              <a:t>Mr. M prompt</a:t>
            </a:r>
            <a:br>
              <a:rPr lang="en-GB" sz="1100">
                <a:solidFill>
                  <a:schemeClr val="dk1"/>
                </a:solidFill>
              </a:rPr>
            </a:br>
            <a:r>
              <a:rPr lang="en-GB" sz="1100">
                <a:solidFill>
                  <a:schemeClr val="dk1"/>
                </a:solidFill>
              </a:rPr>
              <a:t>- Journal writing</a:t>
            </a:r>
            <a:br>
              <a:rPr lang="en-GB" sz="1100">
                <a:solidFill>
                  <a:schemeClr val="dk1"/>
                </a:solidFill>
              </a:rPr>
            </a:br>
            <a:r>
              <a:rPr lang="en-GB" sz="1100">
                <a:solidFill>
                  <a:schemeClr val="dk1"/>
                </a:solidFill>
              </a:rPr>
              <a:t>“Mister M, can we skip that part?”</a:t>
            </a:r>
            <a:br>
              <a:rPr lang="en-GB" sz="1100">
                <a:solidFill>
                  <a:schemeClr val="dk1"/>
                </a:solidFill>
              </a:rPr>
            </a:br>
            <a:br>
              <a:rPr lang="en-GB" sz="1100">
                <a:solidFill>
                  <a:schemeClr val="dk1"/>
                </a:solidFill>
              </a:rPr>
            </a:br>
            <a:r>
              <a:rPr lang="en-GB" sz="1100">
                <a:solidFill>
                  <a:schemeClr val="dk1"/>
                </a:solidFill>
              </a:rPr>
              <a:t>-The Play made me feel/think…</a:t>
            </a:r>
            <a:br>
              <a:rPr lang="en-GB" sz="1100">
                <a:solidFill>
                  <a:schemeClr val="dk1"/>
                </a:solidFill>
              </a:rPr>
            </a:br>
            <a:r>
              <a:rPr lang="en-GB" sz="1100">
                <a:solidFill>
                  <a:schemeClr val="dk1"/>
                </a:solidFill>
              </a:rPr>
              <a:t>-One performance that stood out for me was…</a:t>
            </a:r>
            <a:br>
              <a:rPr lang="en-GB" sz="1100">
                <a:solidFill>
                  <a:schemeClr val="dk1"/>
                </a:solidFill>
              </a:rPr>
            </a:br>
            <a:r>
              <a:rPr lang="en-GB" sz="1100">
                <a:solidFill>
                  <a:schemeClr val="dk1"/>
                </a:solidFill>
              </a:rPr>
              <a:t>-The style of the play was… because…</a:t>
            </a:r>
            <a:br>
              <a:rPr lang="en-GB" sz="1100">
                <a:solidFill>
                  <a:schemeClr val="dk1"/>
                </a:solidFill>
              </a:rPr>
            </a:br>
            <a:r>
              <a:rPr lang="en-GB" sz="1100">
                <a:solidFill>
                  <a:schemeClr val="dk1"/>
                </a:solidFill>
              </a:rPr>
              <a:t>-I think the lice metaphor was used because...</a:t>
            </a:r>
            <a:br>
              <a:rPr lang="en-GB" sz="1100">
                <a:solidFill>
                  <a:schemeClr val="dk1"/>
                </a:solidFill>
              </a:rPr>
            </a:br>
            <a:br>
              <a:rPr lang="en-GB" sz="1100">
                <a:solidFill>
                  <a:schemeClr val="dk1"/>
                </a:solidFill>
              </a:rPr>
            </a:br>
            <a:br>
              <a:rPr lang="en-GB" sz="1100">
                <a:solidFill>
                  <a:schemeClr val="dk1"/>
                </a:solidFill>
              </a:rPr>
            </a:br>
            <a:r>
              <a:rPr lang="en-GB" sz="1100">
                <a:solidFill>
                  <a:schemeClr val="dk1"/>
                </a:solidFill>
              </a:rPr>
              <a:t>		 	 	 		</a:t>
            </a:r>
          </a:p>
          <a:p>
            <a:pPr lvl="0">
              <a:spcBef>
                <a:spcPts val="0"/>
              </a:spcBef>
              <a:buClr>
                <a:schemeClr val="dk1"/>
              </a:buClr>
              <a:buSzPct val="100000"/>
              <a:buFont typeface="Arial"/>
              <a:buNone/>
            </a:pPr>
            <a:r>
              <a:rPr lang="en-GB" sz="1100">
                <a:solidFill>
                  <a:schemeClr val="dk1"/>
                </a:solidFill>
              </a:rPr>
              <a:t>			</a:t>
            </a:r>
          </a:p>
          <a:p>
            <a:pPr lvl="0">
              <a:spcBef>
                <a:spcPts val="0"/>
              </a:spcBef>
              <a:buClr>
                <a:schemeClr val="dk1"/>
              </a:buClr>
              <a:buSzPct val="100000"/>
              <a:buFont typeface="Arial"/>
              <a:buNone/>
            </a:pPr>
            <a:r>
              <a:rPr lang="en-GB" sz="1100">
                <a:solidFill>
                  <a:schemeClr val="dk1"/>
                </a:solidFill>
              </a:rPr>
              <a:t>				</a:t>
            </a:r>
          </a:p>
          <a:p>
            <a:pPr lvl="0">
              <a:spcBef>
                <a:spcPts val="0"/>
              </a:spcBef>
              <a:buClr>
                <a:schemeClr val="dk1"/>
              </a:buClr>
              <a:buSzPct val="100000"/>
              <a:buFont typeface="Arial"/>
              <a:buNone/>
            </a:pPr>
            <a:r>
              <a:rPr lang="en-GB" sz="1100">
                <a:solidFill>
                  <a:schemeClr val="dk1"/>
                </a:solidFill>
              </a:rPr>
              <a:t>					</a:t>
            </a:r>
          </a:p>
          <a:p>
            <a:pPr lvl="0">
              <a:spcBef>
                <a:spcPts val="0"/>
              </a:spcBef>
              <a:buClr>
                <a:schemeClr val="dk1"/>
              </a:buClr>
              <a:buSzPct val="137500"/>
              <a:buFont typeface="Arial"/>
              <a:buNone/>
            </a:pPr>
            <a:r>
              <a:rPr lang="en-GB" sz="800">
                <a:solidFill>
                  <a:schemeClr val="dk1"/>
                </a:solidFill>
              </a:rPr>
              <a:t> The play made me feel/think.... </a:t>
            </a:r>
          </a:p>
          <a:p>
            <a:pPr lvl="0">
              <a:spcBef>
                <a:spcPts val="0"/>
              </a:spcBef>
              <a:buClr>
                <a:schemeClr val="dk1"/>
              </a:buClr>
              <a:buSzPct val="100000"/>
              <a:buFont typeface="Arial"/>
              <a:buNone/>
            </a:pPr>
            <a:r>
              <a:rPr lang="en-GB" sz="1100">
                <a:solidFill>
                  <a:schemeClr val="dk1"/>
                </a:solidFill>
              </a:rPr>
              <a:t>				</a:t>
            </a:r>
          </a:p>
          <a:p>
            <a:pPr lvl="0">
              <a:spcBef>
                <a:spcPts val="0"/>
              </a:spcBef>
              <a:buClr>
                <a:schemeClr val="dk1"/>
              </a:buClr>
              <a:buSzPct val="100000"/>
              <a:buFont typeface="Arial"/>
              <a:buNone/>
            </a:pPr>
            <a:r>
              <a:rPr lang="en-GB" sz="1100">
                <a:solidFill>
                  <a:schemeClr val="dk1"/>
                </a:solidFill>
              </a:rPr>
              <a:t>			</a:t>
            </a:r>
          </a:p>
          <a:p>
            <a:pPr lvl="0">
              <a:spcBef>
                <a:spcPts val="0"/>
              </a:spcBef>
              <a:buClr>
                <a:schemeClr val="dk1"/>
              </a:buClr>
              <a:buSzPct val="100000"/>
              <a:buFont typeface="Arial"/>
              <a:buNone/>
            </a:pPr>
            <a:r>
              <a:rPr lang="en-GB" sz="1100">
                <a:solidFill>
                  <a:schemeClr val="dk1"/>
                </a:solidFill>
              </a:rPr>
              <a:t>		</a:t>
            </a:r>
          </a:p>
          <a:p>
            <a:pPr lvl="0">
              <a:spcBef>
                <a:spcPts val="0"/>
              </a:spcBef>
              <a:buClr>
                <a:schemeClr val="dk1"/>
              </a:buClr>
              <a:buSzPct val="100000"/>
              <a:buFont typeface="Arial"/>
              <a:buNone/>
            </a:pPr>
            <a:br>
              <a:rPr lang="en-GB" sz="1100">
                <a:solidFill>
                  <a:schemeClr val="dk1"/>
                </a:solidFill>
              </a:rPr>
            </a:br>
          </a:p>
        </p:txBody>
      </p:sp>
      <p:pic>
        <p:nvPicPr>
          <p:cNvPr descr="handbound-leather-journal-07.jpg" id="135" name="Shape 135"/>
          <p:cNvPicPr preferRelativeResize="0"/>
          <p:nvPr/>
        </p:nvPicPr>
        <p:blipFill>
          <a:blip r:embed="rId3">
            <a:alphaModFix/>
          </a:blip>
          <a:stretch>
            <a:fillRect/>
          </a:stretch>
        </p:blipFill>
        <p:spPr>
          <a:xfrm>
            <a:off x="5664450" y="-1"/>
            <a:ext cx="3752249" cy="3210250"/>
          </a:xfrm>
          <a:prstGeom prst="rect">
            <a:avLst/>
          </a:prstGeom>
          <a:noFill/>
          <a:ln>
            <a:noFill/>
          </a:ln>
        </p:spPr>
      </p:pic>
      <p:pic>
        <p:nvPicPr>
          <p:cNvPr descr="6e060191f09f88b366f1b255fe50df59.jpg" id="136" name="Shape 136"/>
          <p:cNvPicPr preferRelativeResize="0"/>
          <p:nvPr/>
        </p:nvPicPr>
        <p:blipFill>
          <a:blip r:embed="rId4">
            <a:alphaModFix/>
          </a:blip>
          <a:stretch>
            <a:fillRect/>
          </a:stretch>
        </p:blipFill>
        <p:spPr>
          <a:xfrm>
            <a:off x="4072875" y="1628950"/>
            <a:ext cx="2247900" cy="2990850"/>
          </a:xfrm>
          <a:prstGeom prst="rect">
            <a:avLst/>
          </a:prstGeom>
          <a:noFill/>
          <a:ln>
            <a:noFill/>
          </a:ln>
        </p:spPr>
      </p:pic>
      <p:pic>
        <p:nvPicPr>
          <p:cNvPr descr="911774382-drama-theatre-signalising-auditorium-allocating.jpg" id="137" name="Shape 137"/>
          <p:cNvPicPr preferRelativeResize="0"/>
          <p:nvPr/>
        </p:nvPicPr>
        <p:blipFill>
          <a:blip r:embed="rId5">
            <a:alphaModFix/>
          </a:blip>
          <a:stretch>
            <a:fillRect/>
          </a:stretch>
        </p:blipFill>
        <p:spPr>
          <a:xfrm>
            <a:off x="0" y="2571750"/>
            <a:ext cx="4572000" cy="2571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Where I am from poem</a:t>
            </a:r>
          </a:p>
        </p:txBody>
      </p:sp>
      <p:sp>
        <p:nvSpPr>
          <p:cNvPr id="143" name="Shape 14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br>
              <a:rPr lang="en-GB"/>
            </a:br>
            <a:r>
              <a:rPr lang="en-GB"/>
              <a:t>Students poster design </a:t>
            </a:r>
            <a:br>
              <a:rPr lang="en-GB"/>
            </a:br>
            <a:br>
              <a:rPr lang="en-GB"/>
            </a:br>
            <a:r>
              <a:rPr lang="en-GB"/>
              <a:t>George Ella Lyon</a:t>
            </a:r>
            <a:br>
              <a:rPr lang="en-GB"/>
            </a:br>
            <a:r>
              <a:rPr lang="en-GB" u="sng">
                <a:solidFill>
                  <a:schemeClr val="hlink"/>
                </a:solidFill>
                <a:hlinkClick r:id="rId3"/>
              </a:rPr>
              <a:t>http://www.georgeellalyon.com/where.html</a:t>
            </a:r>
            <a:br>
              <a:rPr lang="en-GB"/>
            </a:br>
            <a:br>
              <a:rPr lang="en-GB"/>
            </a:b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pic>
        <p:nvPicPr>
          <p:cNvPr descr="doors.jpg" id="148" name="Shape 148"/>
          <p:cNvPicPr preferRelativeResize="0"/>
          <p:nvPr/>
        </p:nvPicPr>
        <p:blipFill>
          <a:blip r:embed="rId3">
            <a:alphaModFix/>
          </a:blip>
          <a:stretch>
            <a:fillRect/>
          </a:stretch>
        </p:blipFill>
        <p:spPr>
          <a:xfrm>
            <a:off x="1186997" y="0"/>
            <a:ext cx="6770003" cy="5143499"/>
          </a:xfrm>
          <a:prstGeom prst="rect">
            <a:avLst/>
          </a:prstGeom>
          <a:noFill/>
          <a:ln>
            <a:noFill/>
          </a:ln>
        </p:spPr>
      </p:pic>
      <p:sp>
        <p:nvSpPr>
          <p:cNvPr id="149" name="Shape 149"/>
          <p:cNvSpPr txBox="1"/>
          <p:nvPr/>
        </p:nvSpPr>
        <p:spPr>
          <a:xfrm>
            <a:off x="7261800" y="4756425"/>
            <a:ext cx="7325400" cy="854700"/>
          </a:xfrm>
          <a:prstGeom prst="rect">
            <a:avLst/>
          </a:prstGeom>
          <a:noFill/>
          <a:ln>
            <a:noFill/>
          </a:ln>
        </p:spPr>
        <p:txBody>
          <a:bodyPr anchorCtr="0" anchor="t" bIns="91425" lIns="91425" rIns="91425" tIns="91425">
            <a:noAutofit/>
          </a:bodyPr>
          <a:lstStyle/>
          <a:p>
            <a:pPr lvl="0">
              <a:spcBef>
                <a:spcPts val="0"/>
              </a:spcBef>
              <a:buNone/>
            </a:pPr>
            <a:r>
              <a:rPr lang="en-GB"/>
              <a:t>Jeremy</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311700" y="-253775"/>
            <a:ext cx="8520600" cy="572700"/>
          </a:xfrm>
          <a:prstGeom prst="rect">
            <a:avLst/>
          </a:prstGeom>
        </p:spPr>
        <p:txBody>
          <a:bodyPr anchorCtr="0" anchor="t" bIns="91425" lIns="91425" rIns="91425" tIns="91425">
            <a:noAutofit/>
          </a:bodyPr>
          <a:lstStyle/>
          <a:p>
            <a:pPr lvl="0">
              <a:lnSpc>
                <a:spcPct val="123100"/>
              </a:lnSpc>
              <a:spcBef>
                <a:spcPts val="2400"/>
              </a:spcBef>
              <a:spcAft>
                <a:spcPts val="600"/>
              </a:spcAft>
              <a:buClr>
                <a:schemeClr val="dk1"/>
              </a:buClr>
              <a:buSzPct val="47826"/>
              <a:buFont typeface="Arial"/>
              <a:buNone/>
            </a:pPr>
            <a:r>
              <a:rPr lang="en-GB" sz="2300">
                <a:solidFill>
                  <a:srgbClr val="333333"/>
                </a:solidFill>
                <a:highlight>
                  <a:srgbClr val="FFFFFF"/>
                </a:highlight>
                <a:latin typeface="Georgia"/>
                <a:ea typeface="Georgia"/>
                <a:cs typeface="Georgia"/>
                <a:sym typeface="Georgia"/>
              </a:rPr>
              <a:t>Which New Literacies? Dialogue and Performance in Youth Writing</a:t>
            </a:r>
          </a:p>
          <a:p>
            <a:pPr lvl="0" rtl="0">
              <a:spcBef>
                <a:spcPts val="0"/>
              </a:spcBef>
              <a:buClr>
                <a:schemeClr val="dk1"/>
              </a:buClr>
              <a:buSzPct val="36666"/>
              <a:buFont typeface="Arial"/>
              <a:buNone/>
            </a:pPr>
            <a:r>
              <a:t/>
            </a:r>
            <a:endParaRPr/>
          </a:p>
        </p:txBody>
      </p:sp>
      <p:sp>
        <p:nvSpPr>
          <p:cNvPr id="155" name="Shape 15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GB" sz="1400">
                <a:solidFill>
                  <a:schemeClr val="dk1"/>
                </a:solidFill>
                <a:latin typeface="Times New Roman"/>
                <a:ea typeface="Times New Roman"/>
                <a:cs typeface="Times New Roman"/>
                <a:sym typeface="Times New Roman"/>
              </a:rPr>
              <a:t>What was also clearly present in this example of the process of collective creation were the six different modes in the meaning-making process in multi-literacies pedagogy outlined by the New London Group (1996) and then by Kalantzis and Cope (2008): </a:t>
            </a:r>
            <a:r>
              <a:rPr b="1" lang="en-GB" sz="1400">
                <a:solidFill>
                  <a:schemeClr val="dk1"/>
                </a:solidFill>
                <a:latin typeface="Times New Roman"/>
                <a:ea typeface="Times New Roman"/>
                <a:cs typeface="Times New Roman"/>
                <a:sym typeface="Times New Roman"/>
              </a:rPr>
              <a:t>linguistic meaning, visual meaning, audio meaning, gestural meaning, spatial meaning, and the multi-modal intertextuality. </a:t>
            </a:r>
          </a:p>
          <a:p>
            <a:pPr lvl="0">
              <a:spcBef>
                <a:spcPts val="0"/>
              </a:spcBef>
              <a:buNone/>
            </a:pPr>
            <a:r>
              <a:rPr lang="en-GB" sz="1400">
                <a:solidFill>
                  <a:schemeClr val="dk1"/>
                </a:solidFill>
                <a:latin typeface="Times New Roman"/>
                <a:ea typeface="Times New Roman"/>
                <a:cs typeface="Times New Roman"/>
                <a:sym typeface="Times New Roman"/>
              </a:rPr>
              <a:t>	-The students used all forms of meaning to expresses their feelings about the closed or open door</a:t>
            </a:r>
          </a:p>
          <a:p>
            <a:pPr indent="-69850" lvl="0" marL="457200">
              <a:spcBef>
                <a:spcPts val="0"/>
              </a:spcBef>
              <a:buClr>
                <a:schemeClr val="dk1"/>
              </a:buClr>
              <a:buSzPct val="78571"/>
              <a:buFont typeface="Arial"/>
              <a:buNone/>
            </a:pPr>
            <a:r>
              <a:rPr lang="en-GB" sz="1400">
                <a:solidFill>
                  <a:schemeClr val="dk1"/>
                </a:solidFill>
                <a:latin typeface="Times New Roman"/>
                <a:ea typeface="Times New Roman"/>
                <a:cs typeface="Times New Roman"/>
                <a:sym typeface="Times New Roman"/>
              </a:rPr>
              <a:t>-Students were told they had to vocally share a section of their writing, as well as act out how through visual, gestural and spatial meaning on a stage. </a:t>
            </a:r>
          </a:p>
          <a:p>
            <a:pPr lvl="0">
              <a:spcBef>
                <a:spcPts val="0"/>
              </a:spcBef>
              <a:buNone/>
            </a:pPr>
            <a:r>
              <a:t/>
            </a:r>
            <a:endParaRPr/>
          </a:p>
          <a:p>
            <a:pPr lvl="0">
              <a:spcBef>
                <a:spcPts val="0"/>
              </a:spcBef>
              <a:buNone/>
            </a:pPr>
            <a:r>
              <a:t/>
            </a:r>
            <a:endParaRPr/>
          </a:p>
          <a:p>
            <a:pPr lvl="0">
              <a:spcBef>
                <a:spcPts val="0"/>
              </a:spcBef>
              <a:buNone/>
            </a:pPr>
            <a:r>
              <a:rPr lang="en-GB" sz="1000"/>
              <a:t>C.M</a:t>
            </a:r>
          </a:p>
          <a:p>
            <a:pPr lvl="0">
              <a:spcBef>
                <a:spcPts val="0"/>
              </a:spcBef>
              <a:buNone/>
            </a:pPr>
            <a:r>
              <a:t/>
            </a:r>
            <a:endParaRPr/>
          </a:p>
          <a:p>
            <a:pPr lvl="0" rtl="0">
              <a:spcBef>
                <a:spcPts val="0"/>
              </a:spcBef>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Activity Time!</a:t>
            </a:r>
          </a:p>
        </p:txBody>
      </p:sp>
      <p:sp>
        <p:nvSpPr>
          <p:cNvPr id="161" name="Shape 16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GB"/>
              <a:t>For this activity each group will be given an idiom to depict through all literacies except linguistic. </a:t>
            </a:r>
          </a:p>
          <a:p>
            <a:pPr lvl="0">
              <a:spcBef>
                <a:spcPts val="0"/>
              </a:spcBef>
              <a:buNone/>
            </a:pPr>
            <a:r>
              <a:rPr lang="en-GB"/>
              <a:t>GOAL: Get your other classmates to guess the idiom you were given</a:t>
            </a:r>
          </a:p>
          <a:p>
            <a:pPr lvl="0" rtl="0">
              <a:spcBef>
                <a:spcPts val="0"/>
              </a:spcBef>
              <a:buNone/>
            </a:pPr>
            <a:r>
              <a:rPr lang="en-GB"/>
              <a:t>Examples of idioms: </a:t>
            </a:r>
            <a:r>
              <a:rPr b="1" lang="en-GB" sz="1400">
                <a:solidFill>
                  <a:srgbClr val="252525"/>
                </a:solidFill>
                <a:highlight>
                  <a:srgbClr val="FFFFFF"/>
                </a:highlight>
              </a:rPr>
              <a:t>The devil is in the details</a:t>
            </a:r>
            <a:r>
              <a:rPr lang="en-GB" sz="1400">
                <a:solidFill>
                  <a:srgbClr val="252525"/>
                </a:solidFill>
                <a:highlight>
                  <a:srgbClr val="FFFFFF"/>
                </a:highlight>
              </a:rPr>
              <a:t>, </a:t>
            </a:r>
            <a:r>
              <a:rPr b="1" lang="en-GB" sz="1400">
                <a:solidFill>
                  <a:srgbClr val="252525"/>
                </a:solidFill>
                <a:highlight>
                  <a:srgbClr val="FFFFFF"/>
                </a:highlight>
              </a:rPr>
              <a:t>The early bird gets the worm</a:t>
            </a:r>
            <a:r>
              <a:rPr lang="en-GB" sz="1400">
                <a:solidFill>
                  <a:srgbClr val="252525"/>
                </a:solidFill>
                <a:highlight>
                  <a:srgbClr val="FFFFFF"/>
                </a:highlight>
              </a:rPr>
              <a:t>, </a:t>
            </a:r>
            <a:r>
              <a:rPr b="1" lang="en-GB" sz="1400">
                <a:solidFill>
                  <a:srgbClr val="252525"/>
                </a:solidFill>
                <a:highlight>
                  <a:srgbClr val="FFFFFF"/>
                </a:highlight>
              </a:rPr>
              <a:t>Break a leg</a:t>
            </a:r>
          </a:p>
          <a:p>
            <a:pPr lvl="0">
              <a:spcBef>
                <a:spcPts val="0"/>
              </a:spcBef>
              <a:buNone/>
            </a:pPr>
            <a:r>
              <a:rPr lang="en-GB"/>
              <a:t>Each group will have two minutes to prepare a charade to depict their given idiom</a:t>
            </a:r>
          </a:p>
          <a:p>
            <a:pPr lvl="0">
              <a:spcBef>
                <a:spcPts val="0"/>
              </a:spcBef>
              <a:buNone/>
            </a:pPr>
            <a:r>
              <a:rPr lang="en-GB"/>
              <a:t>The group members are allowed to make noises but words are not allowed. </a:t>
            </a:r>
          </a:p>
          <a:p>
            <a:pPr lvl="0">
              <a:spcBef>
                <a:spcPts val="0"/>
              </a:spcBef>
              <a:buNone/>
            </a:pPr>
            <a:r>
              <a:rPr lang="en-GB"/>
              <a:t>You will have one minute of acting in front of the class to depict your idiom</a:t>
            </a:r>
          </a:p>
          <a:p>
            <a:pPr lvl="0">
              <a:spcBef>
                <a:spcPts val="0"/>
              </a:spcBef>
              <a:buNone/>
            </a:pPr>
            <a:r>
              <a:rPr lang="en-GB" sz="1000"/>
              <a:t>C.M</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Reading #1</a:t>
            </a:r>
          </a:p>
        </p:txBody>
      </p:sp>
      <p:sp>
        <p:nvSpPr>
          <p:cNvPr id="66" name="Shape 66"/>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spcAft>
                <a:spcPts val="0"/>
              </a:spcAft>
              <a:buClr>
                <a:schemeClr val="dk1"/>
              </a:buClr>
              <a:buSzPct val="100000"/>
              <a:buFont typeface="Arial"/>
              <a:buNone/>
            </a:pPr>
            <a:r>
              <a:rPr lang="en-GB" sz="1100">
                <a:solidFill>
                  <a:schemeClr val="dk1"/>
                </a:solidFill>
              </a:rPr>
              <a:t>In this article Benjamin B. Dzeiedzic tries to explain how to understand books from films. The film is the directors’ artistic vision or interpretation of a novel.</a:t>
            </a:r>
          </a:p>
          <a:p>
            <a:pPr lvl="0">
              <a:spcBef>
                <a:spcPts val="0"/>
              </a:spcBef>
              <a:spcAft>
                <a:spcPts val="0"/>
              </a:spcAft>
              <a:buClr>
                <a:schemeClr val="dk1"/>
              </a:buClr>
              <a:buSzPct val="100000"/>
              <a:buFont typeface="Arial"/>
              <a:buNone/>
            </a:pPr>
            <a:r>
              <a:t/>
            </a:r>
            <a:endParaRPr sz="1100">
              <a:solidFill>
                <a:schemeClr val="dk1"/>
              </a:solidFill>
            </a:endParaRPr>
          </a:p>
          <a:p>
            <a:pPr lvl="0">
              <a:spcBef>
                <a:spcPts val="0"/>
              </a:spcBef>
              <a:spcAft>
                <a:spcPts val="0"/>
              </a:spcAft>
              <a:buClr>
                <a:schemeClr val="dk1"/>
              </a:buClr>
              <a:buSzPct val="100000"/>
              <a:buFont typeface="Arial"/>
              <a:buNone/>
            </a:pPr>
            <a:r>
              <a:rPr lang="en-GB" sz="1100">
                <a:solidFill>
                  <a:schemeClr val="dk1"/>
                </a:solidFill>
              </a:rPr>
              <a:t>There are various ways to interpret literature: analytical essay, base a play from a book, and as Dzeiedzic states </a:t>
            </a:r>
            <a:r>
              <a:rPr b="1" lang="en-GB" sz="1400">
                <a:solidFill>
                  <a:schemeClr val="dk1"/>
                </a:solidFill>
              </a:rPr>
              <a:t>film may be another method of interpretation. </a:t>
            </a:r>
          </a:p>
          <a:p>
            <a:pPr lvl="0">
              <a:spcBef>
                <a:spcPts val="0"/>
              </a:spcBef>
              <a:spcAft>
                <a:spcPts val="0"/>
              </a:spcAft>
              <a:buClr>
                <a:schemeClr val="dk1"/>
              </a:buClr>
              <a:buSzPct val="78571"/>
              <a:buFont typeface="Arial"/>
              <a:buNone/>
            </a:pPr>
            <a:r>
              <a:t/>
            </a:r>
            <a:endParaRPr b="1" sz="1400">
              <a:solidFill>
                <a:schemeClr val="dk1"/>
              </a:solidFill>
            </a:endParaRPr>
          </a:p>
          <a:p>
            <a:pPr lvl="0">
              <a:spcBef>
                <a:spcPts val="0"/>
              </a:spcBef>
              <a:spcAft>
                <a:spcPts val="0"/>
              </a:spcAft>
              <a:buClr>
                <a:schemeClr val="dk1"/>
              </a:buClr>
              <a:buSzPct val="100000"/>
              <a:buFont typeface="Arial"/>
              <a:buNone/>
            </a:pPr>
            <a:r>
              <a:rPr lang="en-GB" sz="1100">
                <a:solidFill>
                  <a:schemeClr val="dk1"/>
                </a:solidFill>
              </a:rPr>
              <a:t>So, how can his students read films effectively?</a:t>
            </a:r>
          </a:p>
          <a:p>
            <a:pPr lvl="0">
              <a:spcBef>
                <a:spcPts val="0"/>
              </a:spcBef>
              <a:spcAft>
                <a:spcPts val="0"/>
              </a:spcAft>
              <a:buClr>
                <a:schemeClr val="dk1"/>
              </a:buClr>
              <a:buSzPct val="100000"/>
              <a:buFont typeface="Arial"/>
              <a:buNone/>
            </a:pPr>
            <a:r>
              <a:t/>
            </a:r>
            <a:endParaRPr sz="1100">
              <a:solidFill>
                <a:schemeClr val="dk1"/>
              </a:solidFill>
            </a:endParaRPr>
          </a:p>
          <a:p>
            <a:pPr lvl="0">
              <a:spcBef>
                <a:spcPts val="0"/>
              </a:spcBef>
              <a:spcAft>
                <a:spcPts val="0"/>
              </a:spcAft>
              <a:buClr>
                <a:schemeClr val="dk1"/>
              </a:buClr>
              <a:buSzPct val="100000"/>
              <a:buFont typeface="Arial"/>
              <a:buNone/>
            </a:pPr>
            <a:r>
              <a:rPr lang="en-GB" sz="1100">
                <a:solidFill>
                  <a:schemeClr val="dk1"/>
                </a:solidFill>
              </a:rPr>
              <a:t>His class needs to know the</a:t>
            </a:r>
            <a:r>
              <a:rPr lang="en-GB" sz="1400">
                <a:solidFill>
                  <a:schemeClr val="dk1"/>
                </a:solidFill>
              </a:rPr>
              <a:t> </a:t>
            </a:r>
            <a:r>
              <a:rPr b="1" lang="en-GB" sz="1400">
                <a:solidFill>
                  <a:schemeClr val="dk1"/>
                </a:solidFill>
              </a:rPr>
              <a:t>language</a:t>
            </a:r>
            <a:r>
              <a:rPr lang="en-GB" sz="1400">
                <a:solidFill>
                  <a:schemeClr val="dk1"/>
                </a:solidFill>
              </a:rPr>
              <a:t> </a:t>
            </a:r>
            <a:r>
              <a:rPr lang="en-GB" sz="1100">
                <a:solidFill>
                  <a:schemeClr val="dk1"/>
                </a:solidFill>
              </a:rPr>
              <a:t>of film, then a framework for analysis.</a:t>
            </a:r>
          </a:p>
          <a:p>
            <a:pPr lvl="0">
              <a:spcBef>
                <a:spcPts val="0"/>
              </a:spcBef>
              <a:spcAft>
                <a:spcPts val="0"/>
              </a:spcAft>
              <a:buClr>
                <a:schemeClr val="dk1"/>
              </a:buClr>
              <a:buSzPct val="100000"/>
              <a:buFont typeface="Arial"/>
              <a:buNone/>
            </a:pPr>
            <a:r>
              <a:t/>
            </a:r>
            <a:endParaRPr sz="1100">
              <a:solidFill>
                <a:schemeClr val="dk1"/>
              </a:solidFill>
            </a:endParaRPr>
          </a:p>
          <a:p>
            <a:pPr lvl="0">
              <a:spcBef>
                <a:spcPts val="0"/>
              </a:spcBef>
              <a:spcAft>
                <a:spcPts val="0"/>
              </a:spcAft>
              <a:buClr>
                <a:schemeClr val="dk1"/>
              </a:buClr>
              <a:buSzPct val="100000"/>
              <a:buFont typeface="Arial"/>
              <a:buNone/>
            </a:pPr>
            <a:r>
              <a:rPr lang="en-GB" sz="1100">
                <a:solidFill>
                  <a:schemeClr val="dk1"/>
                </a:solidFill>
              </a:rPr>
              <a:t>Language of cinematic techniques are some of the terms used in the film industry such as the varieties of camera angles (low, high, eye-level); the kinds of shots (close-up, medium, long); some basic camera movements (panning, crane shots, hand-held); as well as concepts such as editing, special effects, sound effects.</a:t>
            </a:r>
          </a:p>
          <a:p>
            <a:pPr lvl="0">
              <a:spcBef>
                <a:spcPts val="0"/>
              </a:spcBef>
              <a:buNone/>
            </a:pPr>
            <a:r>
              <a:t/>
            </a:r>
            <a:endParaRPr/>
          </a:p>
        </p:txBody>
      </p:sp>
      <p:sp>
        <p:nvSpPr>
          <p:cNvPr id="67" name="Shape 67"/>
          <p:cNvSpPr txBox="1"/>
          <p:nvPr/>
        </p:nvSpPr>
        <p:spPr>
          <a:xfrm>
            <a:off x="227825" y="976700"/>
            <a:ext cx="8520600" cy="3247800"/>
          </a:xfrm>
          <a:prstGeom prst="rect">
            <a:avLst/>
          </a:prstGeom>
          <a:noFill/>
          <a:ln>
            <a:noFill/>
          </a:ln>
        </p:spPr>
        <p:txBody>
          <a:bodyPr anchorCtr="0" anchor="ctr" bIns="91425" lIns="91425" rIns="91425" tIns="91425">
            <a:noAutofit/>
          </a:bodyPr>
          <a:lstStyle/>
          <a:p>
            <a:pPr lvl="0" rtl="0">
              <a:lnSpc>
                <a:spcPct val="115000"/>
              </a:lnSpc>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Clr>
                <a:schemeClr val="dk1"/>
              </a:buClr>
              <a:buSzPct val="36666"/>
              <a:buFont typeface="Arial"/>
              <a:buNone/>
            </a:pPr>
            <a:r>
              <a:rPr lang="en-GB"/>
              <a:t>Reading #1</a:t>
            </a:r>
          </a:p>
        </p:txBody>
      </p:sp>
      <p:sp>
        <p:nvSpPr>
          <p:cNvPr id="73" name="Shape 7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spcAft>
                <a:spcPts val="0"/>
              </a:spcAft>
              <a:buClr>
                <a:schemeClr val="dk1"/>
              </a:buClr>
              <a:buSzPct val="100000"/>
              <a:buFont typeface="Arial"/>
              <a:buNone/>
            </a:pPr>
            <a:r>
              <a:rPr lang="en-GB" sz="1100">
                <a:solidFill>
                  <a:schemeClr val="dk1"/>
                </a:solidFill>
              </a:rPr>
              <a:t>The</a:t>
            </a:r>
            <a:r>
              <a:rPr b="1" lang="en-GB" sz="1400">
                <a:solidFill>
                  <a:schemeClr val="dk1"/>
                </a:solidFill>
              </a:rPr>
              <a:t> framework</a:t>
            </a:r>
            <a:r>
              <a:rPr lang="en-GB" sz="1100">
                <a:solidFill>
                  <a:schemeClr val="dk1"/>
                </a:solidFill>
              </a:rPr>
              <a:t> has three elements:</a:t>
            </a:r>
          </a:p>
          <a:p>
            <a:pPr lvl="0">
              <a:spcBef>
                <a:spcPts val="0"/>
              </a:spcBef>
              <a:spcAft>
                <a:spcPts val="0"/>
              </a:spcAft>
              <a:buClr>
                <a:schemeClr val="dk1"/>
              </a:buClr>
              <a:buSzPct val="100000"/>
              <a:buFont typeface="Arial"/>
              <a:buNone/>
            </a:pPr>
            <a:r>
              <a:t/>
            </a:r>
            <a:endParaRPr sz="1100">
              <a:solidFill>
                <a:schemeClr val="dk1"/>
              </a:solidFill>
            </a:endParaRPr>
          </a:p>
          <a:p>
            <a:pPr indent="-298450" lvl="0" marL="457200">
              <a:spcBef>
                <a:spcPts val="0"/>
              </a:spcBef>
              <a:spcAft>
                <a:spcPts val="0"/>
              </a:spcAft>
              <a:buClr>
                <a:schemeClr val="dk1"/>
              </a:buClr>
              <a:buSzPct val="100000"/>
              <a:buAutoNum type="arabicPeriod"/>
            </a:pPr>
            <a:r>
              <a:rPr lang="en-GB" sz="1100">
                <a:solidFill>
                  <a:schemeClr val="dk1"/>
                </a:solidFill>
              </a:rPr>
              <a:t>Literary elements of film. Such as theme, dialogue, symbolism.</a:t>
            </a:r>
          </a:p>
          <a:p>
            <a:pPr indent="-298450" lvl="0" marL="457200">
              <a:spcBef>
                <a:spcPts val="0"/>
              </a:spcBef>
              <a:spcAft>
                <a:spcPts val="0"/>
              </a:spcAft>
              <a:buClr>
                <a:schemeClr val="dk1"/>
              </a:buClr>
              <a:buSzPct val="100000"/>
              <a:buAutoNum type="arabicPeriod"/>
            </a:pPr>
            <a:r>
              <a:rPr lang="en-GB" sz="1100">
                <a:solidFill>
                  <a:schemeClr val="dk1"/>
                </a:solidFill>
              </a:rPr>
              <a:t>Dramatic elements of film such as costume and acting.</a:t>
            </a:r>
          </a:p>
          <a:p>
            <a:pPr indent="-298450" lvl="0" marL="457200">
              <a:spcBef>
                <a:spcPts val="0"/>
              </a:spcBef>
              <a:spcAft>
                <a:spcPts val="0"/>
              </a:spcAft>
              <a:buClr>
                <a:schemeClr val="dk1"/>
              </a:buClr>
              <a:buSzPct val="100000"/>
              <a:buAutoNum type="arabicPeriod"/>
            </a:pPr>
            <a:r>
              <a:rPr lang="en-GB" sz="1100">
                <a:solidFill>
                  <a:schemeClr val="dk1"/>
                </a:solidFill>
              </a:rPr>
              <a:t>Cinematic elements of film such as editing, sound, special effects, camera work.</a:t>
            </a:r>
          </a:p>
          <a:p>
            <a:pPr lvl="0">
              <a:spcBef>
                <a:spcPts val="0"/>
              </a:spcBef>
              <a:spcAft>
                <a:spcPts val="0"/>
              </a:spcAft>
              <a:buClr>
                <a:schemeClr val="dk1"/>
              </a:buClr>
              <a:buSzPct val="100000"/>
              <a:buFont typeface="Arial"/>
              <a:buNone/>
            </a:pPr>
            <a:r>
              <a:t/>
            </a:r>
            <a:endParaRPr sz="1100">
              <a:solidFill>
                <a:schemeClr val="dk1"/>
              </a:solidFill>
            </a:endParaRPr>
          </a:p>
          <a:p>
            <a:pPr lvl="0" rtl="0">
              <a:spcBef>
                <a:spcPts val="0"/>
              </a:spcBef>
              <a:spcAft>
                <a:spcPts val="0"/>
              </a:spcAft>
              <a:buNone/>
            </a:pPr>
            <a:r>
              <a:rPr lang="en-GB" sz="1100">
                <a:solidFill>
                  <a:schemeClr val="dk1"/>
                </a:solidFill>
              </a:rPr>
              <a:t>With this framework, his students watched a few films and wrote their reading of the films.</a:t>
            </a:r>
          </a:p>
          <a:p>
            <a:pPr lvl="0" rtl="0">
              <a:spcBef>
                <a:spcPts val="0"/>
              </a:spcBef>
              <a:spcAft>
                <a:spcPts val="0"/>
              </a:spcAft>
              <a:buNone/>
            </a:pPr>
            <a:r>
              <a:t/>
            </a:r>
            <a:endParaRPr sz="1100">
              <a:solidFill>
                <a:schemeClr val="dk1"/>
              </a:solidFill>
            </a:endParaRPr>
          </a:p>
          <a:p>
            <a:pPr lvl="0">
              <a:spcBef>
                <a:spcPts val="0"/>
              </a:spcBef>
              <a:spcAft>
                <a:spcPts val="0"/>
              </a:spcAft>
              <a:buClr>
                <a:schemeClr val="dk1"/>
              </a:buClr>
              <a:buSzPct val="100000"/>
              <a:buFont typeface="Arial"/>
              <a:buNone/>
            </a:pPr>
            <a:r>
              <a:t/>
            </a:r>
            <a:endParaRPr sz="1100">
              <a:solidFill>
                <a:schemeClr val="dk1"/>
              </a:solidFill>
            </a:endParaRPr>
          </a:p>
        </p:txBody>
      </p:sp>
      <p:pic>
        <p:nvPicPr>
          <p:cNvPr descr="07-romeo-and-juliet.jpg" id="74" name="Shape 74"/>
          <p:cNvPicPr preferRelativeResize="0"/>
          <p:nvPr/>
        </p:nvPicPr>
        <p:blipFill>
          <a:blip r:embed="rId3">
            <a:alphaModFix/>
          </a:blip>
          <a:stretch>
            <a:fillRect/>
          </a:stretch>
        </p:blipFill>
        <p:spPr>
          <a:xfrm>
            <a:off x="463775" y="2914525"/>
            <a:ext cx="3634374" cy="1677500"/>
          </a:xfrm>
          <a:prstGeom prst="rect">
            <a:avLst/>
          </a:prstGeom>
          <a:noFill/>
          <a:ln>
            <a:noFill/>
          </a:ln>
        </p:spPr>
      </p:pic>
      <p:pic>
        <p:nvPicPr>
          <p:cNvPr descr="07 Saving-Private-Ryan.jpg" id="75" name="Shape 75"/>
          <p:cNvPicPr preferRelativeResize="0"/>
          <p:nvPr/>
        </p:nvPicPr>
        <p:blipFill>
          <a:blip r:embed="rId4">
            <a:alphaModFix/>
          </a:blip>
          <a:stretch>
            <a:fillRect/>
          </a:stretch>
        </p:blipFill>
        <p:spPr>
          <a:xfrm>
            <a:off x="4194875" y="2700949"/>
            <a:ext cx="4427749" cy="18910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311700" y="179175"/>
            <a:ext cx="8520600" cy="572700"/>
          </a:xfrm>
          <a:prstGeom prst="rect">
            <a:avLst/>
          </a:prstGeom>
        </p:spPr>
        <p:txBody>
          <a:bodyPr anchorCtr="0" anchor="t" bIns="91425" lIns="91425" rIns="91425" tIns="91425">
            <a:noAutofit/>
          </a:bodyPr>
          <a:lstStyle/>
          <a:p>
            <a:pPr lvl="0" rtl="0">
              <a:spcBef>
                <a:spcPts val="0"/>
              </a:spcBef>
              <a:buClr>
                <a:schemeClr val="dk1"/>
              </a:buClr>
              <a:buSzPct val="36666"/>
              <a:buFont typeface="Arial"/>
              <a:buNone/>
            </a:pPr>
            <a:r>
              <a:rPr lang="en-GB"/>
              <a:t>Reading #1</a:t>
            </a:r>
          </a:p>
        </p:txBody>
      </p:sp>
      <p:sp>
        <p:nvSpPr>
          <p:cNvPr id="81" name="Shape 81"/>
          <p:cNvSpPr txBox="1"/>
          <p:nvPr>
            <p:ph idx="1" type="body"/>
          </p:nvPr>
        </p:nvSpPr>
        <p:spPr>
          <a:xfrm>
            <a:off x="311700" y="886625"/>
            <a:ext cx="8520600" cy="3416400"/>
          </a:xfrm>
          <a:prstGeom prst="rect">
            <a:avLst/>
          </a:prstGeom>
        </p:spPr>
        <p:txBody>
          <a:bodyPr anchorCtr="0" anchor="t" bIns="91425" lIns="91425" rIns="91425" tIns="91425">
            <a:noAutofit/>
          </a:bodyPr>
          <a:lstStyle/>
          <a:p>
            <a:pPr lvl="0" rtl="0">
              <a:spcBef>
                <a:spcPts val="0"/>
              </a:spcBef>
              <a:spcAft>
                <a:spcPts val="0"/>
              </a:spcAft>
              <a:buNone/>
            </a:pPr>
            <a:r>
              <a:rPr b="1" lang="en-GB" sz="1100">
                <a:solidFill>
                  <a:schemeClr val="dk1"/>
                </a:solidFill>
              </a:rPr>
              <a:t>Step One: Close Readings of the film</a:t>
            </a:r>
          </a:p>
          <a:p>
            <a:pPr lvl="0" rtl="0">
              <a:spcBef>
                <a:spcPts val="0"/>
              </a:spcBef>
              <a:spcAft>
                <a:spcPts val="0"/>
              </a:spcAft>
              <a:buNone/>
            </a:pPr>
            <a:r>
              <a:t/>
            </a:r>
            <a:endParaRPr sz="1100">
              <a:solidFill>
                <a:schemeClr val="dk1"/>
              </a:solidFill>
            </a:endParaRPr>
          </a:p>
          <a:p>
            <a:pPr lvl="0" rtl="0">
              <a:spcBef>
                <a:spcPts val="0"/>
              </a:spcBef>
              <a:spcAft>
                <a:spcPts val="0"/>
              </a:spcAft>
              <a:buNone/>
            </a:pPr>
            <a:r>
              <a:rPr lang="en-GB" sz="1100">
                <a:solidFill>
                  <a:schemeClr val="dk1"/>
                </a:solidFill>
              </a:rPr>
              <a:t>Students watched a DVD at home and gave an oral presentation and interpretation of one scene in the film. Using the framework, they analyzed the scene effectively.</a:t>
            </a:r>
          </a:p>
          <a:p>
            <a:pPr lvl="0" rtl="0">
              <a:spcBef>
                <a:spcPts val="0"/>
              </a:spcBef>
              <a:spcAft>
                <a:spcPts val="0"/>
              </a:spcAft>
              <a:buNone/>
            </a:pPr>
            <a:r>
              <a:t/>
            </a:r>
            <a:endParaRPr sz="1100">
              <a:solidFill>
                <a:schemeClr val="dk1"/>
              </a:solidFill>
            </a:endParaRPr>
          </a:p>
          <a:p>
            <a:pPr lvl="0" rtl="0">
              <a:spcBef>
                <a:spcPts val="0"/>
              </a:spcBef>
              <a:spcAft>
                <a:spcPts val="0"/>
              </a:spcAft>
              <a:buNone/>
            </a:pPr>
            <a:r>
              <a:rPr b="1" lang="en-GB" sz="1100">
                <a:solidFill>
                  <a:schemeClr val="dk1"/>
                </a:solidFill>
              </a:rPr>
              <a:t>Step Two: Writing the Close Reading</a:t>
            </a:r>
          </a:p>
          <a:p>
            <a:pPr lvl="0" rtl="0">
              <a:spcBef>
                <a:spcPts val="0"/>
              </a:spcBef>
              <a:spcAft>
                <a:spcPts val="0"/>
              </a:spcAft>
              <a:buNone/>
            </a:pPr>
            <a:r>
              <a:t/>
            </a:r>
            <a:endParaRPr sz="1100">
              <a:solidFill>
                <a:schemeClr val="dk1"/>
              </a:solidFill>
            </a:endParaRPr>
          </a:p>
          <a:p>
            <a:pPr lvl="0" rtl="0">
              <a:spcBef>
                <a:spcPts val="0"/>
              </a:spcBef>
              <a:spcAft>
                <a:spcPts val="0"/>
              </a:spcAft>
              <a:buNone/>
            </a:pPr>
            <a:r>
              <a:rPr lang="en-GB" sz="1100">
                <a:solidFill>
                  <a:schemeClr val="dk1"/>
                </a:solidFill>
              </a:rPr>
              <a:t>The students wrote what they presented, with supporting details from the film. They used the framework of literary, dramatic, and cinematic techniques as a tool to enable their analysis.</a:t>
            </a:r>
          </a:p>
          <a:p>
            <a:pPr lvl="0" rtl="0">
              <a:spcBef>
                <a:spcPts val="0"/>
              </a:spcBef>
              <a:spcAft>
                <a:spcPts val="0"/>
              </a:spcAft>
              <a:buNone/>
            </a:pPr>
            <a:r>
              <a:t/>
            </a:r>
            <a:endParaRPr sz="1100">
              <a:solidFill>
                <a:schemeClr val="dk1"/>
              </a:solidFill>
            </a:endParaRPr>
          </a:p>
          <a:p>
            <a:pPr lvl="0" rtl="0">
              <a:spcBef>
                <a:spcPts val="0"/>
              </a:spcBef>
              <a:spcAft>
                <a:spcPts val="0"/>
              </a:spcAft>
              <a:buNone/>
            </a:pPr>
            <a:r>
              <a:rPr b="1" lang="en-GB" sz="1100">
                <a:solidFill>
                  <a:schemeClr val="dk1"/>
                </a:solidFill>
              </a:rPr>
              <a:t>Step Three: Making Connections</a:t>
            </a:r>
          </a:p>
          <a:p>
            <a:pPr lvl="0" rtl="0">
              <a:spcBef>
                <a:spcPts val="0"/>
              </a:spcBef>
              <a:spcAft>
                <a:spcPts val="0"/>
              </a:spcAft>
              <a:buNone/>
            </a:pPr>
            <a:r>
              <a:t/>
            </a:r>
            <a:endParaRPr sz="1100">
              <a:solidFill>
                <a:schemeClr val="dk1"/>
              </a:solidFill>
            </a:endParaRPr>
          </a:p>
          <a:p>
            <a:pPr lvl="0" rtl="0">
              <a:spcBef>
                <a:spcPts val="0"/>
              </a:spcBef>
              <a:spcAft>
                <a:spcPts val="0"/>
              </a:spcAft>
              <a:buNone/>
            </a:pPr>
            <a:r>
              <a:rPr lang="en-GB" sz="1100">
                <a:solidFill>
                  <a:schemeClr val="dk1"/>
                </a:solidFill>
              </a:rPr>
              <a:t>The students put together their readings into an opinion of whether the film differs from the book and if the directors changes make sense. Are the changes a natural interpretation of the book? </a:t>
            </a:r>
          </a:p>
          <a:p>
            <a:pPr lvl="0" rtl="0">
              <a:spcBef>
                <a:spcPts val="0"/>
              </a:spcBef>
              <a:spcAft>
                <a:spcPts val="0"/>
              </a:spcAft>
              <a:buNone/>
            </a:pPr>
            <a:r>
              <a:t/>
            </a:r>
            <a:endParaRPr sz="11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470600" y="182600"/>
            <a:ext cx="6227100" cy="1074600"/>
          </a:xfrm>
          <a:prstGeom prst="rect">
            <a:avLst/>
          </a:prstGeom>
        </p:spPr>
        <p:txBody>
          <a:bodyPr anchorCtr="0" anchor="ctr" bIns="91425" lIns="91425" rIns="91425" tIns="91425">
            <a:noAutofit/>
          </a:bodyPr>
          <a:lstStyle/>
          <a:p>
            <a:pPr lvl="0">
              <a:spcBef>
                <a:spcPts val="0"/>
              </a:spcBef>
              <a:buNone/>
            </a:pPr>
            <a:r>
              <a:rPr lang="en-GB"/>
              <a:t>Let’s Watch a Book…</a:t>
            </a:r>
          </a:p>
        </p:txBody>
      </p:sp>
      <p:sp>
        <p:nvSpPr>
          <p:cNvPr id="87" name="Shape 87"/>
          <p:cNvSpPr txBox="1"/>
          <p:nvPr/>
        </p:nvSpPr>
        <p:spPr>
          <a:xfrm>
            <a:off x="98225" y="4665300"/>
            <a:ext cx="383100" cy="235800"/>
          </a:xfrm>
          <a:prstGeom prst="rect">
            <a:avLst/>
          </a:prstGeom>
          <a:noFill/>
          <a:ln>
            <a:noFill/>
          </a:ln>
        </p:spPr>
        <p:txBody>
          <a:bodyPr anchorCtr="0" anchor="t" bIns="91425" lIns="91425" rIns="91425" tIns="91425">
            <a:noAutofit/>
          </a:bodyPr>
          <a:lstStyle/>
          <a:p>
            <a:pPr lvl="0" rtl="0">
              <a:spcBef>
                <a:spcPts val="0"/>
              </a:spcBef>
              <a:buNone/>
            </a:pPr>
            <a:r>
              <a:rPr lang="en-GB"/>
              <a:t>K</a:t>
            </a:r>
          </a:p>
        </p:txBody>
      </p:sp>
      <p:sp>
        <p:nvSpPr>
          <p:cNvPr id="88" name="Shape 88"/>
          <p:cNvSpPr txBox="1"/>
          <p:nvPr/>
        </p:nvSpPr>
        <p:spPr>
          <a:xfrm>
            <a:off x="1492875" y="4346100"/>
            <a:ext cx="1817100" cy="874200"/>
          </a:xfrm>
          <a:prstGeom prst="rect">
            <a:avLst/>
          </a:prstGeom>
          <a:noFill/>
          <a:ln>
            <a:noFill/>
          </a:ln>
        </p:spPr>
        <p:txBody>
          <a:bodyPr anchorCtr="0" anchor="ctr" bIns="91425" lIns="91425" rIns="91425" tIns="91425">
            <a:noAutofit/>
          </a:bodyPr>
          <a:lstStyle/>
          <a:p>
            <a:pPr lvl="0" rtl="0" algn="ctr">
              <a:spcBef>
                <a:spcPts val="0"/>
              </a:spcBef>
              <a:buNone/>
            </a:pPr>
            <a:r>
              <a:rPr lang="en-GB" sz="900" u="sng">
                <a:solidFill>
                  <a:schemeClr val="hlink"/>
                </a:solidFill>
                <a:hlinkClick r:id="rId3"/>
              </a:rPr>
              <a:t>https://www.youtube.com/watch?v=hJ4VvxCunz4</a:t>
            </a:r>
            <a:r>
              <a:rPr lang="en-GB" sz="900"/>
              <a:t> </a:t>
            </a:r>
          </a:p>
        </p:txBody>
      </p:sp>
      <p:sp>
        <p:nvSpPr>
          <p:cNvPr descr="Scene from Tuck Everlasting" id="89" name="Shape 89" title="Scene from Tuck Everlasting">
            <a:hlinkClick r:id="rId4"/>
          </p:cNvPr>
          <p:cNvSpPr/>
          <p:nvPr/>
        </p:nvSpPr>
        <p:spPr>
          <a:xfrm>
            <a:off x="470600" y="1063500"/>
            <a:ext cx="4572000" cy="3429000"/>
          </a:xfrm>
          <a:prstGeom prst="rect">
            <a:avLst/>
          </a:prstGeom>
          <a:blipFill>
            <a:blip r:embed="rId5">
              <a:alphaModFix/>
            </a:blip>
            <a:stretch>
              <a:fillRect/>
            </a:stretch>
          </a:blipFill>
          <a:ln>
            <a:noFill/>
          </a:ln>
        </p:spPr>
      </p:sp>
      <p:pic>
        <p:nvPicPr>
          <p:cNvPr id="90" name="Shape 90"/>
          <p:cNvPicPr preferRelativeResize="0"/>
          <p:nvPr/>
        </p:nvPicPr>
        <p:blipFill>
          <a:blip r:embed="rId6">
            <a:alphaModFix/>
          </a:blip>
          <a:stretch>
            <a:fillRect/>
          </a:stretch>
        </p:blipFill>
        <p:spPr>
          <a:xfrm>
            <a:off x="5945425" y="386250"/>
            <a:ext cx="3028950" cy="4514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pic>
        <p:nvPicPr>
          <p:cNvPr id="95" name="Shape 95"/>
          <p:cNvPicPr preferRelativeResize="0"/>
          <p:nvPr/>
        </p:nvPicPr>
        <p:blipFill>
          <a:blip r:embed="rId3">
            <a:alphaModFix/>
          </a:blip>
          <a:stretch>
            <a:fillRect/>
          </a:stretch>
        </p:blipFill>
        <p:spPr>
          <a:xfrm>
            <a:off x="2885175" y="117850"/>
            <a:ext cx="6082025" cy="4881400"/>
          </a:xfrm>
          <a:prstGeom prst="rect">
            <a:avLst/>
          </a:prstGeom>
          <a:noFill/>
          <a:ln>
            <a:noFill/>
          </a:ln>
        </p:spPr>
      </p:pic>
      <p:sp>
        <p:nvSpPr>
          <p:cNvPr id="96" name="Shape 96"/>
          <p:cNvSpPr txBox="1"/>
          <p:nvPr/>
        </p:nvSpPr>
        <p:spPr>
          <a:xfrm>
            <a:off x="98225" y="4665300"/>
            <a:ext cx="383100" cy="235800"/>
          </a:xfrm>
          <a:prstGeom prst="rect">
            <a:avLst/>
          </a:prstGeom>
          <a:noFill/>
          <a:ln>
            <a:noFill/>
          </a:ln>
        </p:spPr>
        <p:txBody>
          <a:bodyPr anchorCtr="0" anchor="t" bIns="91425" lIns="91425" rIns="91425" tIns="91425">
            <a:noAutofit/>
          </a:bodyPr>
          <a:lstStyle/>
          <a:p>
            <a:pPr lvl="0" rtl="0">
              <a:spcBef>
                <a:spcPts val="0"/>
              </a:spcBef>
              <a:buNone/>
            </a:pPr>
            <a:r>
              <a:rPr lang="en-GB"/>
              <a:t>K</a:t>
            </a:r>
          </a:p>
        </p:txBody>
      </p:sp>
      <p:sp>
        <p:nvSpPr>
          <p:cNvPr id="97" name="Shape 97"/>
          <p:cNvSpPr txBox="1"/>
          <p:nvPr>
            <p:ph type="title"/>
          </p:nvPr>
        </p:nvSpPr>
        <p:spPr>
          <a:xfrm>
            <a:off x="176850" y="359375"/>
            <a:ext cx="6227099" cy="888000"/>
          </a:xfrm>
          <a:prstGeom prst="rect">
            <a:avLst/>
          </a:prstGeom>
        </p:spPr>
        <p:txBody>
          <a:bodyPr anchorCtr="0" anchor="ctr" bIns="91425" lIns="91425" rIns="91425" tIns="91425">
            <a:noAutofit/>
          </a:bodyPr>
          <a:lstStyle/>
          <a:p>
            <a:pPr lvl="0">
              <a:spcBef>
                <a:spcPts val="0"/>
              </a:spcBef>
              <a:buNone/>
            </a:pPr>
            <a:r>
              <a:rPr lang="en-GB"/>
              <a:t>The</a:t>
            </a:r>
          </a:p>
          <a:p>
            <a:pPr lvl="0">
              <a:spcBef>
                <a:spcPts val="0"/>
              </a:spcBef>
              <a:buNone/>
            </a:pPr>
            <a:r>
              <a:rPr lang="en-GB"/>
              <a:t>Comparison...</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127800" y="3040700"/>
            <a:ext cx="8888400" cy="730800"/>
          </a:xfrm>
          <a:prstGeom prst="rect">
            <a:avLst/>
          </a:prstGeom>
        </p:spPr>
        <p:txBody>
          <a:bodyPr anchorCtr="0" anchor="ctr" bIns="91425" lIns="91425" rIns="91425" tIns="91425">
            <a:noAutofit/>
          </a:bodyPr>
          <a:lstStyle/>
          <a:p>
            <a:pPr lvl="0" algn="ctr">
              <a:spcBef>
                <a:spcPts val="0"/>
              </a:spcBef>
              <a:buNone/>
            </a:pPr>
            <a:r>
              <a:rPr lang="en-GB" sz="2400" u="sng">
                <a:solidFill>
                  <a:schemeClr val="hlink"/>
                </a:solidFill>
                <a:hlinkClick r:id="rId3"/>
              </a:rPr>
              <a:t>http://www.readwritethink.org/classroom-resources/lesson-plans/cover-cover-comparing-books-1098.html?tab=1#tabs</a:t>
            </a:r>
            <a:r>
              <a:rPr lang="en-GB" sz="2400"/>
              <a:t> </a:t>
            </a:r>
          </a:p>
        </p:txBody>
      </p:sp>
      <p:sp>
        <p:nvSpPr>
          <p:cNvPr id="103" name="Shape 103"/>
          <p:cNvSpPr txBox="1"/>
          <p:nvPr/>
        </p:nvSpPr>
        <p:spPr>
          <a:xfrm>
            <a:off x="540150" y="363400"/>
            <a:ext cx="8063700" cy="1885800"/>
          </a:xfrm>
          <a:prstGeom prst="rect">
            <a:avLst/>
          </a:prstGeom>
          <a:noFill/>
          <a:ln>
            <a:noFill/>
          </a:ln>
        </p:spPr>
        <p:txBody>
          <a:bodyPr anchorCtr="0" anchor="t" bIns="91425" lIns="91425" rIns="91425" tIns="91425">
            <a:noAutofit/>
          </a:bodyPr>
          <a:lstStyle/>
          <a:p>
            <a:pPr lvl="0" rtl="0" algn="ctr">
              <a:spcBef>
                <a:spcPts val="0"/>
              </a:spcBef>
              <a:buNone/>
            </a:pPr>
            <a:r>
              <a:rPr b="1" lang="en-GB" sz="4800">
                <a:solidFill>
                  <a:schemeClr val="accent1"/>
                </a:solidFill>
                <a:latin typeface="Playfair Display"/>
                <a:ea typeface="Playfair Display"/>
                <a:cs typeface="Playfair Display"/>
                <a:sym typeface="Playfair Display"/>
              </a:rPr>
              <a:t>Comparing</a:t>
            </a:r>
          </a:p>
          <a:p>
            <a:pPr lvl="0" algn="ctr">
              <a:spcBef>
                <a:spcPts val="0"/>
              </a:spcBef>
              <a:buNone/>
            </a:pPr>
            <a:r>
              <a:rPr b="1" lang="en-GB" sz="4800">
                <a:solidFill>
                  <a:schemeClr val="accent1"/>
                </a:solidFill>
                <a:latin typeface="Playfair Display"/>
                <a:ea typeface="Playfair Display"/>
                <a:cs typeface="Playfair Display"/>
                <a:sym typeface="Playfair Display"/>
              </a:rPr>
              <a:t>Books to Movies</a:t>
            </a:r>
          </a:p>
        </p:txBody>
      </p:sp>
      <p:sp>
        <p:nvSpPr>
          <p:cNvPr id="104" name="Shape 104"/>
          <p:cNvSpPr txBox="1"/>
          <p:nvPr/>
        </p:nvSpPr>
        <p:spPr>
          <a:xfrm>
            <a:off x="98225" y="4665300"/>
            <a:ext cx="383100" cy="235800"/>
          </a:xfrm>
          <a:prstGeom prst="rect">
            <a:avLst/>
          </a:prstGeom>
          <a:noFill/>
          <a:ln>
            <a:noFill/>
          </a:ln>
        </p:spPr>
        <p:txBody>
          <a:bodyPr anchorCtr="0" anchor="t" bIns="91425" lIns="91425" rIns="91425" tIns="91425">
            <a:noAutofit/>
          </a:bodyPr>
          <a:lstStyle/>
          <a:p>
            <a:pPr lvl="0">
              <a:spcBef>
                <a:spcPts val="0"/>
              </a:spcBef>
              <a:buNone/>
            </a:pPr>
            <a:r>
              <a:rPr lang="en-GB"/>
              <a:t>K</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274500" y="171025"/>
            <a:ext cx="8595000" cy="572700"/>
          </a:xfrm>
          <a:prstGeom prst="rect">
            <a:avLst/>
          </a:prstGeom>
        </p:spPr>
        <p:txBody>
          <a:bodyPr anchorCtr="0" anchor="t" bIns="91425" lIns="91425" rIns="91425" tIns="91425">
            <a:noAutofit/>
          </a:bodyPr>
          <a:lstStyle/>
          <a:p>
            <a:pPr lvl="0">
              <a:spcBef>
                <a:spcPts val="0"/>
              </a:spcBef>
              <a:buNone/>
            </a:pPr>
            <a:r>
              <a:rPr lang="en-GB"/>
              <a:t>Reading #1</a:t>
            </a:r>
          </a:p>
        </p:txBody>
      </p:sp>
      <p:sp>
        <p:nvSpPr>
          <p:cNvPr id="110" name="Shape 110"/>
          <p:cNvSpPr txBox="1"/>
          <p:nvPr>
            <p:ph idx="1" type="body"/>
          </p:nvPr>
        </p:nvSpPr>
        <p:spPr>
          <a:xfrm>
            <a:off x="208800" y="743725"/>
            <a:ext cx="8726400" cy="4026600"/>
          </a:xfrm>
          <a:prstGeom prst="rect">
            <a:avLst/>
          </a:prstGeom>
        </p:spPr>
        <p:txBody>
          <a:bodyPr anchorCtr="0" anchor="t" bIns="91425" lIns="91425" rIns="91425" tIns="91425">
            <a:noAutofit/>
          </a:bodyPr>
          <a:lstStyle/>
          <a:p>
            <a:pPr lvl="0">
              <a:spcBef>
                <a:spcPts val="0"/>
              </a:spcBef>
              <a:buNone/>
            </a:pPr>
            <a:r>
              <a:rPr b="1" lang="en-GB" sz="1400" u="sng">
                <a:solidFill>
                  <a:schemeClr val="dk1"/>
                </a:solidFill>
                <a:latin typeface="Arial"/>
                <a:ea typeface="Arial"/>
                <a:cs typeface="Arial"/>
                <a:sym typeface="Arial"/>
              </a:rPr>
              <a:t>Writing across Genres</a:t>
            </a:r>
            <a:r>
              <a:rPr b="1" lang="en-GB" sz="1400">
                <a:solidFill>
                  <a:schemeClr val="dk1"/>
                </a:solidFill>
                <a:latin typeface="Arial"/>
                <a:ea typeface="Arial"/>
                <a:cs typeface="Arial"/>
                <a:sym typeface="Arial"/>
              </a:rPr>
              <a:t>: </a:t>
            </a:r>
            <a:r>
              <a:rPr lang="en-GB" sz="1400">
                <a:solidFill>
                  <a:schemeClr val="dk1"/>
                </a:solidFill>
                <a:latin typeface="Arial"/>
                <a:ea typeface="Arial"/>
                <a:cs typeface="Arial"/>
                <a:sym typeface="Arial"/>
              </a:rPr>
              <a:t>“multigenre content of the course [is] reinforced by multigenre writing assignments” (eg. Analytical essay, persuasive rejoinders, screenplay writing and film reviews)</a:t>
            </a:r>
          </a:p>
          <a:p>
            <a:pPr lvl="0" marL="228600">
              <a:spcBef>
                <a:spcPts val="0"/>
              </a:spcBef>
              <a:spcAft>
                <a:spcPts val="0"/>
              </a:spcAft>
              <a:buNone/>
            </a:pPr>
            <a:r>
              <a:rPr lang="en-GB" sz="1400">
                <a:solidFill>
                  <a:schemeClr val="dk1"/>
                </a:solidFill>
                <a:latin typeface="Arial"/>
                <a:ea typeface="Arial"/>
                <a:cs typeface="Arial"/>
                <a:sym typeface="Arial"/>
              </a:rPr>
              <a:t>-</a:t>
            </a:r>
            <a:r>
              <a:rPr lang="en-GB" sz="700">
                <a:solidFill>
                  <a:schemeClr val="dk1"/>
                </a:solidFill>
                <a:latin typeface="Times New Roman"/>
                <a:ea typeface="Times New Roman"/>
                <a:cs typeface="Times New Roman"/>
                <a:sym typeface="Times New Roman"/>
              </a:rPr>
              <a:t>        </a:t>
            </a:r>
            <a:r>
              <a:rPr lang="en-GB" sz="1400">
                <a:solidFill>
                  <a:schemeClr val="dk1"/>
                </a:solidFill>
                <a:latin typeface="Arial"/>
                <a:ea typeface="Arial"/>
                <a:cs typeface="Arial"/>
                <a:sym typeface="Arial"/>
              </a:rPr>
              <a:t>Persuasive Paper:</a:t>
            </a:r>
            <a:r>
              <a:rPr lang="en-GB" sz="1200">
                <a:solidFill>
                  <a:schemeClr val="dk1"/>
                </a:solidFill>
                <a:latin typeface="Arial"/>
                <a:ea typeface="Arial"/>
                <a:cs typeface="Arial"/>
                <a:sym typeface="Arial"/>
              </a:rPr>
              <a:t> vitriolic nature of the review incited the students to equally passionate responses that ranged from enthusiastic agreement to indignant critique.</a:t>
            </a:r>
          </a:p>
          <a:p>
            <a:pPr lvl="0" marL="228600" rtl="0">
              <a:spcBef>
                <a:spcPts val="0"/>
              </a:spcBef>
              <a:spcAft>
                <a:spcPts val="0"/>
              </a:spcAft>
              <a:buNone/>
            </a:pPr>
            <a:r>
              <a:rPr lang="en-GB" sz="1400">
                <a:solidFill>
                  <a:schemeClr val="dk1"/>
                </a:solidFill>
                <a:latin typeface="Arial"/>
                <a:ea typeface="Arial"/>
                <a:cs typeface="Arial"/>
                <a:sym typeface="Arial"/>
              </a:rPr>
              <a:t>-</a:t>
            </a:r>
            <a:r>
              <a:rPr lang="en-GB" sz="700">
                <a:solidFill>
                  <a:schemeClr val="dk1"/>
                </a:solidFill>
                <a:latin typeface="Times New Roman"/>
                <a:ea typeface="Times New Roman"/>
                <a:cs typeface="Times New Roman"/>
                <a:sym typeface="Times New Roman"/>
              </a:rPr>
              <a:t>        </a:t>
            </a:r>
            <a:r>
              <a:rPr lang="en-GB" sz="1400">
                <a:solidFill>
                  <a:schemeClr val="dk1"/>
                </a:solidFill>
                <a:latin typeface="Arial"/>
                <a:ea typeface="Arial"/>
                <a:cs typeface="Arial"/>
                <a:sym typeface="Arial"/>
              </a:rPr>
              <a:t>Screenplays</a:t>
            </a:r>
            <a:r>
              <a:rPr lang="en-GB" sz="1200">
                <a:solidFill>
                  <a:schemeClr val="dk1"/>
                </a:solidFill>
                <a:latin typeface="Arial"/>
                <a:ea typeface="Arial"/>
                <a:cs typeface="Arial"/>
                <a:sym typeface="Arial"/>
              </a:rPr>
              <a:t>: forced the students to make their own choices and led to a new respect for the difficulty of creative interpretation.</a:t>
            </a:r>
          </a:p>
          <a:p>
            <a:pPr lvl="0" marL="228600" rtl="0">
              <a:spcBef>
                <a:spcPts val="0"/>
              </a:spcBef>
              <a:spcAft>
                <a:spcPts val="0"/>
              </a:spcAft>
              <a:buNone/>
            </a:pPr>
            <a:r>
              <a:t/>
            </a:r>
            <a:endParaRPr sz="1200">
              <a:solidFill>
                <a:schemeClr val="dk1"/>
              </a:solidFill>
              <a:latin typeface="Arial"/>
              <a:ea typeface="Arial"/>
              <a:cs typeface="Arial"/>
              <a:sym typeface="Arial"/>
            </a:endParaRPr>
          </a:p>
          <a:p>
            <a:pPr lvl="0">
              <a:lnSpc>
                <a:spcPct val="100000"/>
              </a:lnSpc>
              <a:spcBef>
                <a:spcPts val="0"/>
              </a:spcBef>
              <a:buNone/>
            </a:pPr>
            <a:r>
              <a:rPr b="1" lang="en-GB" sz="1400" u="sng">
                <a:solidFill>
                  <a:schemeClr val="dk1"/>
                </a:solidFill>
                <a:latin typeface="Arial"/>
                <a:ea typeface="Arial"/>
                <a:cs typeface="Arial"/>
                <a:sym typeface="Arial"/>
              </a:rPr>
              <a:t>Format for writing a review</a:t>
            </a:r>
            <a:r>
              <a:rPr lang="en-GB" sz="1400">
                <a:solidFill>
                  <a:schemeClr val="dk1"/>
                </a:solidFill>
                <a:latin typeface="Arial"/>
                <a:ea typeface="Arial"/>
                <a:cs typeface="Arial"/>
                <a:sym typeface="Arial"/>
              </a:rPr>
              <a:t>:</a:t>
            </a:r>
          </a:p>
          <a:p>
            <a:pPr lvl="0">
              <a:lnSpc>
                <a:spcPct val="100000"/>
              </a:lnSpc>
              <a:spcBef>
                <a:spcPts val="0"/>
              </a:spcBef>
              <a:buNone/>
            </a:pPr>
            <a:r>
              <a:rPr lang="en-GB" sz="1400">
                <a:solidFill>
                  <a:schemeClr val="dk1"/>
                </a:solidFill>
                <a:latin typeface="Arial"/>
                <a:ea typeface="Arial"/>
                <a:cs typeface="Arial"/>
                <a:sym typeface="Arial"/>
              </a:rPr>
              <a:t>1.</a:t>
            </a:r>
            <a:r>
              <a:rPr lang="en-GB" sz="1200">
                <a:solidFill>
                  <a:schemeClr val="dk1"/>
                </a:solidFill>
                <a:latin typeface="Arial"/>
                <a:ea typeface="Arial"/>
                <a:cs typeface="Arial"/>
                <a:sym typeface="Arial"/>
              </a:rPr>
              <a:t> A catchy introduction that hooks the reader's interest</a:t>
            </a:r>
          </a:p>
          <a:p>
            <a:pPr lvl="0">
              <a:lnSpc>
                <a:spcPct val="100000"/>
              </a:lnSpc>
              <a:spcBef>
                <a:spcPts val="0"/>
              </a:spcBef>
              <a:buNone/>
            </a:pPr>
            <a:r>
              <a:rPr lang="en-GB" sz="1200">
                <a:solidFill>
                  <a:schemeClr val="dk1"/>
                </a:solidFill>
                <a:latin typeface="Arial"/>
                <a:ea typeface="Arial"/>
                <a:cs typeface="Arial"/>
                <a:sym typeface="Arial"/>
              </a:rPr>
              <a:t>2. A succinct summary that explains the main concerns of the film without giving away the ending</a:t>
            </a:r>
          </a:p>
          <a:p>
            <a:pPr lvl="0">
              <a:lnSpc>
                <a:spcPct val="100000"/>
              </a:lnSpc>
              <a:spcBef>
                <a:spcPts val="0"/>
              </a:spcBef>
              <a:buNone/>
            </a:pPr>
            <a:r>
              <a:rPr lang="en-GB" sz="1200">
                <a:solidFill>
                  <a:schemeClr val="dk1"/>
                </a:solidFill>
                <a:latin typeface="Arial"/>
                <a:ea typeface="Arial"/>
                <a:cs typeface="Arial"/>
                <a:sym typeface="Arial"/>
              </a:rPr>
              <a:t>3. An analysis of the film's techniques (literary, dramatic, cinematic)</a:t>
            </a:r>
          </a:p>
          <a:p>
            <a:pPr lvl="0">
              <a:lnSpc>
                <a:spcPct val="100000"/>
              </a:lnSpc>
              <a:spcBef>
                <a:spcPts val="0"/>
              </a:spcBef>
              <a:buNone/>
            </a:pPr>
            <a:r>
              <a:rPr lang="en-GB" sz="1200">
                <a:solidFill>
                  <a:schemeClr val="dk1"/>
                </a:solidFill>
                <a:latin typeface="Arial"/>
                <a:ea typeface="Arial"/>
                <a:cs typeface="Arial"/>
                <a:sym typeface="Arial"/>
              </a:rPr>
              <a:t>4. The reviewer's assessment of the overall success of the film</a:t>
            </a:r>
          </a:p>
          <a:p>
            <a:pPr lvl="0">
              <a:lnSpc>
                <a:spcPct val="100000"/>
              </a:lnSpc>
              <a:spcBef>
                <a:spcPts val="0"/>
              </a:spcBef>
              <a:buNone/>
            </a:pPr>
            <a:r>
              <a:rPr lang="en-GB" sz="1200">
                <a:solidFill>
                  <a:schemeClr val="dk1"/>
                </a:solidFill>
                <a:latin typeface="Arial"/>
                <a:ea typeface="Arial"/>
                <a:cs typeface="Arial"/>
                <a:sym typeface="Arial"/>
              </a:rPr>
              <a:t>5. A conclusion that wraps up the reviewer's take on the movie</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Reading #1 Cont’d</a:t>
            </a:r>
          </a:p>
        </p:txBody>
      </p:sp>
      <p:sp>
        <p:nvSpPr>
          <p:cNvPr id="116" name="Shape 116"/>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GB" sz="1400">
                <a:solidFill>
                  <a:schemeClr val="dk1"/>
                </a:solidFill>
                <a:latin typeface="Arial"/>
                <a:ea typeface="Arial"/>
                <a:cs typeface="Arial"/>
                <a:sym typeface="Arial"/>
              </a:rPr>
              <a:t>Author talks about the importance of photos, film and storytelling to the construction of memory and our own sense of identity.</a:t>
            </a:r>
          </a:p>
          <a:p>
            <a:pPr lvl="0">
              <a:spcBef>
                <a:spcPts val="0"/>
              </a:spcBef>
              <a:buNone/>
            </a:pPr>
            <a:r>
              <a:rPr lang="en-GB" sz="1400">
                <a:solidFill>
                  <a:schemeClr val="dk1"/>
                </a:solidFill>
                <a:latin typeface="Arial"/>
                <a:ea typeface="Arial"/>
                <a:cs typeface="Arial"/>
                <a:sym typeface="Arial"/>
              </a:rPr>
              <a:t>“</a:t>
            </a:r>
            <a:r>
              <a:rPr lang="en-GB" sz="1400">
                <a:solidFill>
                  <a:schemeClr val="dk1"/>
                </a:solidFill>
                <a:latin typeface="Arial"/>
                <a:ea typeface="Arial"/>
                <a:cs typeface="Arial"/>
                <a:sym typeface="Arial"/>
              </a:rPr>
              <a:t>In writing, breaking out of ordinary models of interpretation and reinforcing the lesson that interpretation of art and the world in many different forms allow us to open our eyes to new thematic connections centering on memory and identity”.</a:t>
            </a:r>
          </a:p>
          <a:p>
            <a:pPr lvl="0">
              <a:spcBef>
                <a:spcPts val="0"/>
              </a:spcBef>
              <a:buNone/>
            </a:pPr>
            <a:r>
              <a:rPr lang="en-GB" sz="1400">
                <a:solidFill>
                  <a:schemeClr val="dk1"/>
                </a:solidFill>
                <a:latin typeface="Arial"/>
                <a:ea typeface="Arial"/>
                <a:cs typeface="Arial"/>
                <a:sym typeface="Arial"/>
              </a:rPr>
              <a:t>Casting a wide net to gather texts across genres and media can provide an opportunity to examine ourselves and our world from a new perspective.</a:t>
            </a:r>
          </a:p>
          <a:p>
            <a:pPr lvl="0">
              <a:spcBef>
                <a:spcPts val="0"/>
              </a:spcBef>
              <a:buNone/>
            </a:pPr>
            <a:r>
              <a:t/>
            </a:r>
            <a:endParaRPr sz="14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