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2" r:id="rId9"/>
    <p:sldId id="267" r:id="rId10"/>
    <p:sldId id="265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nebaskwill.com/comics_LA08.pdf" TargetMode="External"/><Relationship Id="rId3" Type="http://schemas.openxmlformats.org/officeDocument/2006/relationships/hyperlink" Target="http://www.janebaskwil.com/comics_LA08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42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 Bold"/>
                <a:cs typeface="Comic Sans MS Bold"/>
              </a:rPr>
              <a:t>Re-Thinking The Graphic Novel</a:t>
            </a:r>
            <a:endParaRPr lang="en-US" dirty="0">
              <a:latin typeface="Comic Sans MS Bold"/>
              <a:cs typeface="Comic Sans MS Bold"/>
            </a:endParaRPr>
          </a:p>
        </p:txBody>
      </p:sp>
      <p:pic>
        <p:nvPicPr>
          <p:cNvPr id="4" name="Picture 3" descr="mau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08200"/>
            <a:ext cx="38100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7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Romeo and Juliet Re-Imagined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raphic novel that depicts a sci-fi version of Shakespeare’s Romeo and Juliet</a:t>
            </a:r>
          </a:p>
          <a:p>
            <a:endParaRPr lang="en-US" sz="2800" dirty="0" smtClean="0"/>
          </a:p>
          <a:p>
            <a:r>
              <a:rPr lang="en-US" sz="2800" dirty="0" smtClean="0"/>
              <a:t>shows that graphic novels also have a place in the regular classroom</a:t>
            </a:r>
          </a:p>
          <a:p>
            <a:endParaRPr lang="en-US" sz="2800" dirty="0" smtClean="0"/>
          </a:p>
          <a:p>
            <a:r>
              <a:rPr lang="en-US" sz="2800" dirty="0" smtClean="0"/>
              <a:t>serves as a good introduction to the text, or as a fresh perspective of the original text</a:t>
            </a:r>
          </a:p>
          <a:p>
            <a:endParaRPr lang="en-US" sz="2800" dirty="0" smtClean="0"/>
          </a:p>
          <a:p>
            <a:r>
              <a:rPr lang="en-US" sz="2800" dirty="0" smtClean="0"/>
              <a:t>Link: http</a:t>
            </a:r>
            <a:r>
              <a:rPr lang="en-US" sz="2800" dirty="0"/>
              <a:t>://</a:t>
            </a:r>
            <a:r>
              <a:rPr lang="en-US" sz="2800" dirty="0" err="1"/>
              <a:t>www.youtube.com</a:t>
            </a:r>
            <a:r>
              <a:rPr lang="en-US" sz="2800" dirty="0"/>
              <a:t>/</a:t>
            </a:r>
            <a:r>
              <a:rPr lang="en-US" sz="2800" dirty="0" err="1"/>
              <a:t>watch?v</a:t>
            </a:r>
            <a:r>
              <a:rPr lang="en-US" sz="2800" dirty="0"/>
              <a:t>=055c9Gic_g0&amp;feature=related</a:t>
            </a:r>
          </a:p>
        </p:txBody>
      </p:sp>
    </p:spTree>
    <p:extLst>
      <p:ext uri="{BB962C8B-B14F-4D97-AF65-F5344CB8AC3E}">
        <p14:creationId xmlns:p14="http://schemas.microsoft.com/office/powerpoint/2010/main" val="263647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Activity</a:t>
            </a:r>
            <a:r>
              <a:rPr lang="en-US" dirty="0" smtClean="0"/>
              <a:t>: Create Your Own Comic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In groups of 3-4, think of a literary reference</a:t>
            </a:r>
          </a:p>
          <a:p>
            <a:pPr lvl="1"/>
            <a:r>
              <a:rPr lang="en-US" sz="2400" dirty="0" smtClean="0"/>
              <a:t>moment in history, pinnacle scene in a piece of literature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Rewrite that moment using dialogue </a:t>
            </a:r>
          </a:p>
          <a:p>
            <a:pPr lvl="1"/>
            <a:r>
              <a:rPr lang="en-US" sz="2000" dirty="0" smtClean="0"/>
              <a:t>can use inner dialogue, colloquial language, humor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Arrange it in blank comic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Share with class, but make class guess reference</a:t>
            </a:r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(Hint: Work backwards.  Look at space available, think of relationship    between characters in space and then find a piece of literature that would work. Be creative with dialogue!)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95197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Ways in which Graphic Novels Enhance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address language barriers as students rely on visual imagery in addition to text</a:t>
            </a:r>
          </a:p>
          <a:p>
            <a:endParaRPr lang="en-US" dirty="0" smtClean="0"/>
          </a:p>
          <a:p>
            <a:r>
              <a:rPr lang="en-US" dirty="0" smtClean="0"/>
              <a:t>enhance pre-existing knowledge of text</a:t>
            </a:r>
          </a:p>
          <a:p>
            <a:endParaRPr lang="en-US" dirty="0" smtClean="0"/>
          </a:p>
          <a:p>
            <a:r>
              <a:rPr lang="en-US" dirty="0" smtClean="0"/>
              <a:t>build perspective by seeing narrative through a new 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4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Fisher</a:t>
            </a:r>
            <a:r>
              <a:rPr lang="en-US" dirty="0"/>
              <a:t>, Douglas. "Using Graphic Novels, Anime, and the Internet in an Urban High School." </a:t>
            </a:r>
            <a:r>
              <a:rPr lang="en-US" i="1" dirty="0"/>
              <a:t>The English Journal</a:t>
            </a:r>
            <a:r>
              <a:rPr lang="en-US" dirty="0"/>
              <a:t> 93.3 (2004): 19-25. Print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/>
              <a:t>graphic novel.” </a:t>
            </a:r>
            <a:r>
              <a:rPr lang="en-US" i="1" dirty="0"/>
              <a:t>Merriam-</a:t>
            </a:r>
            <a:r>
              <a:rPr lang="en-US" i="1" dirty="0" err="1"/>
              <a:t>Webster.com</a:t>
            </a:r>
            <a:r>
              <a:rPr lang="en-US" dirty="0"/>
              <a:t>. Merriam-Webster, 2011. Web. 23 September 2012</a:t>
            </a:r>
            <a:r>
              <a:rPr lang="en-US" dirty="0" smtClean="0"/>
              <a:t>.</a:t>
            </a:r>
          </a:p>
          <a:p>
            <a:r>
              <a:rPr lang="en-US" dirty="0"/>
              <a:t>Yang, Gene. "Graphic Novels in the Classroom." </a:t>
            </a:r>
            <a:r>
              <a:rPr lang="en-US" i="1" dirty="0"/>
              <a:t>Language Arts</a:t>
            </a:r>
            <a:r>
              <a:rPr lang="en-US" dirty="0"/>
              <a:t> 85.3 (2008): 185. Print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1821 Comics. “Romeo and Juliet: The War graphic novel trailer.” 24 October 2011. </a:t>
            </a:r>
            <a:r>
              <a:rPr lang="en-US" dirty="0"/>
              <a:t>Online video clip. YouTube. Accessed on </a:t>
            </a:r>
            <a:r>
              <a:rPr lang="en-US" dirty="0" smtClean="0"/>
              <a:t>23 September 2012.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4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r>
              <a:rPr lang="en-US" dirty="0" smtClean="0"/>
              <a:t>“A graphic novel is a fictional story that is presented in comic-strip format and published as a book.”</a:t>
            </a:r>
          </a:p>
          <a:p>
            <a:pPr marL="0" indent="0" algn="r">
              <a:buNone/>
            </a:pPr>
            <a:r>
              <a:rPr lang="en-US" sz="1800" dirty="0" smtClean="0"/>
              <a:t>- Merriam-Webster dictionary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605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Use Graphic Novels as a Teaching Tool?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1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Frey and Fisher’s </a:t>
            </a:r>
            <a:r>
              <a:rPr lang="en-US" i="1" dirty="0" smtClean="0"/>
              <a:t>Using Graphic Novels, Anime and the Internet in an Urban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277"/>
            <a:ext cx="8229600" cy="43176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Graphic novels: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work well in language acquisition for students with diverse backgrounds</a:t>
            </a:r>
          </a:p>
          <a:p>
            <a:endParaRPr lang="en-US" dirty="0" smtClean="0"/>
          </a:p>
          <a:p>
            <a:r>
              <a:rPr lang="en-US" dirty="0" smtClean="0"/>
              <a:t>provide limited text that allow students to read and respond to complex messages with text that better matches their reading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9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Technique Used: Writing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use visual text as a shared reading</a:t>
            </a:r>
          </a:p>
          <a:p>
            <a:pPr lvl="1"/>
            <a:r>
              <a:rPr lang="en-US" sz="2400" dirty="0" smtClean="0"/>
              <a:t>work through the text as a class</a:t>
            </a:r>
          </a:p>
          <a:p>
            <a:endParaRPr lang="en-US" dirty="0" smtClean="0"/>
          </a:p>
          <a:p>
            <a:r>
              <a:rPr lang="en-US" dirty="0" smtClean="0"/>
              <a:t>instruct using a think-aloud strategy</a:t>
            </a:r>
          </a:p>
          <a:p>
            <a:pPr lvl="1"/>
            <a:r>
              <a:rPr lang="en-US" sz="2400" dirty="0" smtClean="0"/>
              <a:t>point out techniques the author uses to convey meaning</a:t>
            </a:r>
          </a:p>
          <a:p>
            <a:endParaRPr lang="en-US" dirty="0" smtClean="0"/>
          </a:p>
          <a:p>
            <a:r>
              <a:rPr lang="en-US" dirty="0" smtClean="0"/>
              <a:t>discuss word choice and vocabulary as devices</a:t>
            </a:r>
          </a:p>
          <a:p>
            <a:pPr lvl="1"/>
            <a:r>
              <a:rPr lang="en-US" sz="2400" dirty="0" smtClean="0"/>
              <a:t>determine words used to create mood and tone</a:t>
            </a:r>
          </a:p>
          <a:p>
            <a:pPr lvl="1"/>
            <a:endParaRPr lang="en-US" sz="24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147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students began to use complex sentences in writing</a:t>
            </a:r>
          </a:p>
          <a:p>
            <a:endParaRPr lang="en-US" dirty="0" smtClean="0"/>
          </a:p>
          <a:p>
            <a:r>
              <a:rPr lang="en-US" dirty="0" smtClean="0"/>
              <a:t>evidence of multiple ideas in students’ work</a:t>
            </a:r>
          </a:p>
          <a:p>
            <a:endParaRPr lang="en-US" dirty="0" smtClean="0"/>
          </a:p>
          <a:p>
            <a:r>
              <a:rPr lang="en-US" dirty="0" smtClean="0"/>
              <a:t>sentence length increased</a:t>
            </a:r>
          </a:p>
          <a:p>
            <a:endParaRPr lang="en-US" dirty="0" smtClean="0"/>
          </a:p>
          <a:p>
            <a:r>
              <a:rPr lang="en-US" dirty="0" smtClean="0"/>
              <a:t>students showed a more expansive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0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 Yang’s Argument for Graphic Novels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www.janebaskwill.com/comics_LA08.pdf</a:t>
            </a:r>
            <a:endParaRPr lang="en-US" dirty="0" smtClean="0"/>
          </a:p>
          <a:p>
            <a:pPr marL="0" indent="0">
              <a:buNone/>
            </a:pPr>
            <a:endParaRPr lang="en-US" sz="2400" u="sng" dirty="0">
              <a:hlinkClick r:id="rId3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  <a:hlinkClick r:id="rId3"/>
              </a:rPr>
              <a:t>“</a:t>
            </a:r>
            <a:r>
              <a:rPr lang="en-US" sz="4000" dirty="0">
                <a:solidFill>
                  <a:srgbClr val="FFFFFF"/>
                </a:solidFill>
                <a:hlinkClick r:id="rId3"/>
              </a:rPr>
              <a:t>V</a:t>
            </a:r>
            <a:r>
              <a:rPr lang="en-US" sz="4000" dirty="0" smtClean="0">
                <a:solidFill>
                  <a:srgbClr val="FFFFFF"/>
                </a:solidFill>
                <a:hlinkClick r:id="rId3"/>
              </a:rPr>
              <a:t>isual </a:t>
            </a:r>
            <a:r>
              <a:rPr lang="en-US" sz="4000" dirty="0">
                <a:solidFill>
                  <a:srgbClr val="FFFFFF"/>
                </a:solidFill>
                <a:hlinkClick r:id="rId3"/>
              </a:rPr>
              <a:t>P</a:t>
            </a:r>
            <a:r>
              <a:rPr lang="en-US" sz="4000" dirty="0" smtClean="0">
                <a:solidFill>
                  <a:srgbClr val="FFFFFF"/>
                </a:solidFill>
                <a:hlinkClick r:id="rId3"/>
              </a:rPr>
              <a:t>ermanence”</a:t>
            </a:r>
          </a:p>
          <a:p>
            <a:pPr marL="0" indent="0" algn="ctr">
              <a:buNone/>
            </a:pPr>
            <a:endParaRPr lang="en-US" sz="4000" dirty="0">
              <a:solidFill>
                <a:srgbClr val="FFFFFF"/>
              </a:solidFill>
              <a:hlinkClick r:id="rId3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hlinkClick r:id="rId3"/>
              </a:rPr>
              <a:t>students choose how quickly they take information in</a:t>
            </a:r>
          </a:p>
          <a:p>
            <a:pPr marL="57150" indent="0">
              <a:buNone/>
            </a:pPr>
            <a:endParaRPr lang="en-US" sz="2400" u="sng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93418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Language Arts Curriculum for Grades 8-12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“A </a:t>
            </a:r>
            <a:r>
              <a:rPr lang="en-US" dirty="0"/>
              <a:t>further consideration is that multi-media materials often have a variety of texts embedded within them, requiring students to consider multiple text structures and contexts simultaneously. Students “need to be able to make meaning from the array of multi-media, complex visual imagery, music and sound, and virtual worlds that confront us each day in addition to spoken and written </a:t>
            </a:r>
            <a:r>
              <a:rPr lang="en-US" dirty="0" smtClean="0"/>
              <a:t>words</a:t>
            </a:r>
            <a:r>
              <a:rPr lang="en-US" dirty="0"/>
              <a:t>” (Tasmanian Department of Education, 2005, p. 2). By acknowledging that differing perspectives are embedded within or </a:t>
            </a:r>
            <a:r>
              <a:rPr lang="en-US" dirty="0" smtClean="0"/>
              <a:t>implied by </a:t>
            </a:r>
            <a:r>
              <a:rPr lang="en-US" dirty="0"/>
              <a:t>visual and print texts and electronic media, we can study how our personal identities and popular culture are linked (de Castell, 1996; Siegel, 2006)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source: http://</a:t>
            </a:r>
            <a:r>
              <a:rPr lang="en-US" dirty="0" err="1"/>
              <a:t>www.bced.gov.bc.ca</a:t>
            </a:r>
            <a:r>
              <a:rPr lang="en-US" dirty="0"/>
              <a:t>/</a:t>
            </a:r>
            <a:r>
              <a:rPr lang="en-US" dirty="0" err="1"/>
              <a:t>irp</a:t>
            </a:r>
            <a:r>
              <a:rPr lang="en-US" dirty="0"/>
              <a:t>/</a:t>
            </a:r>
            <a:r>
              <a:rPr lang="en-US" dirty="0" err="1"/>
              <a:t>pdfs</a:t>
            </a:r>
            <a:r>
              <a:rPr lang="en-US" dirty="0"/>
              <a:t>/</a:t>
            </a:r>
            <a:r>
              <a:rPr lang="en-US" dirty="0" err="1"/>
              <a:t>english_language_arts</a:t>
            </a:r>
            <a:r>
              <a:rPr lang="en-US" dirty="0"/>
              <a:t>/2007ela_812.</a:t>
            </a:r>
            <a:r>
              <a:rPr lang="en-US" dirty="0" smtClean="0"/>
              <a:t>pdf)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7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Example: Grade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960"/>
            <a:ext cx="8229600" cy="47952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Reading and Viewing: Purposes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 smtClean="0"/>
              <a:t>	B3: </a:t>
            </a:r>
            <a:r>
              <a:rPr lang="en-US" sz="2600" dirty="0"/>
              <a:t> view, both collaboratively and independently, to comprehend a variety </a:t>
            </a:r>
            <a:r>
              <a:rPr lang="en-US" sz="2600" dirty="0" smtClean="0"/>
              <a:t>of </a:t>
            </a:r>
            <a:r>
              <a:rPr lang="en-US" sz="2600" dirty="0"/>
              <a:t>visual </a:t>
            </a:r>
            <a:r>
              <a:rPr lang="en-US" sz="2600" b="1" dirty="0" smtClean="0"/>
              <a:t>texts</a:t>
            </a:r>
            <a:r>
              <a:rPr lang="en-US" sz="2600" b="1" dirty="0"/>
              <a:t>, </a:t>
            </a:r>
            <a:r>
              <a:rPr lang="en-US" sz="2600" dirty="0"/>
              <a:t>such as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– </a:t>
            </a:r>
            <a:r>
              <a:rPr lang="en-US" sz="2600" dirty="0"/>
              <a:t>broadcast media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	– </a:t>
            </a:r>
            <a:r>
              <a:rPr lang="en-US" sz="2600" dirty="0"/>
              <a:t>web sites</a:t>
            </a:r>
            <a:br>
              <a:rPr lang="en-US" sz="2600" dirty="0"/>
            </a:br>
            <a:r>
              <a:rPr lang="en-US" sz="2600" dirty="0" smtClean="0"/>
              <a:t>	</a:t>
            </a:r>
            <a:r>
              <a:rPr lang="en-US" sz="2900" dirty="0" smtClean="0"/>
              <a:t>– </a:t>
            </a:r>
            <a:r>
              <a:rPr lang="en-US" sz="2900" dirty="0"/>
              <a:t>graphic </a:t>
            </a:r>
            <a:r>
              <a:rPr lang="en-US" sz="2900" dirty="0" smtClean="0"/>
              <a:t>novels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marL="457200" lvl="1" indent="0">
              <a:buNone/>
            </a:pPr>
            <a:endParaRPr lang="en-US" sz="2900" i="1" dirty="0" smtClean="0"/>
          </a:p>
          <a:p>
            <a:pPr marL="457200" lvl="1" indent="0">
              <a:buNone/>
            </a:pPr>
            <a:r>
              <a:rPr lang="en-US" sz="2900" i="1" dirty="0" smtClean="0"/>
              <a:t>Writing and Representing: Features</a:t>
            </a:r>
          </a:p>
          <a:p>
            <a:pPr marL="457200" lvl="1" indent="0">
              <a:buNone/>
            </a:pPr>
            <a:endParaRPr lang="en-US" sz="1200" b="1" i="1" dirty="0" smtClean="0"/>
          </a:p>
          <a:p>
            <a:pPr marL="0" indent="0">
              <a:buNone/>
            </a:pPr>
            <a:r>
              <a:rPr lang="en-US" sz="2600" dirty="0" smtClean="0"/>
              <a:t>	C12: </a:t>
            </a:r>
            <a:r>
              <a:rPr lang="en-US" sz="2600" dirty="0"/>
              <a:t> use and experiment with elements of </a:t>
            </a:r>
            <a:r>
              <a:rPr lang="en-US" sz="2600" b="1" dirty="0"/>
              <a:t>style </a:t>
            </a:r>
            <a:r>
              <a:rPr lang="en-US" sz="2600" dirty="0"/>
              <a:t>in writing and </a:t>
            </a:r>
            <a:r>
              <a:rPr lang="en-US" sz="2600" b="1" dirty="0"/>
              <a:t>representing, </a:t>
            </a:r>
            <a:r>
              <a:rPr lang="en-US" sz="2600" b="1" dirty="0" smtClean="0"/>
              <a:t>	</a:t>
            </a:r>
            <a:r>
              <a:rPr lang="en-US" sz="2600" dirty="0" smtClean="0"/>
              <a:t>appropriate </a:t>
            </a:r>
            <a:r>
              <a:rPr lang="en-US" sz="2600" dirty="0"/>
              <a:t>to purpose and audience, to enhance meaning and artistry, including 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900" dirty="0" smtClean="0"/>
              <a:t>– </a:t>
            </a:r>
            <a:r>
              <a:rPr lang="en-US" sz="2900" dirty="0"/>
              <a:t> syntax and sentence fluency 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– </a:t>
            </a:r>
            <a:r>
              <a:rPr lang="en-US" sz="2900" dirty="0"/>
              <a:t> diction 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– </a:t>
            </a:r>
            <a:r>
              <a:rPr lang="en-US" sz="2900" dirty="0"/>
              <a:t> point of view 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– </a:t>
            </a:r>
            <a:r>
              <a:rPr lang="en-US" sz="2900" dirty="0"/>
              <a:t> literary devices </a:t>
            </a:r>
          </a:p>
          <a:p>
            <a:pPr marL="457200" lvl="1" indent="0">
              <a:buNone/>
            </a:pPr>
            <a:r>
              <a:rPr lang="en-US" sz="2900" dirty="0" smtClean="0"/>
              <a:t>	– </a:t>
            </a:r>
            <a:r>
              <a:rPr lang="en-US" sz="2900" dirty="0"/>
              <a:t> visual/artistic devices 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(Source: http://</a:t>
            </a:r>
            <a:r>
              <a:rPr lang="en-US" sz="2200" dirty="0" err="1"/>
              <a:t>www.bced.gov.bc.ca</a:t>
            </a:r>
            <a:r>
              <a:rPr lang="en-US" sz="2200" dirty="0"/>
              <a:t>/</a:t>
            </a:r>
            <a:r>
              <a:rPr lang="en-US" sz="2200" dirty="0" err="1"/>
              <a:t>irp</a:t>
            </a:r>
            <a:r>
              <a:rPr lang="en-US" sz="2200" dirty="0"/>
              <a:t>/</a:t>
            </a:r>
            <a:r>
              <a:rPr lang="en-US" sz="2200" dirty="0" err="1"/>
              <a:t>pdfs</a:t>
            </a:r>
            <a:r>
              <a:rPr lang="en-US" sz="2200" dirty="0"/>
              <a:t>/</a:t>
            </a:r>
            <a:r>
              <a:rPr lang="en-US" sz="2200" dirty="0" err="1"/>
              <a:t>english_language_arts</a:t>
            </a:r>
            <a:r>
              <a:rPr lang="en-US" sz="2200" dirty="0"/>
              <a:t>/2007ela_812.</a:t>
            </a:r>
            <a:r>
              <a:rPr lang="en-US" sz="2200" dirty="0" smtClean="0"/>
              <a:t>pdf)</a:t>
            </a:r>
            <a:endParaRPr lang="en-US" sz="2200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492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910</TotalTime>
  <Words>495</Words>
  <Application>Microsoft Macintosh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Re-Thinking The Graphic Novel</vt:lpstr>
      <vt:lpstr>Definition</vt:lpstr>
      <vt:lpstr>       Why Use Graphic Novels as a Teaching Tool?</vt:lpstr>
      <vt:lpstr>Frey and Fisher’s Using Graphic Novels, Anime and the Internet in an Urban High School</vt:lpstr>
      <vt:lpstr>Teaching Technique Used: Writing Scaffolding</vt:lpstr>
      <vt:lpstr>Findings</vt:lpstr>
      <vt:lpstr>Gene Yang’s Argument for Graphic Novels in the Classroom</vt:lpstr>
      <vt:lpstr>Language Arts Curriculum for Grades 8-12</vt:lpstr>
      <vt:lpstr>Specific Example: Grade 8</vt:lpstr>
      <vt:lpstr>Romeo and Juliet Re-Imagined</vt:lpstr>
      <vt:lpstr>Activity: Create Your Own Comic</vt:lpstr>
      <vt:lpstr>Summary: Ways in which Graphic Novels Enhance Literacy</vt:lpstr>
      <vt:lpstr>Bibliography</vt:lpstr>
    </vt:vector>
  </TitlesOfParts>
  <Company>GirlPushesPenInc.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Re-Thinking The Graphic Novel</dc:title>
  <dc:creator>Kiran Aujlay</dc:creator>
  <cp:lastModifiedBy>Kiran Aujlay</cp:lastModifiedBy>
  <cp:revision>17</cp:revision>
  <dcterms:created xsi:type="dcterms:W3CDTF">2012-09-26T07:00:38Z</dcterms:created>
  <dcterms:modified xsi:type="dcterms:W3CDTF">2012-10-01T04:25:19Z</dcterms:modified>
</cp:coreProperties>
</file>