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Layouts/slideLayout13.xml" ContentType="application/vnd.openxmlformats-officedocument.presentationml.slideLayout+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157" r:id="rId1"/>
  </p:sldMasterIdLst>
  <p:sldIdLst>
    <p:sldId id="256" r:id="rId2"/>
    <p:sldId id="257" r:id="rId3"/>
    <p:sldId id="262" r:id="rId4"/>
    <p:sldId id="258" r:id="rId5"/>
    <p:sldId id="259" r:id="rId6"/>
    <p:sldId id="263" r:id="rId7"/>
    <p:sldId id="264" r:id="rId8"/>
    <p:sldId id="265" r:id="rId9"/>
    <p:sldId id="261" r:id="rId10"/>
    <p:sldId id="260"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100" d="100"/>
          <a:sy n="100" d="100"/>
        </p:scale>
        <p:origin x="-584" y="6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55CC488C-C862-9A48-8D30-D46D79F8ABE5}" type="datetimeFigureOut">
              <a:rPr lang="en-US" smtClean="0"/>
              <a:pPr/>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6B51-9568-7245-A3F5-16534A89FF0E}"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55CC488C-C862-9A48-8D30-D46D79F8ABE5}" type="datetimeFigureOut">
              <a:rPr lang="en-US" smtClean="0"/>
              <a:pPr/>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6B51-9568-7245-A3F5-16534A89FF0E}"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55CC488C-C862-9A48-8D30-D46D79F8ABE5}" type="datetimeFigureOut">
              <a:rPr lang="en-US" smtClean="0"/>
              <a:pPr/>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6B51-9568-7245-A3F5-16534A89FF0E}"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5CC488C-C862-9A48-8D30-D46D79F8ABE5}" type="datetimeFigureOut">
              <a:rPr lang="en-US" smtClean="0"/>
              <a:pPr/>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6B51-9568-7245-A3F5-16534A89FF0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5CC488C-C862-9A48-8D30-D46D79F8ABE5}" type="datetimeFigureOut">
              <a:rPr lang="en-US" smtClean="0"/>
              <a:pPr/>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6B51-9568-7245-A3F5-16534A89FF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5CC488C-C862-9A48-8D30-D46D79F8ABE5}" type="datetimeFigureOut">
              <a:rPr lang="en-US" smtClean="0"/>
              <a:pPr/>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6B51-9568-7245-A3F5-16534A89FF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5CC488C-C862-9A48-8D30-D46D79F8ABE5}" type="datetimeFigureOut">
              <a:rPr lang="en-US" smtClean="0"/>
              <a:pPr/>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6B51-9568-7245-A3F5-16534A89FF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5CC488C-C862-9A48-8D30-D46D79F8ABE5}" type="datetimeFigureOut">
              <a:rPr lang="en-US" smtClean="0"/>
              <a:pPr/>
              <a:t>11/14/12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16B51-9568-7245-A3F5-16534A89FF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5CC488C-C862-9A48-8D30-D46D79F8ABE5}" type="datetimeFigureOut">
              <a:rPr lang="en-US" smtClean="0"/>
              <a:pPr/>
              <a:t>11/14/12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16B51-9568-7245-A3F5-16534A89FF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C488C-C862-9A48-8D30-D46D79F8ABE5}" type="datetimeFigureOut">
              <a:rPr lang="en-US" smtClean="0"/>
              <a:pPr/>
              <a:t>11/14/12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16B51-9568-7245-A3F5-16534A89FF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C488C-C862-9A48-8D30-D46D79F8ABE5}" type="datetimeFigureOut">
              <a:rPr lang="en-US" smtClean="0"/>
              <a:pPr/>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6B51-9568-7245-A3F5-16534A89FF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55CC488C-C862-9A48-8D30-D46D79F8ABE5}" type="datetimeFigureOut">
              <a:rPr lang="en-US" smtClean="0"/>
              <a:pPr/>
              <a:t>11/14/12</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5A116B51-9568-7245-A3F5-16534A89FF0E}"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zoho.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Computer Mediated Communication (CMS)</a:t>
            </a:r>
            <a:br>
              <a:rPr lang="en-US" sz="2800" dirty="0" smtClean="0"/>
            </a:br>
            <a:r>
              <a:rPr lang="en-US" sz="2800" dirty="0" smtClean="0"/>
              <a:t>and the future of language…</a:t>
            </a:r>
            <a:endParaRPr lang="en-US" sz="2800" dirty="0"/>
          </a:p>
        </p:txBody>
      </p:sp>
      <p:sp>
        <p:nvSpPr>
          <p:cNvPr id="3" name="Subtitle 2"/>
          <p:cNvSpPr>
            <a:spLocks noGrp="1"/>
          </p:cNvSpPr>
          <p:nvPr>
            <p:ph type="subTitle" idx="1"/>
          </p:nvPr>
        </p:nvSpPr>
        <p:spPr/>
        <p:txBody>
          <a:bodyPr/>
          <a:lstStyle/>
          <a:p>
            <a:r>
              <a:rPr lang="en-US" dirty="0" smtClean="0"/>
              <a:t>A Presentation by</a:t>
            </a:r>
          </a:p>
          <a:p>
            <a:r>
              <a:rPr lang="en-US" dirty="0" smtClean="0"/>
              <a:t>Sarah </a:t>
            </a:r>
            <a:r>
              <a:rPr lang="en-US" dirty="0" err="1" smtClean="0"/>
              <a:t>Moir</a:t>
            </a:r>
            <a:r>
              <a:rPr lang="en-US" dirty="0" smtClean="0"/>
              <a:t> and Brendan Sangster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Title 22"/>
          <p:cNvSpPr>
            <a:spLocks noGrp="1"/>
          </p:cNvSpPr>
          <p:nvPr>
            <p:ph type="title"/>
          </p:nvPr>
        </p:nvSpPr>
        <p:spPr>
          <a:xfrm>
            <a:off x="533399" y="1398727"/>
            <a:ext cx="3429000" cy="553057"/>
          </a:xfrm>
        </p:spPr>
        <p:txBody>
          <a:bodyPr/>
          <a:lstStyle/>
          <a:p>
            <a:r>
              <a:rPr lang="en-US" dirty="0" smtClean="0"/>
              <a:t>Pros / Cons</a:t>
            </a:r>
            <a:endParaRPr lang="en-US" dirty="0"/>
          </a:p>
        </p:txBody>
      </p:sp>
      <p:sp>
        <p:nvSpPr>
          <p:cNvPr id="20" name="Text Placeholder 19"/>
          <p:cNvSpPr>
            <a:spLocks noGrp="1"/>
          </p:cNvSpPr>
          <p:nvPr>
            <p:ph idx="1"/>
          </p:nvPr>
        </p:nvSpPr>
        <p:spPr/>
        <p:txBody>
          <a:bodyPr/>
          <a:lstStyle/>
          <a:p>
            <a:endParaRPr lang="en-US" dirty="0"/>
          </a:p>
        </p:txBody>
      </p:sp>
      <p:sp>
        <p:nvSpPr>
          <p:cNvPr id="18" name="Text Placeholder 17"/>
          <p:cNvSpPr>
            <a:spLocks noGrp="1"/>
          </p:cNvSpPr>
          <p:nvPr>
            <p:ph type="body" sz="half" idx="2"/>
          </p:nvPr>
        </p:nvSpPr>
        <p:spPr>
          <a:xfrm>
            <a:off x="533400" y="1951785"/>
            <a:ext cx="3429000" cy="4068016"/>
          </a:xfrm>
        </p:spPr>
        <p:txBody>
          <a:bodyPr/>
          <a:lstStyle/>
          <a:p>
            <a:r>
              <a:rPr lang="en-US" dirty="0" smtClean="0"/>
              <a:t>Discuss</a:t>
            </a:r>
            <a:endParaRPr lang="en-US" dirty="0"/>
          </a:p>
        </p:txBody>
      </p:sp>
      <p:pic>
        <p:nvPicPr>
          <p:cNvPr id="22" name="Picture 21"/>
          <p:cNvPicPr>
            <a:picLocks noChangeAspect="1"/>
          </p:cNvPicPr>
          <p:nvPr/>
        </p:nvPicPr>
        <p:blipFill>
          <a:blip r:embed="rId2"/>
          <a:stretch>
            <a:fillRect/>
          </a:stretch>
        </p:blipFill>
        <p:spPr>
          <a:xfrm>
            <a:off x="4504766" y="375504"/>
            <a:ext cx="4064000" cy="6096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PLO’s</a:t>
            </a:r>
            <a:endParaRPr lang="en-US" dirty="0"/>
          </a:p>
        </p:txBody>
      </p:sp>
      <p:sp>
        <p:nvSpPr>
          <p:cNvPr id="6" name="Content Placeholder 5"/>
          <p:cNvSpPr>
            <a:spLocks noGrp="1"/>
          </p:cNvSpPr>
          <p:nvPr>
            <p:ph sz="half" idx="1"/>
          </p:nvPr>
        </p:nvSpPr>
        <p:spPr/>
        <p:txBody>
          <a:bodyPr>
            <a:normAutofit fontScale="47500" lnSpcReduction="20000"/>
          </a:bodyPr>
          <a:lstStyle/>
          <a:p>
            <a:r>
              <a:rPr lang="en-US" dirty="0" smtClean="0"/>
              <a:t>Grade 9:</a:t>
            </a:r>
          </a:p>
          <a:p>
            <a:r>
              <a:rPr lang="en-US" dirty="0" smtClean="0"/>
              <a:t>B6</a:t>
            </a:r>
            <a:r>
              <a:rPr lang="en-US" dirty="0" smtClean="0"/>
              <a:t> - during </a:t>
            </a:r>
            <a:r>
              <a:rPr lang="en-US" dirty="0" smtClean="0"/>
              <a:t>reading and viewing, select and use a range of strategies to construct, monitor, and </a:t>
            </a:r>
            <a:r>
              <a:rPr lang="en-US" dirty="0" smtClean="0"/>
              <a:t>confirm meaning</a:t>
            </a:r>
            <a:r>
              <a:rPr lang="en-US" dirty="0" smtClean="0"/>
              <a:t>, including </a:t>
            </a:r>
            <a:br>
              <a:rPr lang="en-US" dirty="0" smtClean="0"/>
            </a:br>
            <a:r>
              <a:rPr lang="en-US" dirty="0" smtClean="0"/>
              <a:t>– predicting, questioning, visualizing, and making connections</a:t>
            </a:r>
            <a:r>
              <a:rPr lang="en-US" dirty="0" smtClean="0"/>
              <a:t> </a:t>
            </a:r>
            <a:br>
              <a:rPr lang="en-US" dirty="0" smtClean="0"/>
            </a:br>
            <a:r>
              <a:rPr lang="en-US" dirty="0" smtClean="0"/>
              <a:t>– using text features </a:t>
            </a:r>
            <a:br>
              <a:rPr lang="en-US" dirty="0" smtClean="0"/>
            </a:br>
            <a:r>
              <a:rPr lang="en-US" dirty="0" smtClean="0"/>
              <a:t>– determining the meaning of unknown words and </a:t>
            </a:r>
            <a:r>
              <a:rPr lang="en-US" dirty="0" smtClean="0"/>
              <a:t>phrases</a:t>
            </a:r>
          </a:p>
          <a:p>
            <a:r>
              <a:rPr lang="en-US" dirty="0" smtClean="0"/>
              <a:t>B10</a:t>
            </a:r>
            <a:r>
              <a:rPr lang="en-US" dirty="0" smtClean="0"/>
              <a:t> - synthesize </a:t>
            </a:r>
            <a:r>
              <a:rPr lang="en-US" dirty="0" smtClean="0"/>
              <a:t>and extend thinking about texts, by </a:t>
            </a:r>
            <a:br>
              <a:rPr lang="en-US" dirty="0" smtClean="0"/>
            </a:br>
            <a:r>
              <a:rPr lang="en-US" dirty="0" smtClean="0"/>
              <a:t>– personalizing ideas and information </a:t>
            </a:r>
            <a:br>
              <a:rPr lang="en-US" dirty="0" smtClean="0"/>
            </a:br>
            <a:r>
              <a:rPr lang="en-US" dirty="0" smtClean="0"/>
              <a:t>– explaining relationships among ideas and information </a:t>
            </a:r>
            <a:br>
              <a:rPr lang="en-US" dirty="0" smtClean="0"/>
            </a:br>
            <a:r>
              <a:rPr lang="en-US" dirty="0" smtClean="0"/>
              <a:t>– applying new ideas and information </a:t>
            </a:r>
            <a:br>
              <a:rPr lang="en-US" dirty="0" smtClean="0"/>
            </a:br>
            <a:r>
              <a:rPr lang="en-US" dirty="0" smtClean="0"/>
              <a:t>– transforming existing ideas and information</a:t>
            </a:r>
            <a:r>
              <a:rPr lang="en-US" dirty="0" smtClean="0"/>
              <a:t> </a:t>
            </a:r>
            <a:br>
              <a:rPr lang="en-US" dirty="0" smtClean="0"/>
            </a:br>
            <a:endParaRPr lang="en-US" dirty="0" smtClean="0"/>
          </a:p>
          <a:p>
            <a:pPr>
              <a:buNone/>
            </a:pPr>
            <a:r>
              <a:rPr lang="en-US" dirty="0" smtClean="0"/>
              <a:t>(English Language Arts, pg. 57)</a:t>
            </a:r>
            <a:endParaRPr lang="en-US" dirty="0"/>
          </a:p>
        </p:txBody>
      </p:sp>
      <p:sp>
        <p:nvSpPr>
          <p:cNvPr id="7" name="Content Placeholder 6"/>
          <p:cNvSpPr>
            <a:spLocks noGrp="1"/>
          </p:cNvSpPr>
          <p:nvPr>
            <p:ph sz="half" idx="2"/>
          </p:nvPr>
        </p:nvSpPr>
        <p:spPr/>
        <p:txBody>
          <a:bodyPr>
            <a:normAutofit fontScale="47500" lnSpcReduction="20000"/>
          </a:bodyPr>
          <a:lstStyle/>
          <a:p>
            <a:r>
              <a:rPr lang="en-US" dirty="0" smtClean="0"/>
              <a:t>Grade 12:</a:t>
            </a:r>
          </a:p>
          <a:p>
            <a:r>
              <a:rPr lang="en-US" dirty="0" smtClean="0"/>
              <a:t>B3 view, both collaboratively and independently, to comprehend a variety of visual texts with increasing </a:t>
            </a:r>
            <a:br>
              <a:rPr lang="en-US" dirty="0" smtClean="0"/>
            </a:br>
            <a:r>
              <a:rPr lang="en-US" dirty="0" smtClean="0"/>
              <a:t>complexity and subtlety of ideas and form, such as</a:t>
            </a:r>
            <a:r>
              <a:rPr lang="en-US" dirty="0" smtClean="0"/>
              <a:t> </a:t>
            </a:r>
            <a:br>
              <a:rPr lang="en-US" dirty="0" smtClean="0"/>
            </a:br>
            <a:r>
              <a:rPr lang="en-US" dirty="0" smtClean="0"/>
              <a:t>– web </a:t>
            </a:r>
            <a:r>
              <a:rPr lang="en-US" dirty="0" smtClean="0"/>
              <a:t>sites</a:t>
            </a:r>
            <a:br>
              <a:rPr lang="en-US" dirty="0" smtClean="0"/>
            </a:br>
            <a:r>
              <a:rPr lang="en-US" dirty="0" smtClean="0"/>
              <a:t>– student-generated material </a:t>
            </a:r>
            <a:r>
              <a:rPr lang="en-US" dirty="0" smtClean="0"/>
              <a:t/>
            </a:r>
            <a:br>
              <a:rPr lang="en-US" dirty="0" smtClean="0"/>
            </a:br>
            <a:r>
              <a:rPr lang="en-US" dirty="0" smtClean="0"/>
              <a:t>(English Language Arts, pg.80)</a:t>
            </a:r>
            <a:br>
              <a:rPr lang="en-US" dirty="0" smtClean="0"/>
            </a:br>
            <a:endParaRPr lang="en-US" dirty="0" smtClean="0"/>
          </a:p>
          <a:p>
            <a:r>
              <a:rPr lang="en-US" dirty="0" smtClean="0"/>
              <a:t>B9 </a:t>
            </a:r>
            <a:r>
              <a:rPr lang="en-US" dirty="0" smtClean="0"/>
              <a:t>interpret, </a:t>
            </a:r>
            <a:r>
              <a:rPr lang="en-US" dirty="0" err="1" smtClean="0"/>
              <a:t>analyse</a:t>
            </a:r>
            <a:r>
              <a:rPr lang="en-US" dirty="0" smtClean="0"/>
              <a:t>, and evaluate ideas and information from texts, by </a:t>
            </a:r>
            <a:br>
              <a:rPr lang="en-US" dirty="0" smtClean="0"/>
            </a:br>
            <a:r>
              <a:rPr lang="en-US" dirty="0" smtClean="0"/>
              <a:t>– critiquing logic, quality of evidence, and coherence </a:t>
            </a:r>
            <a:br>
              <a:rPr lang="en-US" dirty="0" smtClean="0"/>
            </a:br>
            <a:r>
              <a:rPr lang="en-US" dirty="0" smtClean="0"/>
              <a:t>– identifying and describing diverse voices </a:t>
            </a:r>
            <a:br>
              <a:rPr lang="en-US" dirty="0" smtClean="0"/>
            </a:br>
            <a:r>
              <a:rPr lang="en-US" dirty="0" smtClean="0"/>
              <a:t>– critiquing perspectives </a:t>
            </a:r>
            <a:br>
              <a:rPr lang="en-US" dirty="0" smtClean="0"/>
            </a:br>
            <a:r>
              <a:rPr lang="en-US" dirty="0" smtClean="0"/>
              <a:t>– identifying and challenging bias, contradictions, distortions, and non-represented perspectives </a:t>
            </a:r>
            <a:br>
              <a:rPr lang="en-US" dirty="0" smtClean="0"/>
            </a:br>
            <a:r>
              <a:rPr lang="en-US" dirty="0" smtClean="0"/>
              <a:t>– explaining the importance and impact of social, political, and historical contexts</a:t>
            </a:r>
            <a:r>
              <a:rPr lang="en-US" dirty="0" smtClean="0"/>
              <a:t>                      (English Language Arts, pg. 81)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261170"/>
            <a:ext cx="7716837" cy="1447800"/>
          </a:xfrm>
        </p:spPr>
        <p:txBody>
          <a:bodyPr/>
          <a:lstStyle/>
          <a:p>
            <a:r>
              <a:rPr lang="en-US" dirty="0" smtClean="0"/>
              <a:t>Computer Mediated Communication (CMS)</a:t>
            </a:r>
            <a:endParaRPr lang="en-US" dirty="0"/>
          </a:p>
        </p:txBody>
      </p:sp>
      <p:sp>
        <p:nvSpPr>
          <p:cNvPr id="3" name="Content Placeholder 2"/>
          <p:cNvSpPr>
            <a:spLocks noGrp="1"/>
          </p:cNvSpPr>
          <p:nvPr>
            <p:ph idx="1"/>
          </p:nvPr>
        </p:nvSpPr>
        <p:spPr>
          <a:xfrm>
            <a:off x="460191" y="3012142"/>
            <a:ext cx="8430703" cy="3388658"/>
          </a:xfrm>
        </p:spPr>
        <p:txBody>
          <a:bodyPr>
            <a:normAutofit fontScale="92500" lnSpcReduction="20000"/>
          </a:bodyPr>
          <a:lstStyle/>
          <a:p>
            <a:r>
              <a:rPr lang="en-US" dirty="0" smtClean="0"/>
              <a:t>IM (Instant Messaging) – MSN Messenger, </a:t>
            </a:r>
            <a:r>
              <a:rPr lang="en-US" dirty="0" err="1" smtClean="0"/>
              <a:t>Gchat</a:t>
            </a:r>
            <a:r>
              <a:rPr lang="en-US" dirty="0" smtClean="0"/>
              <a:t>,</a:t>
            </a:r>
            <a:r>
              <a:rPr lang="en-US" dirty="0" smtClean="0"/>
              <a:t> </a:t>
            </a:r>
            <a:r>
              <a:rPr lang="en-US" dirty="0" err="1" smtClean="0"/>
              <a:t>Zoho</a:t>
            </a:r>
            <a:r>
              <a:rPr lang="en-US" dirty="0" smtClean="0"/>
              <a:t>, etc</a:t>
            </a:r>
            <a:r>
              <a:rPr lang="en-US" dirty="0" smtClean="0"/>
              <a:t>..</a:t>
            </a:r>
          </a:p>
          <a:p>
            <a:r>
              <a:rPr lang="en-US" dirty="0" err="1" smtClean="0"/>
              <a:t>Txting</a:t>
            </a:r>
            <a:endParaRPr lang="en-US" dirty="0" smtClean="0"/>
          </a:p>
          <a:p>
            <a:r>
              <a:rPr lang="en-US" dirty="0" smtClean="0"/>
              <a:t>Twitter (@</a:t>
            </a:r>
            <a:r>
              <a:rPr lang="en-US" dirty="0" err="1" smtClean="0"/>
              <a:t>officialbsangz</a:t>
            </a:r>
            <a:r>
              <a:rPr lang="en-US" dirty="0" smtClean="0"/>
              <a:t>)</a:t>
            </a:r>
          </a:p>
          <a:p>
            <a:r>
              <a:rPr lang="en-US" dirty="0" smtClean="0"/>
              <a:t>Facebook</a:t>
            </a:r>
          </a:p>
          <a:p>
            <a:r>
              <a:rPr lang="en-US" dirty="0" err="1" smtClean="0"/>
              <a:t>Sykpe</a:t>
            </a:r>
            <a:endParaRPr lang="en-US" dirty="0" smtClean="0"/>
          </a:p>
          <a:p>
            <a:r>
              <a:rPr lang="en-US" dirty="0" smtClean="0"/>
              <a:t>The list goes 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790436"/>
            <a:ext cx="7716837" cy="2028964"/>
          </a:xfrm>
        </p:spPr>
        <p:txBody>
          <a:bodyPr/>
          <a:lstStyle/>
          <a:p>
            <a:r>
              <a:rPr lang="en-US" dirty="0" smtClean="0"/>
              <a:t>Computer Mediated Communication (CMC) Defined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“CMC is </a:t>
            </a:r>
            <a:r>
              <a:rPr lang="en-US" dirty="0" smtClean="0"/>
              <a:t>an umbrella term which refers to human communication via computers. Temporally, a distinction can be made between synchronous CMC, where interaction takes place in real time, and asynchronous CMC, where participants are not necessarily online simultaneously. Synchronous </a:t>
            </a:r>
            <a:r>
              <a:rPr lang="en-US" dirty="0" smtClean="0"/>
              <a:t>CMC includes </a:t>
            </a:r>
            <a:r>
              <a:rPr lang="en-US" dirty="0" smtClean="0"/>
              <a:t>various types of text-based online chat, computer, audio, and video conferencing; asynchronous CMC encompasses email, discussion forums, and mailing lists. </a:t>
            </a:r>
            <a:r>
              <a:rPr lang="en-US" dirty="0" smtClean="0"/>
              <a:t>CMC can </a:t>
            </a:r>
            <a:r>
              <a:rPr lang="en-US" dirty="0" smtClean="0"/>
              <a:t>take place over local area networks (LANs) or over the Internet. Internet CMC, as well as allowing for global communication, also provides for the added dimension of hypertext links to sites on the www, and to email addresses.</a:t>
            </a:r>
            <a:r>
              <a:rPr lang="en-US" dirty="0" smtClean="0"/>
              <a:t> “ -</a:t>
            </a:r>
            <a:r>
              <a:rPr lang="en-US" dirty="0" smtClean="0"/>
              <a:t>James Simpson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smtClean="0"/>
              <a:t>Instant Messaging and the Future of Language</a:t>
            </a:r>
            <a:br>
              <a:rPr lang="en-US" sz="2600" dirty="0" smtClean="0"/>
            </a:br>
            <a:r>
              <a:rPr lang="en-US" sz="2600" dirty="0" smtClean="0"/>
              <a:t>Naomi S. Baron, Communications of the ACM</a:t>
            </a:r>
            <a:endParaRPr lang="en-US" sz="2600" dirty="0"/>
          </a:p>
        </p:txBody>
      </p:sp>
      <p:sp>
        <p:nvSpPr>
          <p:cNvPr id="6" name="TextBox 5"/>
          <p:cNvSpPr txBox="1"/>
          <p:nvPr/>
        </p:nvSpPr>
        <p:spPr>
          <a:xfrm>
            <a:off x="349745" y="2819400"/>
            <a:ext cx="8467519" cy="3877985"/>
          </a:xfrm>
          <a:prstGeom prst="rect">
            <a:avLst/>
          </a:prstGeom>
          <a:noFill/>
        </p:spPr>
        <p:txBody>
          <a:bodyPr wrap="square" rtlCol="0">
            <a:spAutoFit/>
          </a:bodyPr>
          <a:lstStyle/>
          <a:p>
            <a:endParaRPr lang="en-US" dirty="0" smtClean="0"/>
          </a:p>
          <a:p>
            <a:r>
              <a:rPr lang="en-US" dirty="0" smtClean="0"/>
              <a:t>Baron identifies “the </a:t>
            </a:r>
            <a:r>
              <a:rPr lang="en-US" dirty="0" smtClean="0">
                <a:solidFill>
                  <a:srgbClr val="FFFFFF"/>
                </a:solidFill>
              </a:rPr>
              <a:t>problem </a:t>
            </a:r>
            <a:r>
              <a:rPr lang="en-US" dirty="0"/>
              <a:t>with viewing CMC as linguistically either good or bad</a:t>
            </a:r>
            <a:r>
              <a:rPr lang="en-US" dirty="0" smtClean="0"/>
              <a:t> [as] twofold” (Instant Messaging and the Future of Language, 29). The online world and language of </a:t>
            </a:r>
            <a:r>
              <a:rPr lang="en-US" dirty="0" err="1" smtClean="0"/>
              <a:t>txting</a:t>
            </a:r>
            <a:r>
              <a:rPr lang="en-US" dirty="0" smtClean="0"/>
              <a:t> may allow for a users experience with the selected medium as their advantage, while “</a:t>
            </a:r>
            <a:r>
              <a:rPr lang="en-US" dirty="0"/>
              <a:t>the </a:t>
            </a:r>
            <a:r>
              <a:rPr lang="en-US" dirty="0" err="1" smtClean="0"/>
              <a:t>communiqué</a:t>
            </a:r>
            <a:r>
              <a:rPr lang="en-US" dirty="0" smtClean="0"/>
              <a:t>” will quickly discern users; “</a:t>
            </a:r>
            <a:r>
              <a:rPr lang="en-US" dirty="0"/>
              <a:t>a well-crafted email message applying for a job vs. a hasty </a:t>
            </a:r>
            <a:r>
              <a:rPr lang="en-US" dirty="0" err="1"/>
              <a:t>blitzmail</a:t>
            </a:r>
            <a:r>
              <a:rPr lang="en-US" dirty="0"/>
              <a:t> note arranging to meet at the library at 10</a:t>
            </a:r>
            <a:r>
              <a:rPr lang="en-US" dirty="0" smtClean="0"/>
              <a:t>)” (Instant Messaging, 29)</a:t>
            </a:r>
          </a:p>
          <a:p>
            <a:pPr algn="ctr"/>
            <a:r>
              <a:rPr lang="en-US" sz="3400" dirty="0" smtClean="0">
                <a:solidFill>
                  <a:srgbClr val="FFFFFF"/>
                </a:solidFill>
              </a:rPr>
              <a:t>Even </a:t>
            </a:r>
            <a:r>
              <a:rPr lang="en-US" sz="3400" dirty="0">
                <a:solidFill>
                  <a:srgbClr val="FFFFFF"/>
                </a:solidFill>
              </a:rPr>
              <a:t>Shakespeare spelled his own name at least six different </a:t>
            </a:r>
            <a:r>
              <a:rPr lang="en-US" sz="3400" dirty="0" smtClean="0">
                <a:solidFill>
                  <a:srgbClr val="FFFFFF"/>
                </a:solidFill>
              </a:rPr>
              <a:t>ways. (Instant Messaging, 29)</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3376" y="1003500"/>
            <a:ext cx="8393888" cy="1447800"/>
          </a:xfrm>
        </p:spPr>
        <p:txBody>
          <a:bodyPr/>
          <a:lstStyle/>
          <a:p>
            <a:r>
              <a:rPr lang="en-US" sz="4300" dirty="0" smtClean="0"/>
              <a:t>Language has been evolving through an oral tradition… is txt just a natural progression?</a:t>
            </a:r>
            <a:endParaRPr lang="en-US" sz="4300" dirty="0"/>
          </a:p>
        </p:txBody>
      </p:sp>
      <p:sp>
        <p:nvSpPr>
          <p:cNvPr id="3" name="TextBox 2"/>
          <p:cNvSpPr txBox="1"/>
          <p:nvPr/>
        </p:nvSpPr>
        <p:spPr>
          <a:xfrm>
            <a:off x="423376" y="2807491"/>
            <a:ext cx="8393888" cy="4026742"/>
          </a:xfrm>
          <a:prstGeom prst="rect">
            <a:avLst/>
          </a:prstGeom>
          <a:noFill/>
        </p:spPr>
        <p:txBody>
          <a:bodyPr wrap="square" rtlCol="0">
            <a:spAutoFit/>
          </a:bodyPr>
          <a:lstStyle/>
          <a:p>
            <a:r>
              <a:rPr lang="en-US" sz="2900" baseline="30000" dirty="0"/>
              <a:t>Teens often use spoken </a:t>
            </a:r>
            <a:r>
              <a:rPr lang="en-US" sz="2900" baseline="30000" dirty="0" smtClean="0"/>
              <a:t>language </a:t>
            </a:r>
            <a:r>
              <a:rPr lang="en-US" sz="2900" baseline="30000" dirty="0"/>
              <a:t>to express small-group identity. It is hardly surprising to find many of them experimenting with a new linguistic medium (such as IM) to </a:t>
            </a:r>
            <a:r>
              <a:rPr lang="en-US" sz="2900" baseline="30000" dirty="0" smtClean="0"/>
              <a:t>complement </a:t>
            </a:r>
            <a:r>
              <a:rPr lang="en-US" sz="2900" baseline="30000" dirty="0"/>
              <a:t>the identity construction they achieve through speech, clothing, or hair style. </a:t>
            </a:r>
            <a:r>
              <a:rPr lang="en-US" sz="2900" baseline="30000" dirty="0" err="1"/>
              <a:t>IMs</a:t>
            </a:r>
            <a:r>
              <a:rPr lang="en-US" sz="2900" baseline="30000" dirty="0"/>
              <a:t> laced with, say, </a:t>
            </a:r>
            <a:r>
              <a:rPr lang="en-US" sz="2900" baseline="30000" dirty="0" err="1"/>
              <a:t>brb</a:t>
            </a:r>
            <a:r>
              <a:rPr lang="en-US" sz="2900" baseline="30000" dirty="0"/>
              <a:t> [be right back], pos [parent over shoulder], and U [you] are not so different from the profusion of “like” or “totally” common in the speech of </a:t>
            </a:r>
            <a:r>
              <a:rPr lang="en-US" sz="2900" baseline="30000" dirty="0" smtClean="0"/>
              <a:t>American </a:t>
            </a:r>
            <a:r>
              <a:rPr lang="en-US" sz="2900" baseline="30000" dirty="0"/>
              <a:t>adolescents</a:t>
            </a:r>
            <a:r>
              <a:rPr lang="en-US" sz="2900" baseline="30000" dirty="0" smtClean="0"/>
              <a:t>. </a:t>
            </a:r>
            <a:r>
              <a:rPr lang="en-US" sz="2100" baseline="30000" dirty="0" smtClean="0"/>
              <a:t>(Instant Messaging</a:t>
            </a:r>
            <a:r>
              <a:rPr lang="en-US" sz="2100" baseline="30000" dirty="0"/>
              <a:t>, 30</a:t>
            </a:r>
            <a:r>
              <a:rPr lang="en-US" sz="2100" baseline="30000" dirty="0" smtClean="0"/>
              <a:t>)</a:t>
            </a:r>
          </a:p>
          <a:p>
            <a:endParaRPr lang="en-US" sz="2100" baseline="30000" dirty="0" smtClean="0"/>
          </a:p>
          <a:p>
            <a:r>
              <a:rPr lang="en-US" sz="2900" baseline="30000" dirty="0" smtClean="0"/>
              <a:t>Unless </a:t>
            </a:r>
            <a:r>
              <a:rPr lang="en-US" sz="2900" baseline="30000" dirty="0"/>
              <a:t>society is willing to accept people spelling their names six different ways or using commas, semicolons, and periods according to whim, we owe it to our children and to our students to make </a:t>
            </a:r>
            <a:r>
              <a:rPr lang="en-US" sz="2900" baseline="30000" dirty="0" smtClean="0"/>
              <a:t>certain </a:t>
            </a:r>
            <a:r>
              <a:rPr lang="en-US" sz="2900" baseline="30000" dirty="0"/>
              <a:t>they understand the difference between </a:t>
            </a:r>
            <a:r>
              <a:rPr lang="en-US" sz="2900" baseline="30000" dirty="0" smtClean="0"/>
              <a:t>creativity </a:t>
            </a:r>
            <a:r>
              <a:rPr lang="en-US" sz="2900" baseline="30000" dirty="0"/>
              <a:t>and normative language use.</a:t>
            </a:r>
            <a:r>
              <a:rPr lang="en-US" sz="2900" baseline="30000" dirty="0" smtClean="0"/>
              <a:t> </a:t>
            </a:r>
            <a:r>
              <a:rPr lang="en-US" sz="2100" baseline="30000" dirty="0"/>
              <a:t>(Instant Messaging, 31)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Txting</a:t>
            </a:r>
            <a:r>
              <a:rPr lang="en-US" dirty="0" smtClean="0"/>
              <a:t>: the end of civilization (again)?</a:t>
            </a:r>
            <a:endParaRPr lang="en-US" dirty="0"/>
          </a:p>
        </p:txBody>
      </p:sp>
      <p:sp>
        <p:nvSpPr>
          <p:cNvPr id="6" name="TextBox 5"/>
          <p:cNvSpPr txBox="1"/>
          <p:nvPr/>
        </p:nvSpPr>
        <p:spPr>
          <a:xfrm>
            <a:off x="194381" y="2819400"/>
            <a:ext cx="8695304" cy="3385542"/>
          </a:xfrm>
          <a:prstGeom prst="rect">
            <a:avLst/>
          </a:prstGeom>
          <a:noFill/>
        </p:spPr>
        <p:txBody>
          <a:bodyPr wrap="square" rtlCol="0">
            <a:spAutoFit/>
          </a:bodyPr>
          <a:lstStyle/>
          <a:p>
            <a:endParaRPr lang="en-US" dirty="0" smtClean="0"/>
          </a:p>
          <a:p>
            <a:r>
              <a:rPr lang="en-US" dirty="0" smtClean="0"/>
              <a:t>My </a:t>
            </a:r>
            <a:r>
              <a:rPr lang="en-US" dirty="0" err="1" smtClean="0"/>
              <a:t>smmr</a:t>
            </a:r>
            <a:r>
              <a:rPr lang="en-US" dirty="0" smtClean="0"/>
              <a:t> </a:t>
            </a:r>
            <a:r>
              <a:rPr lang="en-US" dirty="0" err="1" smtClean="0"/>
              <a:t>hols</a:t>
            </a:r>
            <a:r>
              <a:rPr lang="en-US" dirty="0" smtClean="0"/>
              <a:t> </a:t>
            </a:r>
            <a:r>
              <a:rPr lang="en-US" dirty="0" err="1" smtClean="0"/>
              <a:t>wr</a:t>
            </a:r>
            <a:r>
              <a:rPr lang="en-US" dirty="0" smtClean="0"/>
              <a:t> CWOT. B4, we used 2go2 NY 2C my bro, his GF &amp; </a:t>
            </a:r>
            <a:r>
              <a:rPr lang="en-US" dirty="0" err="1" smtClean="0"/>
              <a:t>thr</a:t>
            </a:r>
            <a:r>
              <a:rPr lang="en-US" dirty="0" smtClean="0"/>
              <a:t> 3 :- kids</a:t>
            </a:r>
            <a:r>
              <a:rPr lang="en-US" dirty="0" smtClean="0"/>
              <a:t> FTF</a:t>
            </a:r>
            <a:r>
              <a:rPr lang="en-US" dirty="0" smtClean="0"/>
              <a:t>. ILNY, it’s a gr8 plc. </a:t>
            </a:r>
            <a:endParaRPr lang="en-US" dirty="0" smtClean="0"/>
          </a:p>
          <a:p>
            <a:endParaRPr lang="en-US" dirty="0" smtClean="0"/>
          </a:p>
          <a:p>
            <a:r>
              <a:rPr lang="en-US" dirty="0" smtClean="0"/>
              <a:t>Translation</a:t>
            </a:r>
            <a:r>
              <a:rPr lang="en-US" dirty="0" smtClean="0"/>
              <a:t>: </a:t>
            </a:r>
          </a:p>
          <a:p>
            <a:r>
              <a:rPr lang="en-US" dirty="0" smtClean="0"/>
              <a:t>My summer holidays were a complete waste of time. Before, we used to go to New York </a:t>
            </a:r>
          </a:p>
          <a:p>
            <a:r>
              <a:rPr lang="en-US" dirty="0" smtClean="0"/>
              <a:t>to see my brother, his girlfriend and their three screaming kids face to face. I love New</a:t>
            </a:r>
            <a:r>
              <a:rPr lang="en-US" dirty="0" smtClean="0"/>
              <a:t> York</a:t>
            </a:r>
            <a:r>
              <a:rPr lang="en-US" dirty="0" smtClean="0"/>
              <a:t>. It’s a great place.</a:t>
            </a:r>
            <a:r>
              <a:rPr lang="en-US" dirty="0" smtClean="0"/>
              <a:t> </a:t>
            </a:r>
          </a:p>
          <a:p>
            <a:endParaRPr lang="en-US" dirty="0" smtClean="0"/>
          </a:p>
          <a:p>
            <a:r>
              <a:rPr lang="en-US" sz="1600" dirty="0" smtClean="0"/>
              <a:t>(</a:t>
            </a:r>
            <a:r>
              <a:rPr lang="en-US" sz="1600" dirty="0" smtClean="0"/>
              <a:t>BBC News Online, 2003a)</a:t>
            </a:r>
            <a:r>
              <a:rPr lang="en-US" sz="1600" dirty="0" smtClean="0"/>
              <a:t> </a:t>
            </a:r>
            <a:r>
              <a:rPr lang="en-US" sz="1600" dirty="0" smtClean="0"/>
              <a:t> </a:t>
            </a:r>
            <a:r>
              <a:rPr lang="en-US" sz="1600" dirty="0" smtClean="0"/>
              <a:t>(161, Carrington)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Txting</a:t>
            </a:r>
            <a:r>
              <a:rPr lang="en-US" dirty="0" smtClean="0"/>
              <a:t> the end of civilization (again)?</a:t>
            </a:r>
            <a:endParaRPr lang="en-US" dirty="0"/>
          </a:p>
        </p:txBody>
      </p:sp>
      <p:sp>
        <p:nvSpPr>
          <p:cNvPr id="5" name="TextBox 4"/>
          <p:cNvSpPr txBox="1"/>
          <p:nvPr/>
        </p:nvSpPr>
        <p:spPr>
          <a:xfrm>
            <a:off x="207340" y="2819400"/>
            <a:ext cx="8747139" cy="2862323"/>
          </a:xfrm>
          <a:prstGeom prst="rect">
            <a:avLst/>
          </a:prstGeom>
          <a:noFill/>
        </p:spPr>
        <p:txBody>
          <a:bodyPr wrap="square" rtlCol="0">
            <a:spAutoFit/>
          </a:bodyPr>
          <a:lstStyle/>
          <a:p>
            <a:endParaRPr lang="en-US" dirty="0" smtClean="0"/>
          </a:p>
          <a:p>
            <a:r>
              <a:rPr lang="en-US" dirty="0" smtClean="0"/>
              <a:t>“...the </a:t>
            </a:r>
            <a:r>
              <a:rPr lang="en-US" dirty="0" smtClean="0"/>
              <a:t>worst that could be said about that 13-year-old schoolgirl was that, unaware of the high stakes surrounding institutional literacy practices, she chose an inappropriate genre in which to respond to a class assignment. I doubt very much that her actions signal the beginning of the end of civilization as we know it and suspect that ‘standards’ will survive for some time. Her use of </a:t>
            </a:r>
            <a:r>
              <a:rPr lang="en-US" dirty="0" err="1" smtClean="0"/>
              <a:t>txting</a:t>
            </a:r>
            <a:r>
              <a:rPr lang="en-US" dirty="0" smtClean="0"/>
              <a:t> was, in fact, quite sophisticated and she was clearly experimenting with how far into other discursive spaces her mastery of </a:t>
            </a:r>
            <a:r>
              <a:rPr lang="en-US" dirty="0" err="1" smtClean="0"/>
              <a:t>txting</a:t>
            </a:r>
            <a:r>
              <a:rPr lang="en-US" dirty="0" smtClean="0"/>
              <a:t> could reach</a:t>
            </a:r>
            <a:r>
              <a:rPr lang="en-US" dirty="0" smtClean="0"/>
              <a:t>.” (173 Carrington)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Txting</a:t>
            </a:r>
            <a:r>
              <a:rPr lang="en-US" dirty="0" smtClean="0"/>
              <a:t>: the end of civilization (again)?</a:t>
            </a:r>
            <a:endParaRPr lang="en-US" dirty="0"/>
          </a:p>
        </p:txBody>
      </p:sp>
      <p:sp>
        <p:nvSpPr>
          <p:cNvPr id="3" name="TextBox 2"/>
          <p:cNvSpPr txBox="1"/>
          <p:nvPr/>
        </p:nvSpPr>
        <p:spPr>
          <a:xfrm>
            <a:off x="155505" y="2819400"/>
            <a:ext cx="8824891" cy="3416320"/>
          </a:xfrm>
          <a:prstGeom prst="rect">
            <a:avLst/>
          </a:prstGeom>
          <a:noFill/>
        </p:spPr>
        <p:txBody>
          <a:bodyPr wrap="square" rtlCol="0">
            <a:spAutoFit/>
          </a:bodyPr>
          <a:lstStyle/>
          <a:p>
            <a:endParaRPr lang="en-US" dirty="0" smtClean="0"/>
          </a:p>
          <a:p>
            <a:r>
              <a:rPr lang="en-US" dirty="0" smtClean="0"/>
              <a:t>“On </a:t>
            </a:r>
            <a:r>
              <a:rPr lang="en-US" dirty="0" smtClean="0"/>
              <a:t>one hand, we are constrained by long-standing institutional pressures to restrict the ‘literacy’ of our classrooms to a particular set of practices. To do other than this is to leave ourselves and our schools open to critique and sanction. On the other, it is increasingly evident that new texts and new social configurations are in currency outside school where the children in our classrooms will need to adroitly read and construct hybridized and emergent forms of text, as well as the more traditional texts of modernist society, in order to ensure their own successful participation in economic and information flows (Gee et al., 1998; New London Group, 2001).</a:t>
            </a:r>
            <a:r>
              <a:rPr lang="en-US" dirty="0" smtClean="0"/>
              <a:t> “</a:t>
            </a:r>
          </a:p>
          <a:p>
            <a:r>
              <a:rPr lang="en-US" dirty="0" smtClean="0"/>
              <a:t>(172, Carrington)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Activities!</a:t>
            </a:r>
            <a:endParaRPr lang="en-US" dirty="0"/>
          </a:p>
        </p:txBody>
      </p:sp>
      <p:sp>
        <p:nvSpPr>
          <p:cNvPr id="6" name="TextBox 5"/>
          <p:cNvSpPr txBox="1"/>
          <p:nvPr/>
        </p:nvSpPr>
        <p:spPr>
          <a:xfrm>
            <a:off x="712788" y="2999943"/>
            <a:ext cx="8049253" cy="3477875"/>
          </a:xfrm>
          <a:prstGeom prst="rect">
            <a:avLst/>
          </a:prstGeom>
          <a:noFill/>
        </p:spPr>
        <p:txBody>
          <a:bodyPr wrap="square" rtlCol="0">
            <a:spAutoFit/>
          </a:bodyPr>
          <a:lstStyle/>
          <a:p>
            <a:r>
              <a:rPr lang="en-US" dirty="0" smtClean="0"/>
              <a:t>Step 1: Go to </a:t>
            </a:r>
            <a:r>
              <a:rPr lang="en-US" dirty="0" smtClean="0">
                <a:hlinkClick r:id="rId2"/>
              </a:rPr>
              <a:t>https://www.zoho.com/</a:t>
            </a:r>
            <a:r>
              <a:rPr lang="en-US" dirty="0" smtClean="0"/>
              <a:t> and make a free account</a:t>
            </a:r>
          </a:p>
          <a:p>
            <a:r>
              <a:rPr lang="en-US" dirty="0" smtClean="0"/>
              <a:t>Step 2: Tell Mr. Sangster your email for access to the group chat</a:t>
            </a:r>
          </a:p>
          <a:p>
            <a:r>
              <a:rPr lang="en-US" dirty="0" smtClean="0"/>
              <a:t>Step 3: Log into </a:t>
            </a:r>
            <a:r>
              <a:rPr lang="en-US" dirty="0" err="1" smtClean="0"/>
              <a:t>Zoho</a:t>
            </a:r>
            <a:r>
              <a:rPr lang="en-US" dirty="0" smtClean="0"/>
              <a:t> group chat “LLED 368”</a:t>
            </a:r>
          </a:p>
          <a:p>
            <a:r>
              <a:rPr lang="en-US" dirty="0" smtClean="0"/>
              <a:t>Step 4: Receive email from Mr. Sangster with activities</a:t>
            </a:r>
          </a:p>
          <a:p>
            <a:endParaRPr lang="en-US" dirty="0" smtClean="0"/>
          </a:p>
          <a:p>
            <a:pPr algn="ctr"/>
            <a:r>
              <a:rPr lang="en-US" sz="2600" dirty="0" smtClean="0">
                <a:solidFill>
                  <a:srgbClr val="FFFFFF"/>
                </a:solidFill>
              </a:rPr>
              <a:t>Activities:</a:t>
            </a:r>
          </a:p>
          <a:p>
            <a:pPr algn="ctr"/>
            <a:endParaRPr lang="en-US" sz="2600" dirty="0" smtClean="0">
              <a:solidFill>
                <a:srgbClr val="FFFFFF"/>
              </a:solidFill>
            </a:endParaRPr>
          </a:p>
          <a:p>
            <a:pPr algn="ctr">
              <a:buFontTx/>
              <a:buChar char="-"/>
            </a:pPr>
            <a:r>
              <a:rPr lang="en-US" sz="2600" dirty="0" smtClean="0">
                <a:solidFill>
                  <a:srgbClr val="FFFFFF"/>
                </a:solidFill>
              </a:rPr>
              <a:t>Facebook Character Profile</a:t>
            </a:r>
          </a:p>
          <a:p>
            <a:pPr algn="ctr">
              <a:buFontTx/>
              <a:buChar char="-"/>
            </a:pPr>
            <a:r>
              <a:rPr lang="en-US" sz="2600" dirty="0" smtClean="0">
                <a:solidFill>
                  <a:srgbClr val="FFFFFF"/>
                </a:solidFill>
              </a:rPr>
              <a:t>Text 2 Txt</a:t>
            </a:r>
          </a:p>
          <a:p>
            <a:pPr algn="ctr">
              <a:buFontTx/>
              <a:buChar char="-"/>
            </a:pPr>
            <a:r>
              <a:rPr lang="en-US" sz="2600" dirty="0" smtClean="0">
                <a:solidFill>
                  <a:srgbClr val="FFFFFF"/>
                </a:solidFill>
              </a:rPr>
              <a:t>Discussion Questions on </a:t>
            </a:r>
            <a:r>
              <a:rPr lang="en-US" sz="2600" dirty="0" err="1" smtClean="0">
                <a:solidFill>
                  <a:srgbClr val="FFFFFF"/>
                </a:solidFill>
              </a:rPr>
              <a:t>Zoho</a:t>
            </a:r>
            <a:endParaRPr lang="en-US" sz="2600" dirty="0" smtClean="0">
              <a:solidFill>
                <a:srgbClr val="FFFFFF"/>
              </a:solidFill>
            </a:endParaRPr>
          </a:p>
        </p:txBody>
      </p:sp>
    </p:spTree>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91</TotalTime>
  <Words>1165</Words>
  <Application>Microsoft Macintosh PowerPoint</Application>
  <PresentationFormat>On-screen Show (4:3)</PresentationFormat>
  <Paragraphs>57</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Sky</vt:lpstr>
      <vt:lpstr>Computer Mediated Communication (CMS) and the future of language…</vt:lpstr>
      <vt:lpstr>Computer Mediated Communication (CMS)</vt:lpstr>
      <vt:lpstr>Computer Mediated Communication (CMC) Defined</vt:lpstr>
      <vt:lpstr>Instant Messaging and the Future of Language Naomi S. Baron, Communications of the ACM</vt:lpstr>
      <vt:lpstr>Language has been evolving through an oral tradition… is txt just a natural progression?</vt:lpstr>
      <vt:lpstr>Txting: the end of civilization (again)?</vt:lpstr>
      <vt:lpstr>Txting the end of civilization (again)?</vt:lpstr>
      <vt:lpstr>Txting: the end of civilization (again)?</vt:lpstr>
      <vt:lpstr>Activities!</vt:lpstr>
      <vt:lpstr>Pros / Cons</vt:lpstr>
      <vt:lpstr>PLO’s</vt:lpstr>
    </vt:vector>
  </TitlesOfParts>
  <Company>University of King's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Mediated Communication (CMS) and the future of language…</dc:title>
  <dc:creator>Brendan Sangster</dc:creator>
  <cp:lastModifiedBy>Sarah  Moir</cp:lastModifiedBy>
  <cp:revision>5</cp:revision>
  <dcterms:created xsi:type="dcterms:W3CDTF">2012-11-14T22:06:22Z</dcterms:created>
  <dcterms:modified xsi:type="dcterms:W3CDTF">2012-11-14T22:36:23Z</dcterms:modified>
</cp:coreProperties>
</file>