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Indigenous land acknowledgment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3e17405776_0_2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Google Shape;117;g3e1740577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3e17405776_0_3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Google Shape;123;g3e1740577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200">
              <a:solidFill>
                <a:srgbClr val="0A0A0A"/>
              </a:solidFill>
              <a:highlight>
                <a:srgbClr val="FFFFFF"/>
              </a:highlight>
            </a:endParaRPr>
          </a:p>
          <a:p>
            <a:pPr indent="0" lvl="0" marL="0" rtl="0">
              <a:spcBef>
                <a:spcPts val="0"/>
              </a:spcBef>
              <a:spcAft>
                <a:spcPts val="0"/>
              </a:spcAft>
              <a:buNone/>
            </a:pPr>
            <a:r>
              <a:t/>
            </a:r>
            <a:endParaRPr sz="1200">
              <a:solidFill>
                <a:srgbClr val="0A0A0A"/>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3e17405776_0_4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Google Shape;129;g3e1740577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3e17405776_0_5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Google Shape;135;g3e1740577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3e17405776_0_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Google Shape;69;g3e1740577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David</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GB"/>
              <a:t>30 seconds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3d72a9eb78_0_54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Google Shape;75;g3d72a9eb78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Jonathan 1st half of the book</a:t>
            </a:r>
            <a:endParaRPr/>
          </a:p>
          <a:p>
            <a:pPr indent="0" lvl="0" marL="0" rtl="0">
              <a:spcBef>
                <a:spcPts val="0"/>
              </a:spcBef>
              <a:spcAft>
                <a:spcPts val="0"/>
              </a:spcAft>
              <a:buNone/>
            </a:pPr>
            <a:r>
              <a:t/>
            </a:r>
            <a:endParaRPr/>
          </a:p>
          <a:p>
            <a:pPr indent="0" lvl="0" marL="0">
              <a:spcBef>
                <a:spcPts val="0"/>
              </a:spcBef>
              <a:spcAft>
                <a:spcPts val="0"/>
              </a:spcAft>
              <a:buNone/>
            </a:pPr>
            <a:r>
              <a:rPr lang="en-GB"/>
              <a:t>1 min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3d72a9eb78_0_54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Google Shape;81;g3d72a9eb78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David</a:t>
            </a:r>
            <a:endParaRPr/>
          </a:p>
          <a:p>
            <a:pPr indent="0" lvl="0" marL="0" rtl="0">
              <a:spcBef>
                <a:spcPts val="0"/>
              </a:spcBef>
              <a:spcAft>
                <a:spcPts val="0"/>
              </a:spcAft>
              <a:buNone/>
            </a:pPr>
            <a:r>
              <a:t/>
            </a:r>
            <a:endParaRPr/>
          </a:p>
          <a:p>
            <a:pPr indent="0" lvl="0" marL="0" rtl="0">
              <a:spcBef>
                <a:spcPts val="0"/>
              </a:spcBef>
              <a:spcAft>
                <a:spcPts val="0"/>
              </a:spcAft>
              <a:buNone/>
            </a:pPr>
            <a:r>
              <a:rPr lang="en-GB"/>
              <a:t>Age Group</a:t>
            </a:r>
            <a:endParaRPr/>
          </a:p>
          <a:p>
            <a:pPr indent="0" lvl="0" marL="0" rtl="0">
              <a:spcBef>
                <a:spcPts val="0"/>
              </a:spcBef>
              <a:spcAft>
                <a:spcPts val="0"/>
              </a:spcAft>
              <a:buNone/>
            </a:pPr>
            <a:r>
              <a:t/>
            </a:r>
            <a:endParaRPr/>
          </a:p>
          <a:p>
            <a:pPr indent="0" lvl="0" marL="0">
              <a:spcBef>
                <a:spcPts val="0"/>
              </a:spcBef>
              <a:spcAft>
                <a:spcPts val="0"/>
              </a:spcAft>
              <a:buNone/>
            </a:pPr>
            <a:r>
              <a:rPr lang="en-GB"/>
              <a:t>30 seconds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d72a9eb78_0_55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Google Shape;87;g3d72a9eb78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David: </a:t>
            </a:r>
            <a:r>
              <a:rPr lang="en-GB"/>
              <a:t> Identity, </a:t>
            </a:r>
            <a:r>
              <a:rPr lang="en-GB"/>
              <a:t>Power Dynamics, Community, </a:t>
            </a:r>
            <a:endParaRPr/>
          </a:p>
          <a:p>
            <a:pPr indent="0" lvl="0" marL="0" rtl="0">
              <a:spcBef>
                <a:spcPts val="0"/>
              </a:spcBef>
              <a:spcAft>
                <a:spcPts val="0"/>
              </a:spcAft>
              <a:buNone/>
            </a:pPr>
            <a:r>
              <a:t/>
            </a:r>
            <a:endParaRPr/>
          </a:p>
          <a:p>
            <a:pPr indent="0" lvl="0" marL="0" rtl="0">
              <a:spcBef>
                <a:spcPts val="0"/>
              </a:spcBef>
              <a:spcAft>
                <a:spcPts val="0"/>
              </a:spcAft>
              <a:buNone/>
            </a:pPr>
            <a:r>
              <a:rPr lang="en-GB"/>
              <a:t>Jonathan: Tradition, relationships, drugs &amp; alcohol</a:t>
            </a:r>
            <a:endParaRPr/>
          </a:p>
          <a:p>
            <a:pPr indent="0" lvl="0" marL="0" rtl="0">
              <a:spcBef>
                <a:spcPts val="0"/>
              </a:spcBef>
              <a:spcAft>
                <a:spcPts val="0"/>
              </a:spcAft>
              <a:buNone/>
            </a:pPr>
            <a:r>
              <a:rPr lang="en-GB"/>
              <a:t> </a:t>
            </a:r>
            <a:endParaRPr/>
          </a:p>
          <a:p>
            <a:pPr indent="0" lvl="0" marL="0" rtl="0">
              <a:spcBef>
                <a:spcPts val="0"/>
              </a:spcBef>
              <a:spcAft>
                <a:spcPts val="0"/>
              </a:spcAft>
              <a:buNone/>
            </a:pPr>
            <a:r>
              <a:rPr lang="en-GB"/>
              <a:t>1 min</a:t>
            </a:r>
            <a:endParaRPr/>
          </a:p>
          <a:p>
            <a:pPr indent="0" lvl="0" marL="0" rt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d72a9eb78_0_55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Google Shape;93;g3d72a9eb78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Jonathan</a:t>
            </a:r>
            <a:endParaRPr/>
          </a:p>
          <a:p>
            <a:pPr indent="0" lvl="0" marL="0" rtl="0">
              <a:spcBef>
                <a:spcPts val="0"/>
              </a:spcBef>
              <a:spcAft>
                <a:spcPts val="0"/>
              </a:spcAft>
              <a:buNone/>
            </a:pPr>
            <a:r>
              <a:t/>
            </a:r>
            <a:endParaRPr/>
          </a:p>
          <a:p>
            <a:pPr indent="0" lvl="0" marL="0">
              <a:spcBef>
                <a:spcPts val="0"/>
              </a:spcBef>
              <a:spcAft>
                <a:spcPts val="0"/>
              </a:spcAft>
              <a:buNone/>
            </a:pPr>
            <a:r>
              <a:rPr lang="en-GB"/>
              <a:t>30 seconds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3d08554ab6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Google Shape;99;g3d08554a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David.</a:t>
            </a:r>
            <a:endParaRPr/>
          </a:p>
          <a:p>
            <a:pPr indent="0" lvl="0" marL="0" rtl="0">
              <a:spcBef>
                <a:spcPts val="0"/>
              </a:spcBef>
              <a:spcAft>
                <a:spcPts val="0"/>
              </a:spcAft>
              <a:buNone/>
            </a:pPr>
            <a:r>
              <a:t/>
            </a:r>
            <a:endParaRPr/>
          </a:p>
          <a:p>
            <a:pPr indent="0" lvl="0" marL="0" rtl="0">
              <a:spcBef>
                <a:spcPts val="0"/>
              </a:spcBef>
              <a:spcAft>
                <a:spcPts val="0"/>
              </a:spcAft>
              <a:buNone/>
            </a:pPr>
            <a:r>
              <a:rPr lang="en-GB"/>
              <a:t>30 seconds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3e17405776_0_2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Google Shape;105;g3e1740577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Jonathan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3d72a9eb78_0_53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Google Shape;111;g3d72a9eb78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4"/>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rhfBNUI__4c" TargetMode="External"/><Relationship Id="rId4" Type="http://schemas.openxmlformats.org/officeDocument/2006/relationships/hyperlink" Target="http://lawrencepaulyuxweluptun.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0" y="1312550"/>
            <a:ext cx="6514500" cy="2285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13000"/>
              <a:t>Slash</a:t>
            </a:r>
            <a:endParaRPr sz="13000"/>
          </a:p>
        </p:txBody>
      </p:sp>
      <p:sp>
        <p:nvSpPr>
          <p:cNvPr id="65" name="Google Shape;65;p13"/>
          <p:cNvSpPr txBox="1"/>
          <p:nvPr>
            <p:ph idx="1" type="subTitle"/>
          </p:nvPr>
        </p:nvSpPr>
        <p:spPr>
          <a:xfrm>
            <a:off x="2271900" y="3655360"/>
            <a:ext cx="4242600" cy="73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solidFill>
                  <a:srgbClr val="FFFFFF"/>
                </a:solidFill>
              </a:rPr>
              <a:t>-Jeannette Armstrong</a:t>
            </a:r>
            <a:endParaRPr>
              <a:solidFill>
                <a:srgbClr val="FFFFFF"/>
              </a:solidFill>
            </a:endParaRPr>
          </a:p>
        </p:txBody>
      </p:sp>
      <p:pic>
        <p:nvPicPr>
          <p:cNvPr id="66" name="Google Shape;66;p13"/>
          <p:cNvPicPr preferRelativeResize="0"/>
          <p:nvPr/>
        </p:nvPicPr>
        <p:blipFill>
          <a:blip r:embed="rId3">
            <a:alphaModFix/>
          </a:blip>
          <a:stretch>
            <a:fillRect/>
          </a:stretch>
        </p:blipFill>
        <p:spPr>
          <a:xfrm>
            <a:off x="5803650" y="234938"/>
            <a:ext cx="2908500" cy="454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25" y="500925"/>
            <a:ext cx="3706500" cy="362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000"/>
              <a:t>Activity #2</a:t>
            </a:r>
            <a:endParaRPr sz="4000"/>
          </a:p>
          <a:p>
            <a:pPr indent="0" lvl="0" marL="0" rtl="0" algn="ctr">
              <a:spcBef>
                <a:spcPts val="0"/>
              </a:spcBef>
              <a:spcAft>
                <a:spcPts val="0"/>
              </a:spcAft>
              <a:buNone/>
            </a:pPr>
            <a:r>
              <a:t/>
            </a:r>
            <a:endParaRPr sz="4000"/>
          </a:p>
          <a:p>
            <a:pPr indent="0" lvl="0" marL="0" rtl="0" algn="ctr">
              <a:spcBef>
                <a:spcPts val="0"/>
              </a:spcBef>
              <a:spcAft>
                <a:spcPts val="0"/>
              </a:spcAft>
              <a:buNone/>
            </a:pPr>
            <a:r>
              <a:rPr lang="en-GB" sz="4800"/>
              <a:t>Turtle Island Artist Map</a:t>
            </a:r>
            <a:endParaRPr sz="4800"/>
          </a:p>
        </p:txBody>
      </p:sp>
      <p:sp>
        <p:nvSpPr>
          <p:cNvPr id="120" name="Google Shape;120;p22"/>
          <p:cNvSpPr txBox="1"/>
          <p:nvPr>
            <p:ph idx="1" type="body"/>
          </p:nvPr>
        </p:nvSpPr>
        <p:spPr>
          <a:xfrm>
            <a:off x="4521850" y="276975"/>
            <a:ext cx="4421400" cy="4755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800">
                <a:solidFill>
                  <a:srgbClr val="000000"/>
                </a:solidFill>
              </a:rPr>
              <a:t>Students will choose a politically minded Indigenous artist and locate them on a map of Turtle Island</a:t>
            </a:r>
            <a:endParaRPr sz="1800">
              <a:solidFill>
                <a:srgbClr val="000000"/>
              </a:solidFill>
            </a:endParaRPr>
          </a:p>
          <a:p>
            <a:pPr indent="0" lvl="0" marL="0" rtl="0">
              <a:spcBef>
                <a:spcPts val="1600"/>
              </a:spcBef>
              <a:spcAft>
                <a:spcPts val="0"/>
              </a:spcAft>
              <a:buNone/>
            </a:pPr>
            <a:r>
              <a:rPr lang="en-GB" sz="1800">
                <a:solidFill>
                  <a:srgbClr val="000000"/>
                </a:solidFill>
              </a:rPr>
              <a:t>Project could include:</a:t>
            </a:r>
            <a:endParaRPr sz="1800">
              <a:solidFill>
                <a:srgbClr val="000000"/>
              </a:solidFill>
            </a:endParaRPr>
          </a:p>
          <a:p>
            <a:pPr indent="-342900" lvl="0" marL="457200" rtl="0">
              <a:spcBef>
                <a:spcPts val="1600"/>
              </a:spcBef>
              <a:spcAft>
                <a:spcPts val="0"/>
              </a:spcAft>
              <a:buClr>
                <a:srgbClr val="000000"/>
              </a:buClr>
              <a:buSzPts val="1800"/>
              <a:buAutoNum type="arabicParenR"/>
            </a:pPr>
            <a:r>
              <a:rPr lang="en-GB" sz="1800">
                <a:solidFill>
                  <a:srgbClr val="000000"/>
                </a:solidFill>
              </a:rPr>
              <a:t>Biography of the artist</a:t>
            </a:r>
            <a:endParaRPr sz="1800">
              <a:solidFill>
                <a:srgbClr val="000000"/>
              </a:solidFill>
            </a:endParaRPr>
          </a:p>
          <a:p>
            <a:pPr indent="-342900" lvl="0" marL="457200" rtl="0">
              <a:spcBef>
                <a:spcPts val="0"/>
              </a:spcBef>
              <a:spcAft>
                <a:spcPts val="0"/>
              </a:spcAft>
              <a:buClr>
                <a:srgbClr val="000000"/>
              </a:buClr>
              <a:buSzPts val="1800"/>
              <a:buAutoNum type="arabicParenR"/>
            </a:pPr>
            <a:r>
              <a:rPr lang="en-GB" sz="1800">
                <a:solidFill>
                  <a:srgbClr val="000000"/>
                </a:solidFill>
              </a:rPr>
              <a:t>Description of where they live</a:t>
            </a:r>
            <a:endParaRPr sz="1800">
              <a:solidFill>
                <a:srgbClr val="000000"/>
              </a:solidFill>
            </a:endParaRPr>
          </a:p>
          <a:p>
            <a:pPr indent="-342900" lvl="0" marL="457200" rtl="0">
              <a:spcBef>
                <a:spcPts val="0"/>
              </a:spcBef>
              <a:spcAft>
                <a:spcPts val="0"/>
              </a:spcAft>
              <a:buClr>
                <a:srgbClr val="000000"/>
              </a:buClr>
              <a:buSzPts val="1800"/>
              <a:buAutoNum type="arabicParenR"/>
            </a:pPr>
            <a:r>
              <a:rPr lang="en-GB" sz="1800">
                <a:solidFill>
                  <a:srgbClr val="000000"/>
                </a:solidFill>
              </a:rPr>
              <a:t>A discussion of their language group</a:t>
            </a:r>
            <a:endParaRPr sz="1800">
              <a:solidFill>
                <a:srgbClr val="000000"/>
              </a:solidFill>
            </a:endParaRPr>
          </a:p>
          <a:p>
            <a:pPr indent="-342900" lvl="0" marL="457200" rtl="0">
              <a:spcBef>
                <a:spcPts val="0"/>
              </a:spcBef>
              <a:spcAft>
                <a:spcPts val="0"/>
              </a:spcAft>
              <a:buClr>
                <a:srgbClr val="000000"/>
              </a:buClr>
              <a:buSzPts val="1800"/>
              <a:buAutoNum type="arabicParenR"/>
            </a:pPr>
            <a:r>
              <a:rPr lang="en-GB" sz="1800">
                <a:solidFill>
                  <a:srgbClr val="000000"/>
                </a:solidFill>
              </a:rPr>
              <a:t>Showing of their art</a:t>
            </a:r>
            <a:endParaRPr sz="1800">
              <a:solidFill>
                <a:srgbClr val="000000"/>
              </a:solidFill>
            </a:endParaRPr>
          </a:p>
          <a:p>
            <a:pPr indent="-342900" lvl="0" marL="457200" rtl="0">
              <a:spcBef>
                <a:spcPts val="0"/>
              </a:spcBef>
              <a:spcAft>
                <a:spcPts val="0"/>
              </a:spcAft>
              <a:buClr>
                <a:srgbClr val="000000"/>
              </a:buClr>
              <a:buSzPts val="1800"/>
              <a:buAutoNum type="arabicParenR"/>
            </a:pPr>
            <a:r>
              <a:rPr lang="en-GB" sz="1800">
                <a:solidFill>
                  <a:srgbClr val="000000"/>
                </a:solidFill>
              </a:rPr>
              <a:t>Discussion of the art’s significance in their eyes</a:t>
            </a:r>
            <a:endParaRPr sz="1800">
              <a:solidFill>
                <a:srgbClr val="000000"/>
              </a:solidFill>
            </a:endParaRPr>
          </a:p>
          <a:p>
            <a:pPr indent="-342900" lvl="0" marL="457200" rtl="0">
              <a:spcBef>
                <a:spcPts val="0"/>
              </a:spcBef>
              <a:spcAft>
                <a:spcPts val="0"/>
              </a:spcAft>
              <a:buClr>
                <a:srgbClr val="000000"/>
              </a:buClr>
              <a:buSzPts val="1800"/>
              <a:buAutoNum type="arabicParenR"/>
            </a:pPr>
            <a:r>
              <a:rPr lang="en-GB" sz="1800">
                <a:solidFill>
                  <a:srgbClr val="000000"/>
                </a:solidFill>
              </a:rPr>
              <a:t>Link to a political controversy</a:t>
            </a:r>
            <a:endParaRPr sz="1800">
              <a:solidFill>
                <a:srgbClr val="000000"/>
              </a:solidFill>
            </a:endParaRPr>
          </a:p>
          <a:p>
            <a:pPr indent="-342900" lvl="0" marL="457200" rtl="0">
              <a:spcBef>
                <a:spcPts val="0"/>
              </a:spcBef>
              <a:spcAft>
                <a:spcPts val="0"/>
              </a:spcAft>
              <a:buClr>
                <a:srgbClr val="000000"/>
              </a:buClr>
              <a:buSzPts val="1800"/>
              <a:buAutoNum type="arabicParenR"/>
            </a:pPr>
            <a:r>
              <a:rPr lang="en-GB" sz="1800">
                <a:solidFill>
                  <a:srgbClr val="000000"/>
                </a:solidFill>
              </a:rPr>
              <a:t>Reflection on the relationship to local issues</a:t>
            </a:r>
            <a:endParaRPr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GB" sz="4000"/>
              <a:t>Activity #3</a:t>
            </a:r>
            <a:endParaRPr sz="4000"/>
          </a:p>
          <a:p>
            <a:pPr indent="0" lvl="0" marL="0">
              <a:spcBef>
                <a:spcPts val="0"/>
              </a:spcBef>
              <a:spcAft>
                <a:spcPts val="0"/>
              </a:spcAft>
              <a:buNone/>
            </a:pPr>
            <a:r>
              <a:t/>
            </a:r>
            <a:endParaRPr/>
          </a:p>
          <a:p>
            <a:pPr indent="0" lvl="0" marL="0" rtl="0" algn="ctr">
              <a:spcBef>
                <a:spcPts val="0"/>
              </a:spcBef>
              <a:spcAft>
                <a:spcPts val="0"/>
              </a:spcAft>
              <a:buNone/>
            </a:pPr>
            <a:r>
              <a:rPr lang="en-GB" sz="4800"/>
              <a:t>Discussion Circles</a:t>
            </a:r>
            <a:endParaRPr sz="4800"/>
          </a:p>
        </p:txBody>
      </p:sp>
      <p:sp>
        <p:nvSpPr>
          <p:cNvPr id="126" name="Google Shape;126;p2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800">
                <a:solidFill>
                  <a:srgbClr val="000000"/>
                </a:solidFill>
              </a:rPr>
              <a:t>There are many issues that come up in the novel that could be discussed in smaller group circles such as:</a:t>
            </a:r>
            <a:endParaRPr sz="1800">
              <a:solidFill>
                <a:srgbClr val="000000"/>
              </a:solidFill>
            </a:endParaRPr>
          </a:p>
          <a:p>
            <a:pPr indent="0" lvl="0" marL="0" rtl="0">
              <a:spcBef>
                <a:spcPts val="1600"/>
              </a:spcBef>
              <a:spcAft>
                <a:spcPts val="0"/>
              </a:spcAft>
              <a:buNone/>
            </a:pPr>
            <a:r>
              <a:rPr lang="en-GB" sz="1400">
                <a:solidFill>
                  <a:srgbClr val="000000"/>
                </a:solidFill>
              </a:rPr>
              <a:t>-Differences and similarities between the “assimilation” and “traditional” perspectives (how are these different; do they overlap; why do the characters take up one or the other)</a:t>
            </a:r>
            <a:endParaRPr sz="1400">
              <a:solidFill>
                <a:srgbClr val="000000"/>
              </a:solidFill>
            </a:endParaRPr>
          </a:p>
          <a:p>
            <a:pPr indent="0" lvl="0" marL="0" rtl="0">
              <a:spcBef>
                <a:spcPts val="1600"/>
              </a:spcBef>
              <a:spcAft>
                <a:spcPts val="0"/>
              </a:spcAft>
              <a:buNone/>
            </a:pPr>
            <a:r>
              <a:rPr lang="en-GB" sz="1400">
                <a:solidFill>
                  <a:srgbClr val="000000"/>
                </a:solidFill>
              </a:rPr>
              <a:t>-How should educational funds for Indigenous education be disbursed?</a:t>
            </a:r>
            <a:endParaRPr sz="1400">
              <a:solidFill>
                <a:srgbClr val="000000"/>
              </a:solidFill>
            </a:endParaRPr>
          </a:p>
          <a:p>
            <a:pPr indent="0" lvl="0" marL="0" rtl="0">
              <a:spcBef>
                <a:spcPts val="1600"/>
              </a:spcBef>
              <a:spcAft>
                <a:spcPts val="1600"/>
              </a:spcAft>
              <a:buNone/>
            </a:pPr>
            <a:r>
              <a:rPr lang="en-GB" sz="1400">
                <a:solidFill>
                  <a:srgbClr val="000000"/>
                </a:solidFill>
              </a:rPr>
              <a:t>-Are there divine rights? (see p.106)</a:t>
            </a:r>
            <a:endParaRPr sz="1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26175" y="486475"/>
            <a:ext cx="3706500" cy="3903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GB" sz="3600"/>
              <a:t>Topic:</a:t>
            </a:r>
            <a:endParaRPr sz="3600"/>
          </a:p>
          <a:p>
            <a:pPr indent="0" lvl="0" marL="0" algn="ctr">
              <a:spcBef>
                <a:spcPts val="0"/>
              </a:spcBef>
              <a:spcAft>
                <a:spcPts val="0"/>
              </a:spcAft>
              <a:buNone/>
            </a:pPr>
            <a:r>
              <a:t/>
            </a:r>
            <a:endParaRPr sz="3600"/>
          </a:p>
          <a:p>
            <a:pPr indent="0" lvl="0" marL="0" algn="ctr">
              <a:spcBef>
                <a:spcPts val="0"/>
              </a:spcBef>
              <a:spcAft>
                <a:spcPts val="0"/>
              </a:spcAft>
              <a:buNone/>
            </a:pPr>
            <a:r>
              <a:rPr lang="en-GB" sz="3600"/>
              <a:t>Learned Helplessness?</a:t>
            </a:r>
            <a:endParaRPr sz="3600"/>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32" name="Google Shape;132;p24"/>
          <p:cNvSpPr txBox="1"/>
          <p:nvPr>
            <p:ph idx="1" type="body"/>
          </p:nvPr>
        </p:nvSpPr>
        <p:spPr>
          <a:xfrm>
            <a:off x="4623000" y="168600"/>
            <a:ext cx="4385400" cy="51435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GB">
                <a:solidFill>
                  <a:srgbClr val="0A0A0A"/>
                </a:solidFill>
                <a:highlight>
                  <a:srgbClr val="FFFFFF"/>
                </a:highlight>
                <a:latin typeface="Arial"/>
                <a:ea typeface="Arial"/>
                <a:cs typeface="Arial"/>
                <a:sym typeface="Arial"/>
              </a:rPr>
              <a:t>“</a:t>
            </a:r>
            <a:r>
              <a:rPr lang="en-GB">
                <a:solidFill>
                  <a:srgbClr val="0A0A0A"/>
                </a:solidFill>
                <a:highlight>
                  <a:srgbClr val="FFFFFF"/>
                </a:highlight>
                <a:latin typeface="Arial"/>
                <a:ea typeface="Arial"/>
                <a:cs typeface="Arial"/>
                <a:sym typeface="Arial"/>
              </a:rPr>
              <a:t>One old man made a lot of sense to me. It was almost as if he were speaking to me. He said, “Many of you are talking about losing out to the white man. You talk about losing your culture. I will tell you something about that. It is not the culture that is lost. It is you. The culture that belongs to us is handed down to us in the sacred medicine ways of our people. Our strength lies there because it is our medicine ways that feed the spirit to our people so that they will be healthy. That is not lost. It is here all around us in the mountains and in the wild places. It is in the sound of the drum and the sound of the singing of the birds. We got to go back to them things to feed our spirit. We are the ones who are lost, in alcohol and drugs, and in cities in that rat race. We will soon be as extinct as the buffalo if we don’t get back to them things. Our spirits will starve, and the only thing to fill the empty hole inside will be alcohol, drugs or greed for money. That’s what happened to our people and that’s what is happening right now.” (Pg. 154)</a:t>
            </a:r>
            <a:endParaRPr>
              <a:solidFill>
                <a:srgbClr val="0A0A0A"/>
              </a:solidFill>
              <a:highlight>
                <a:srgbClr val="FFFFFF"/>
              </a:highlight>
              <a:latin typeface="Arial"/>
              <a:ea typeface="Arial"/>
              <a:cs typeface="Arial"/>
              <a:sym typeface="Arial"/>
            </a:endParaRPr>
          </a:p>
          <a:p>
            <a:pPr indent="0" lvl="0" marL="0" rtl="0">
              <a:lnSpc>
                <a:spcPct val="100000"/>
              </a:lnSpc>
              <a:spcBef>
                <a:spcPts val="0"/>
              </a:spcBef>
              <a:spcAft>
                <a:spcPts val="0"/>
              </a:spcAft>
              <a:buNone/>
            </a:pPr>
            <a:r>
              <a:t/>
            </a:r>
            <a:endParaRPr>
              <a:solidFill>
                <a:srgbClr val="0A0A0A"/>
              </a:solidFill>
              <a:highlight>
                <a:srgbClr val="FFFFFF"/>
              </a:highlight>
              <a:latin typeface="Arial"/>
              <a:ea typeface="Arial"/>
              <a:cs typeface="Arial"/>
              <a:sym typeface="Arial"/>
            </a:endParaRPr>
          </a:p>
          <a:p>
            <a:pPr indent="0" lvl="0" marL="0" rtl="0">
              <a:lnSpc>
                <a:spcPct val="100000"/>
              </a:lnSpc>
              <a:spcBef>
                <a:spcPts val="0"/>
              </a:spcBef>
              <a:spcAft>
                <a:spcPts val="0"/>
              </a:spcAft>
              <a:buNone/>
            </a:pPr>
            <a:r>
              <a:rPr lang="en-GB">
                <a:solidFill>
                  <a:srgbClr val="0A0A0A"/>
                </a:solidFill>
                <a:highlight>
                  <a:srgbClr val="FFFFFF"/>
                </a:highlight>
                <a:latin typeface="Arial"/>
                <a:ea typeface="Arial"/>
                <a:cs typeface="Arial"/>
                <a:sym typeface="Arial"/>
              </a:rPr>
              <a:t>“I wanted, from that point on, to try to find out as much as I could about the things the Old Man talked about.”</a:t>
            </a:r>
            <a:endParaRPr>
              <a:solidFill>
                <a:srgbClr val="0A0A0A"/>
              </a:solidFill>
              <a:highlight>
                <a:srgbClr val="FFFFFF"/>
              </a:highlight>
              <a:latin typeface="Arial"/>
              <a:ea typeface="Arial"/>
              <a:cs typeface="Arial"/>
              <a:sym typeface="Arial"/>
            </a:endParaRPr>
          </a:p>
          <a:p>
            <a:pPr indent="0" lvl="0" marL="0" rtl="0">
              <a:lnSpc>
                <a:spcPct val="100000"/>
              </a:lnSpc>
              <a:spcBef>
                <a:spcPts val="0"/>
              </a:spcBef>
              <a:spcAft>
                <a:spcPts val="0"/>
              </a:spcAft>
              <a:buNone/>
            </a:pPr>
            <a:r>
              <a:rPr lang="en-GB">
                <a:solidFill>
                  <a:srgbClr val="0A0A0A"/>
                </a:solidFill>
                <a:highlight>
                  <a:srgbClr val="FFFFFF"/>
                </a:highlight>
                <a:latin typeface="Arial"/>
                <a:ea typeface="Arial"/>
                <a:cs typeface="Arial"/>
                <a:sym typeface="Arial"/>
              </a:rPr>
              <a:t>(Pg. 155)</a:t>
            </a:r>
            <a:endParaRPr>
              <a:solidFill>
                <a:srgbClr val="0A0A0A"/>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Discussion Topic</a:t>
            </a:r>
            <a:endParaRPr/>
          </a:p>
        </p:txBody>
      </p:sp>
      <p:sp>
        <p:nvSpPr>
          <p:cNvPr id="138" name="Google Shape;138;p25"/>
          <p:cNvSpPr txBox="1"/>
          <p:nvPr>
            <p:ph idx="1" type="body"/>
          </p:nvPr>
        </p:nvSpPr>
        <p:spPr>
          <a:xfrm>
            <a:off x="4623000" y="168600"/>
            <a:ext cx="4385400" cy="51435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GB" sz="1400">
                <a:solidFill>
                  <a:srgbClr val="0A0A0A"/>
                </a:solidFill>
                <a:highlight>
                  <a:srgbClr val="FFFFFF"/>
                </a:highlight>
                <a:latin typeface="Arial"/>
                <a:ea typeface="Arial"/>
                <a:cs typeface="Arial"/>
                <a:sym typeface="Arial"/>
              </a:rPr>
              <a:t>“</a:t>
            </a:r>
            <a:r>
              <a:rPr lang="en-GB" sz="1400">
                <a:solidFill>
                  <a:srgbClr val="0A0A0A"/>
                </a:solidFill>
                <a:highlight>
                  <a:srgbClr val="FFFFFF"/>
                </a:highlight>
                <a:latin typeface="Arial"/>
                <a:ea typeface="Arial"/>
                <a:cs typeface="Arial"/>
                <a:sym typeface="Arial"/>
              </a:rPr>
              <a:t>I sank farther and farther into the shadow world of drinks and drugs, a world where things can be made to vanish like magic, a world where there is little feeling and less caring. Sometimes I surfaced for a while and then I would begin to think about the total hopelessness of everything. I looked around me and saw the stink and the filth of the others around me. Many were Indians like me. I looked at the city and what it sttod for. Sometimes I shook my fist at it and shouted, “Screw you, you can’t suck me in. I’m free. I always will be. I’m like the buffalo man, You’ll never own me because I resist. I won’t join the stink that you are. I’m a dirty, drunken Indian, probably full of lice and that’s how I resist. That’s the only thing that makes you look at it and see that I will not be what you are. I refuse. I’ll die a dirty, drunken Indian before I become a stinking, fat hog.”</a:t>
            </a:r>
            <a:endParaRPr sz="1400">
              <a:solidFill>
                <a:srgbClr val="0A0A0A"/>
              </a:solidFill>
              <a:highlight>
                <a:srgbClr val="FFFFFF"/>
              </a:highlight>
              <a:latin typeface="Arial"/>
              <a:ea typeface="Arial"/>
              <a:cs typeface="Arial"/>
              <a:sym typeface="Arial"/>
            </a:endParaRPr>
          </a:p>
          <a:p>
            <a:pPr indent="0" lvl="0" marL="0" rtl="0">
              <a:lnSpc>
                <a:spcPct val="100000"/>
              </a:lnSpc>
              <a:spcBef>
                <a:spcPts val="0"/>
              </a:spcBef>
              <a:spcAft>
                <a:spcPts val="0"/>
              </a:spcAft>
              <a:buNone/>
            </a:pPr>
            <a:r>
              <a:rPr lang="en-GB" sz="1400">
                <a:solidFill>
                  <a:srgbClr val="0A0A0A"/>
                </a:solidFill>
                <a:highlight>
                  <a:srgbClr val="FFFFFF"/>
                </a:highlight>
                <a:latin typeface="Arial"/>
                <a:ea typeface="Arial"/>
                <a:cs typeface="Arial"/>
                <a:sym typeface="Arial"/>
              </a:rPr>
              <a:t>(Pg.159)</a:t>
            </a:r>
            <a:endParaRPr sz="1400">
              <a:solidFill>
                <a:srgbClr val="0A0A0A"/>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45225" y="500925"/>
            <a:ext cx="3706500" cy="250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6000"/>
              <a:t>Author</a:t>
            </a:r>
            <a:endParaRPr sz="6000"/>
          </a:p>
        </p:txBody>
      </p:sp>
      <p:sp>
        <p:nvSpPr>
          <p:cNvPr id="72" name="Google Shape;72;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3000">
                <a:solidFill>
                  <a:srgbClr val="0A0A0A"/>
                </a:solidFill>
                <a:highlight>
                  <a:srgbClr val="FFFFFF"/>
                </a:highlight>
                <a:latin typeface="Arial"/>
                <a:ea typeface="Arial"/>
                <a:cs typeface="Arial"/>
                <a:sym typeface="Arial"/>
              </a:rPr>
              <a:t>Jeannette Armstrong</a:t>
            </a:r>
            <a:endParaRPr sz="3000">
              <a:solidFill>
                <a:srgbClr val="0A0A0A"/>
              </a:solidFill>
              <a:highlight>
                <a:srgbClr val="FFFFFF"/>
              </a:highlight>
              <a:latin typeface="Arial"/>
              <a:ea typeface="Arial"/>
              <a:cs typeface="Arial"/>
              <a:sym typeface="Arial"/>
            </a:endParaRPr>
          </a:p>
          <a:p>
            <a:pPr indent="0" lvl="0" marL="0" rtl="0">
              <a:spcBef>
                <a:spcPts val="1600"/>
              </a:spcBef>
              <a:spcAft>
                <a:spcPts val="0"/>
              </a:spcAft>
              <a:buNone/>
            </a:pPr>
            <a:r>
              <a:rPr lang="en-GB" sz="1800">
                <a:solidFill>
                  <a:srgbClr val="0A0A0A"/>
                </a:solidFill>
                <a:highlight>
                  <a:srgbClr val="FFFFFF"/>
                </a:highlight>
                <a:latin typeface="Arial"/>
                <a:ea typeface="Arial"/>
                <a:cs typeface="Arial"/>
                <a:sym typeface="Arial"/>
              </a:rPr>
              <a:t>-Born in 1948. </a:t>
            </a:r>
            <a:endParaRPr sz="1800">
              <a:solidFill>
                <a:srgbClr val="0A0A0A"/>
              </a:solidFill>
              <a:highlight>
                <a:srgbClr val="FFFFFF"/>
              </a:highlight>
              <a:latin typeface="Arial"/>
              <a:ea typeface="Arial"/>
              <a:cs typeface="Arial"/>
              <a:sym typeface="Arial"/>
            </a:endParaRPr>
          </a:p>
          <a:p>
            <a:pPr indent="0" lvl="0" marL="0" rtl="0">
              <a:spcBef>
                <a:spcPts val="1600"/>
              </a:spcBef>
              <a:spcAft>
                <a:spcPts val="0"/>
              </a:spcAft>
              <a:buNone/>
            </a:pPr>
            <a:r>
              <a:rPr lang="en-GB" sz="1800">
                <a:solidFill>
                  <a:srgbClr val="0A0A0A"/>
                </a:solidFill>
                <a:highlight>
                  <a:srgbClr val="FFFFFF"/>
                </a:highlight>
                <a:latin typeface="Arial"/>
                <a:ea typeface="Arial"/>
                <a:cs typeface="Arial"/>
                <a:sym typeface="Arial"/>
              </a:rPr>
              <a:t>-Grew up in Okanagan, Penticton Indian Reserve (Syilx/Okanagan Nation).</a:t>
            </a:r>
            <a:endParaRPr sz="1800">
              <a:solidFill>
                <a:srgbClr val="0A0A0A"/>
              </a:solidFill>
              <a:highlight>
                <a:srgbClr val="FFFFFF"/>
              </a:highlight>
              <a:latin typeface="Arial"/>
              <a:ea typeface="Arial"/>
              <a:cs typeface="Arial"/>
              <a:sym typeface="Arial"/>
            </a:endParaRPr>
          </a:p>
          <a:p>
            <a:pPr indent="0" lvl="0" marL="0" rtl="0">
              <a:spcBef>
                <a:spcPts val="1600"/>
              </a:spcBef>
              <a:spcAft>
                <a:spcPts val="0"/>
              </a:spcAft>
              <a:buNone/>
            </a:pPr>
            <a:r>
              <a:rPr lang="en-GB" sz="1800">
                <a:solidFill>
                  <a:srgbClr val="0A0A0A"/>
                </a:solidFill>
                <a:highlight>
                  <a:srgbClr val="FFFFFF"/>
                </a:highlight>
                <a:latin typeface="Arial"/>
                <a:ea typeface="Arial"/>
                <a:cs typeface="Arial"/>
                <a:sym typeface="Arial"/>
              </a:rPr>
              <a:t>-Literary Works: Poetry, Short Stories, Novels, Children’s Books.</a:t>
            </a:r>
            <a:endParaRPr sz="1800">
              <a:solidFill>
                <a:srgbClr val="0A0A0A"/>
              </a:solidFill>
              <a:highlight>
                <a:srgbClr val="FFFFFF"/>
              </a:highlight>
              <a:latin typeface="Arial"/>
              <a:ea typeface="Arial"/>
              <a:cs typeface="Arial"/>
              <a:sym typeface="Arial"/>
            </a:endParaRPr>
          </a:p>
          <a:p>
            <a:pPr indent="0" lvl="0" marL="0" rtl="0">
              <a:spcBef>
                <a:spcPts val="1600"/>
              </a:spcBef>
              <a:spcAft>
                <a:spcPts val="0"/>
              </a:spcAft>
              <a:buNone/>
            </a:pPr>
            <a:r>
              <a:rPr lang="en-GB" sz="1800">
                <a:solidFill>
                  <a:srgbClr val="0A0A0A"/>
                </a:solidFill>
                <a:highlight>
                  <a:srgbClr val="FFFFFF"/>
                </a:highlight>
                <a:latin typeface="Arial"/>
                <a:ea typeface="Arial"/>
                <a:cs typeface="Arial"/>
                <a:sym typeface="Arial"/>
              </a:rPr>
              <a:t>-Activist for First Nations Education and Literature.</a:t>
            </a:r>
            <a:endParaRPr sz="1800">
              <a:solidFill>
                <a:srgbClr val="0A0A0A"/>
              </a:solidFill>
              <a:highlight>
                <a:srgbClr val="FFFFFF"/>
              </a:highlight>
              <a:latin typeface="Arial"/>
              <a:ea typeface="Arial"/>
              <a:cs typeface="Arial"/>
              <a:sym typeface="Arial"/>
            </a:endParaRPr>
          </a:p>
          <a:p>
            <a:pPr indent="0" lvl="0" marL="0" rtl="0">
              <a:spcBef>
                <a:spcPts val="1600"/>
              </a:spcBef>
              <a:spcAft>
                <a:spcPts val="0"/>
              </a:spcAft>
              <a:buNone/>
            </a:pPr>
            <a:r>
              <a:rPr lang="en-GB" sz="1800">
                <a:solidFill>
                  <a:srgbClr val="0A0A0A"/>
                </a:solidFill>
                <a:highlight>
                  <a:srgbClr val="FFFFFF"/>
                </a:highlight>
                <a:latin typeface="Arial"/>
                <a:ea typeface="Arial"/>
                <a:cs typeface="Arial"/>
                <a:sym typeface="Arial"/>
              </a:rPr>
              <a:t>-Indigenization Ted Talk.</a:t>
            </a:r>
            <a:endParaRPr sz="1800">
              <a:solidFill>
                <a:srgbClr val="0A0A0A"/>
              </a:solidFill>
              <a:highlight>
                <a:srgbClr val="FFFFFF"/>
              </a:highlight>
              <a:latin typeface="Arial"/>
              <a:ea typeface="Arial"/>
              <a:cs typeface="Arial"/>
              <a:sym typeface="Arial"/>
            </a:endParaRPr>
          </a:p>
          <a:p>
            <a:pPr indent="0" lvl="0" marL="0" rtl="0">
              <a:spcBef>
                <a:spcPts val="1600"/>
              </a:spcBef>
              <a:spcAft>
                <a:spcPts val="0"/>
              </a:spcAft>
              <a:buNone/>
            </a:pPr>
            <a:r>
              <a:t/>
            </a:r>
            <a:endParaRPr sz="1800">
              <a:solidFill>
                <a:srgbClr val="0A0A0A"/>
              </a:solidFill>
              <a:highlight>
                <a:srgbClr val="FFFFFF"/>
              </a:highlight>
              <a:latin typeface="Arial"/>
              <a:ea typeface="Arial"/>
              <a:cs typeface="Arial"/>
              <a:sym typeface="Arial"/>
            </a:endParaRPr>
          </a:p>
          <a:p>
            <a:pPr indent="0" lvl="0" marL="0" rtl="0">
              <a:spcBef>
                <a:spcPts val="1600"/>
              </a:spcBef>
              <a:spcAft>
                <a:spcPts val="1600"/>
              </a:spcAft>
              <a:buNone/>
            </a:pPr>
            <a:r>
              <a:t/>
            </a:r>
            <a:endParaRPr sz="1200">
              <a:solidFill>
                <a:srgbClr val="0A0A0A"/>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452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6000"/>
              <a:t>Plot</a:t>
            </a:r>
            <a:endParaRPr sz="6000"/>
          </a:p>
        </p:txBody>
      </p:sp>
      <p:sp>
        <p:nvSpPr>
          <p:cNvPr id="78" name="Google Shape;78;p15"/>
          <p:cNvSpPr txBox="1"/>
          <p:nvPr>
            <p:ph idx="1" type="body"/>
          </p:nvPr>
        </p:nvSpPr>
        <p:spPr>
          <a:xfrm>
            <a:off x="4644675" y="500925"/>
            <a:ext cx="4166400" cy="4452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800">
                <a:solidFill>
                  <a:srgbClr val="000000"/>
                </a:solidFill>
                <a:latin typeface="Merriweather"/>
                <a:ea typeface="Merriweather"/>
                <a:cs typeface="Merriweather"/>
                <a:sym typeface="Merriweather"/>
              </a:rPr>
              <a:t>The story follows the life of Thomas Kelasket</a:t>
            </a:r>
            <a:endParaRPr sz="1800">
              <a:solidFill>
                <a:srgbClr val="000000"/>
              </a:solidFill>
              <a:latin typeface="Merriweather"/>
              <a:ea typeface="Merriweather"/>
              <a:cs typeface="Merriweather"/>
              <a:sym typeface="Merriweather"/>
            </a:endParaRPr>
          </a:p>
          <a:p>
            <a:pPr indent="0" lvl="0" marL="0" rtl="0">
              <a:spcBef>
                <a:spcPts val="0"/>
              </a:spcBef>
              <a:spcAft>
                <a:spcPts val="0"/>
              </a:spcAft>
              <a:buNone/>
            </a:pPr>
            <a:r>
              <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rPr lang="en-GB">
                <a:solidFill>
                  <a:srgbClr val="000000"/>
                </a:solidFill>
                <a:latin typeface="Merriweather"/>
                <a:ea typeface="Merriweather"/>
                <a:cs typeface="Merriweather"/>
                <a:sym typeface="Merriweather"/>
              </a:rPr>
              <a:t>-He is of the Okanagan people</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rPr lang="en-GB">
                <a:solidFill>
                  <a:srgbClr val="000000"/>
                </a:solidFill>
                <a:latin typeface="Merriweather"/>
                <a:ea typeface="Merriweather"/>
                <a:cs typeface="Merriweather"/>
                <a:sym typeface="Merriweather"/>
              </a:rPr>
              <a:t>-He is chosen to carry on his tradition</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rPr lang="en-GB">
                <a:solidFill>
                  <a:srgbClr val="000000"/>
                </a:solidFill>
                <a:latin typeface="Merriweather"/>
                <a:ea typeface="Merriweather"/>
                <a:cs typeface="Merriweather"/>
                <a:sym typeface="Merriweather"/>
              </a:rPr>
              <a:t>-The story begins with his childhood, first on the reserve where he is born and in Kamloops where he attends high school</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rPr lang="en-GB">
                <a:solidFill>
                  <a:srgbClr val="000000"/>
                </a:solidFill>
                <a:latin typeface="Merriweather"/>
                <a:ea typeface="Merriweather"/>
                <a:cs typeface="Merriweather"/>
                <a:sym typeface="Merriweather"/>
              </a:rPr>
              <a:t>-He later moves to Vancouver</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rPr lang="en-GB">
                <a:solidFill>
                  <a:srgbClr val="000000"/>
                </a:solidFill>
                <a:latin typeface="Merriweather"/>
                <a:ea typeface="Merriweather"/>
                <a:cs typeface="Merriweather"/>
                <a:sym typeface="Merriweather"/>
              </a:rPr>
              <a:t>-He goes to prison</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t/>
            </a:r>
            <a:endParaRPr>
              <a:solidFill>
                <a:srgbClr val="000000"/>
              </a:solidFill>
              <a:latin typeface="Merriweather"/>
              <a:ea typeface="Merriweather"/>
              <a:cs typeface="Merriweather"/>
              <a:sym typeface="Merriweather"/>
            </a:endParaRPr>
          </a:p>
          <a:p>
            <a:pPr indent="0" lvl="0" marL="0" rtl="0">
              <a:spcBef>
                <a:spcPts val="0"/>
              </a:spcBef>
              <a:spcAft>
                <a:spcPts val="0"/>
              </a:spcAft>
              <a:buNone/>
            </a:pPr>
            <a:r>
              <a:rPr lang="en-GB">
                <a:solidFill>
                  <a:srgbClr val="000000"/>
                </a:solidFill>
                <a:latin typeface="Merriweather"/>
                <a:ea typeface="Merriweather"/>
                <a:cs typeface="Merriweather"/>
                <a:sym typeface="Merriweather"/>
              </a:rPr>
              <a:t>-He travels around North America in search of self-understanding and to learn about other indigenous peoples and their struggles</a:t>
            </a:r>
            <a:endParaRPr>
              <a:solidFill>
                <a:srgbClr val="000000"/>
              </a:solidFill>
              <a:latin typeface="Merriweather"/>
              <a:ea typeface="Merriweather"/>
              <a:cs typeface="Merriweather"/>
              <a:sym typeface="Merriweather"/>
            </a:endParaRPr>
          </a:p>
          <a:p>
            <a:pPr indent="0" lvl="0" marL="0">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6000"/>
              <a:t>Age Group</a:t>
            </a:r>
            <a:endParaRPr sz="6000"/>
          </a:p>
        </p:txBody>
      </p:sp>
      <p:sp>
        <p:nvSpPr>
          <p:cNvPr id="84" name="Google Shape;84;p16"/>
          <p:cNvSpPr txBox="1"/>
          <p:nvPr>
            <p:ph idx="1" type="body"/>
          </p:nvPr>
        </p:nvSpPr>
        <p:spPr>
          <a:xfrm>
            <a:off x="4644675" y="500925"/>
            <a:ext cx="4166400" cy="4459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2400">
                <a:solidFill>
                  <a:srgbClr val="000000"/>
                </a:solidFill>
              </a:rPr>
              <a:t>Grade 11/12 </a:t>
            </a:r>
            <a:endParaRPr sz="2400">
              <a:solidFill>
                <a:srgbClr val="000000"/>
              </a:solidFill>
            </a:endParaRPr>
          </a:p>
          <a:p>
            <a:pPr indent="-317500" lvl="0" marL="457200" rtl="0">
              <a:spcBef>
                <a:spcPts val="1600"/>
              </a:spcBef>
              <a:spcAft>
                <a:spcPts val="0"/>
              </a:spcAft>
              <a:buClr>
                <a:srgbClr val="000000"/>
              </a:buClr>
              <a:buSzPts val="1400"/>
              <a:buChar char="●"/>
            </a:pPr>
            <a:r>
              <a:rPr lang="en-GB" sz="1400">
                <a:solidFill>
                  <a:srgbClr val="000000"/>
                </a:solidFill>
              </a:rPr>
              <a:t>Not a difficult read, but involves mature content.</a:t>
            </a:r>
            <a:endParaRPr sz="1400">
              <a:solidFill>
                <a:srgbClr val="000000"/>
              </a:solidFill>
            </a:endParaRPr>
          </a:p>
          <a:p>
            <a:pPr indent="0" lvl="0" marL="0" rtl="0">
              <a:spcBef>
                <a:spcPts val="1600"/>
              </a:spcBef>
              <a:spcAft>
                <a:spcPts val="0"/>
              </a:spcAft>
              <a:buNone/>
            </a:pPr>
            <a:r>
              <a:rPr lang="en-GB" sz="2400">
                <a:solidFill>
                  <a:srgbClr val="000000"/>
                </a:solidFill>
              </a:rPr>
              <a:t>Cross Curricular</a:t>
            </a:r>
            <a:endParaRPr sz="2400">
              <a:solidFill>
                <a:srgbClr val="000000"/>
              </a:solidFill>
            </a:endParaRPr>
          </a:p>
          <a:p>
            <a:pPr indent="-317500" lvl="0" marL="457200" rtl="0">
              <a:spcBef>
                <a:spcPts val="1600"/>
              </a:spcBef>
              <a:spcAft>
                <a:spcPts val="0"/>
              </a:spcAft>
              <a:buClr>
                <a:srgbClr val="000000"/>
              </a:buClr>
              <a:buSzPts val="1400"/>
              <a:buChar char="●"/>
            </a:pPr>
            <a:r>
              <a:rPr lang="en-GB" sz="1400">
                <a:solidFill>
                  <a:srgbClr val="000000"/>
                </a:solidFill>
              </a:rPr>
              <a:t>Could be used as a text for a Law or History class.</a:t>
            </a:r>
            <a:endParaRPr sz="1400">
              <a:solidFill>
                <a:srgbClr val="000000"/>
              </a:solidFill>
            </a:endParaRPr>
          </a:p>
          <a:p>
            <a:pPr indent="0" lvl="0" marL="0" rtl="0">
              <a:spcBef>
                <a:spcPts val="1600"/>
              </a:spcBef>
              <a:spcAft>
                <a:spcPts val="0"/>
              </a:spcAft>
              <a:buNone/>
            </a:pPr>
            <a:r>
              <a:rPr lang="en-GB" sz="2400">
                <a:solidFill>
                  <a:srgbClr val="000000"/>
                </a:solidFill>
              </a:rPr>
              <a:t>Leisure</a:t>
            </a:r>
            <a:r>
              <a:rPr lang="en-GB" sz="2400">
                <a:solidFill>
                  <a:srgbClr val="000000"/>
                </a:solidFill>
              </a:rPr>
              <a:t> Read</a:t>
            </a:r>
            <a:endParaRPr sz="2400">
              <a:solidFill>
                <a:srgbClr val="000000"/>
              </a:solidFill>
            </a:endParaRPr>
          </a:p>
          <a:p>
            <a:pPr indent="-317500" lvl="0" marL="457200" rtl="0">
              <a:spcBef>
                <a:spcPts val="1600"/>
              </a:spcBef>
              <a:spcAft>
                <a:spcPts val="0"/>
              </a:spcAft>
              <a:buClr>
                <a:srgbClr val="000000"/>
              </a:buClr>
              <a:buSzPts val="1400"/>
              <a:buChar char="●"/>
            </a:pPr>
            <a:r>
              <a:rPr lang="en-GB" sz="1400">
                <a:solidFill>
                  <a:srgbClr val="000000"/>
                </a:solidFill>
              </a:rPr>
              <a:t>Might work well as a suggested text for students interested in Indigenous content</a:t>
            </a:r>
            <a:endParaRPr sz="1400">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144250" y="500925"/>
            <a:ext cx="41097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6000"/>
              <a:t>Dominant Themes</a:t>
            </a:r>
            <a:endParaRPr sz="6000"/>
          </a:p>
        </p:txBody>
      </p:sp>
      <p:sp>
        <p:nvSpPr>
          <p:cNvPr id="90" name="Google Shape;90;p17"/>
          <p:cNvSpPr txBox="1"/>
          <p:nvPr>
            <p:ph idx="1" type="body"/>
          </p:nvPr>
        </p:nvSpPr>
        <p:spPr>
          <a:xfrm>
            <a:off x="4644675" y="500925"/>
            <a:ext cx="4166400" cy="4409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800">
                <a:solidFill>
                  <a:srgbClr val="000000"/>
                </a:solidFill>
              </a:rPr>
              <a:t>Identity - </a:t>
            </a:r>
            <a:r>
              <a:rPr lang="en-GB" sz="1200">
                <a:solidFill>
                  <a:srgbClr val="000000"/>
                </a:solidFill>
              </a:rPr>
              <a:t>Finding one’s self (</a:t>
            </a:r>
            <a:r>
              <a:rPr lang="en-GB" sz="1200">
                <a:solidFill>
                  <a:srgbClr val="000000"/>
                </a:solidFill>
              </a:rPr>
              <a:t>beliefs</a:t>
            </a:r>
            <a:r>
              <a:rPr lang="en-GB" sz="1200">
                <a:solidFill>
                  <a:srgbClr val="000000"/>
                </a:solidFill>
              </a:rPr>
              <a:t> and values), Traditional vs Assimilated “Indian”.</a:t>
            </a:r>
            <a:endParaRPr>
              <a:solidFill>
                <a:srgbClr val="000000"/>
              </a:solidFill>
            </a:endParaRPr>
          </a:p>
          <a:p>
            <a:pPr indent="0" lvl="0" marL="0" rtl="0">
              <a:spcBef>
                <a:spcPts val="1600"/>
              </a:spcBef>
              <a:spcAft>
                <a:spcPts val="0"/>
              </a:spcAft>
              <a:buNone/>
            </a:pPr>
            <a:r>
              <a:rPr lang="en-GB" sz="1800">
                <a:solidFill>
                  <a:srgbClr val="000000"/>
                </a:solidFill>
              </a:rPr>
              <a:t>Colonization</a:t>
            </a:r>
            <a:r>
              <a:rPr lang="en-GB" sz="1800">
                <a:solidFill>
                  <a:srgbClr val="000000"/>
                </a:solidFill>
              </a:rPr>
              <a:t> - </a:t>
            </a:r>
            <a:r>
              <a:rPr lang="en-GB" sz="1200">
                <a:solidFill>
                  <a:srgbClr val="000000"/>
                </a:solidFill>
              </a:rPr>
              <a:t>Assimilation, Decolonization.</a:t>
            </a:r>
            <a:endParaRPr sz="1200">
              <a:solidFill>
                <a:srgbClr val="000000"/>
              </a:solidFill>
            </a:endParaRPr>
          </a:p>
          <a:p>
            <a:pPr indent="0" lvl="0" marL="0" rtl="0">
              <a:spcBef>
                <a:spcPts val="1600"/>
              </a:spcBef>
              <a:spcAft>
                <a:spcPts val="0"/>
              </a:spcAft>
              <a:buNone/>
            </a:pPr>
            <a:r>
              <a:rPr lang="en-GB" sz="1800">
                <a:solidFill>
                  <a:srgbClr val="000000"/>
                </a:solidFill>
              </a:rPr>
              <a:t>Community - </a:t>
            </a:r>
            <a:r>
              <a:rPr lang="en-GB" sz="1200">
                <a:solidFill>
                  <a:srgbClr val="000000"/>
                </a:solidFill>
              </a:rPr>
              <a:t>Divides within community, Connectedness to Community</a:t>
            </a:r>
            <a:endParaRPr>
              <a:solidFill>
                <a:srgbClr val="000000"/>
              </a:solidFill>
            </a:endParaRPr>
          </a:p>
          <a:p>
            <a:pPr indent="0" lvl="0" marL="0" rtl="0">
              <a:spcBef>
                <a:spcPts val="1600"/>
              </a:spcBef>
              <a:spcAft>
                <a:spcPts val="0"/>
              </a:spcAft>
              <a:buNone/>
            </a:pPr>
            <a:r>
              <a:rPr lang="en-GB" sz="1800">
                <a:solidFill>
                  <a:srgbClr val="000000"/>
                </a:solidFill>
              </a:rPr>
              <a:t>Tradition</a:t>
            </a:r>
            <a:r>
              <a:rPr lang="en-GB">
                <a:solidFill>
                  <a:srgbClr val="000000"/>
                </a:solidFill>
              </a:rPr>
              <a:t> - </a:t>
            </a:r>
            <a:r>
              <a:rPr lang="en-GB" sz="1200">
                <a:solidFill>
                  <a:srgbClr val="000000"/>
                </a:solidFill>
              </a:rPr>
              <a:t>How to return to one’s roots in a new and different time</a:t>
            </a:r>
            <a:endParaRPr sz="1200">
              <a:solidFill>
                <a:srgbClr val="000000"/>
              </a:solidFill>
            </a:endParaRPr>
          </a:p>
          <a:p>
            <a:pPr indent="0" lvl="0" marL="0" rtl="0">
              <a:spcBef>
                <a:spcPts val="1600"/>
              </a:spcBef>
              <a:spcAft>
                <a:spcPts val="0"/>
              </a:spcAft>
              <a:buNone/>
            </a:pPr>
            <a:r>
              <a:rPr lang="en-GB" sz="1800">
                <a:solidFill>
                  <a:srgbClr val="000000"/>
                </a:solidFill>
              </a:rPr>
              <a:t>Relationships </a:t>
            </a:r>
            <a:r>
              <a:rPr lang="en-GB" sz="1200">
                <a:solidFill>
                  <a:srgbClr val="000000"/>
                </a:solidFill>
              </a:rPr>
              <a:t>- Explores relationships with friends, relations, other indigenous groups, etc.</a:t>
            </a:r>
            <a:endParaRPr sz="1200">
              <a:solidFill>
                <a:srgbClr val="000000"/>
              </a:solidFill>
            </a:endParaRPr>
          </a:p>
          <a:p>
            <a:pPr indent="0" lvl="0" marL="0" rtl="0">
              <a:spcBef>
                <a:spcPts val="1600"/>
              </a:spcBef>
              <a:spcAft>
                <a:spcPts val="0"/>
              </a:spcAft>
              <a:buNone/>
            </a:pPr>
            <a:r>
              <a:rPr lang="en-GB" sz="1800">
                <a:solidFill>
                  <a:srgbClr val="000000"/>
                </a:solidFill>
              </a:rPr>
              <a:t>Drugs &amp; Alcohol </a:t>
            </a:r>
            <a:r>
              <a:rPr lang="en-GB" sz="1200">
                <a:solidFill>
                  <a:srgbClr val="000000"/>
                </a:solidFill>
              </a:rPr>
              <a:t>- Tommy struggles with drinking and smoking marijuana</a:t>
            </a:r>
            <a:endParaRPr sz="1200">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172975" y="500925"/>
            <a:ext cx="45417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6000"/>
              <a:t>Merits </a:t>
            </a:r>
            <a:endParaRPr sz="6000"/>
          </a:p>
        </p:txBody>
      </p:sp>
      <p:sp>
        <p:nvSpPr>
          <p:cNvPr id="96" name="Google Shape;96;p18"/>
          <p:cNvSpPr txBox="1"/>
          <p:nvPr>
            <p:ph idx="1" type="body"/>
          </p:nvPr>
        </p:nvSpPr>
        <p:spPr>
          <a:xfrm>
            <a:off x="4644675" y="500925"/>
            <a:ext cx="4166400" cy="4596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800">
                <a:solidFill>
                  <a:srgbClr val="000000"/>
                </a:solidFill>
              </a:rPr>
              <a:t>-</a:t>
            </a:r>
            <a:r>
              <a:rPr lang="en-GB" sz="1800">
                <a:solidFill>
                  <a:srgbClr val="000000"/>
                </a:solidFill>
              </a:rPr>
              <a:t>Indigenous Issues: d</a:t>
            </a:r>
            <a:r>
              <a:rPr lang="en-GB" sz="1800">
                <a:solidFill>
                  <a:srgbClr val="000000"/>
                </a:solidFill>
              </a:rPr>
              <a:t>evelops a variety of perspectives through different characters in the story</a:t>
            </a:r>
            <a:endParaRPr sz="1800">
              <a:solidFill>
                <a:srgbClr val="000000"/>
              </a:solidFill>
            </a:endParaRPr>
          </a:p>
          <a:p>
            <a:pPr indent="0" lvl="0" marL="0" rtl="0">
              <a:spcBef>
                <a:spcPts val="1600"/>
              </a:spcBef>
              <a:spcAft>
                <a:spcPts val="0"/>
              </a:spcAft>
              <a:buNone/>
            </a:pPr>
            <a:r>
              <a:rPr lang="en-GB" sz="1800">
                <a:solidFill>
                  <a:srgbClr val="000000"/>
                </a:solidFill>
              </a:rPr>
              <a:t>-S</a:t>
            </a:r>
            <a:r>
              <a:rPr lang="en-GB" sz="1800">
                <a:solidFill>
                  <a:srgbClr val="000000"/>
                </a:solidFill>
              </a:rPr>
              <a:t>ympathetic Main Character who goes through a wide range of experiences</a:t>
            </a:r>
            <a:endParaRPr sz="1800">
              <a:solidFill>
                <a:srgbClr val="000000"/>
              </a:solidFill>
            </a:endParaRPr>
          </a:p>
          <a:p>
            <a:pPr indent="0" lvl="0" marL="0" rtl="0">
              <a:spcBef>
                <a:spcPts val="1600"/>
              </a:spcBef>
              <a:spcAft>
                <a:spcPts val="0"/>
              </a:spcAft>
              <a:buNone/>
            </a:pPr>
            <a:r>
              <a:rPr lang="en-GB" sz="1800">
                <a:solidFill>
                  <a:srgbClr val="000000"/>
                </a:solidFill>
              </a:rPr>
              <a:t>-Feels true to a “contemporary” Indigenous way of life</a:t>
            </a:r>
            <a:endParaRPr sz="1800">
              <a:solidFill>
                <a:srgbClr val="000000"/>
              </a:solidFill>
            </a:endParaRPr>
          </a:p>
          <a:p>
            <a:pPr indent="0" lvl="0" marL="0" rtl="0">
              <a:spcBef>
                <a:spcPts val="1600"/>
              </a:spcBef>
              <a:spcAft>
                <a:spcPts val="0"/>
              </a:spcAft>
              <a:buNone/>
            </a:pPr>
            <a:r>
              <a:rPr lang="en-GB" sz="1800">
                <a:solidFill>
                  <a:srgbClr val="000000"/>
                </a:solidFill>
              </a:rPr>
              <a:t>-Discusses locally relevant events: part of the story takes place in Vancouver</a:t>
            </a:r>
            <a:endParaRPr sz="1800">
              <a:solidFill>
                <a:srgbClr val="000000"/>
              </a:solidFill>
            </a:endParaRPr>
          </a:p>
          <a:p>
            <a:pPr indent="0" lvl="0" marL="0">
              <a:spcBef>
                <a:spcPts val="1600"/>
              </a:spcBef>
              <a:spcAft>
                <a:spcPts val="1600"/>
              </a:spcAft>
              <a:buNone/>
            </a:pPr>
            <a:r>
              <a:rPr lang="en-GB" sz="1800">
                <a:solidFill>
                  <a:srgbClr val="000000"/>
                </a:solidFill>
              </a:rPr>
              <a:t>-Many different possible discussion questions </a:t>
            </a:r>
            <a:endParaRPr sz="1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07600" y="500925"/>
            <a:ext cx="4541700" cy="250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6000"/>
              <a:t> Challenges</a:t>
            </a:r>
            <a:endParaRPr sz="6000"/>
          </a:p>
        </p:txBody>
      </p:sp>
      <p:sp>
        <p:nvSpPr>
          <p:cNvPr id="102" name="Google Shape;102;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800">
                <a:solidFill>
                  <a:srgbClr val="000000"/>
                </a:solidFill>
              </a:rPr>
              <a:t>-</a:t>
            </a:r>
            <a:r>
              <a:rPr lang="en-GB" sz="1800">
                <a:solidFill>
                  <a:srgbClr val="000000"/>
                </a:solidFill>
              </a:rPr>
              <a:t>Difficult Topics:</a:t>
            </a:r>
            <a:r>
              <a:rPr lang="en-GB">
                <a:solidFill>
                  <a:srgbClr val="000000"/>
                </a:solidFill>
              </a:rPr>
              <a:t> Alcohol, Drug use, Prison, Suicide, Violence, D</a:t>
            </a:r>
            <a:r>
              <a:rPr lang="en-GB">
                <a:solidFill>
                  <a:srgbClr val="000000"/>
                </a:solidFill>
              </a:rPr>
              <a:t>ispossession such as land theft, genocide, “erasing” of people.</a:t>
            </a:r>
            <a:endParaRPr>
              <a:solidFill>
                <a:srgbClr val="000000"/>
              </a:solidFill>
            </a:endParaRPr>
          </a:p>
          <a:p>
            <a:pPr indent="0" lvl="0" marL="0" rtl="0">
              <a:spcBef>
                <a:spcPts val="1600"/>
              </a:spcBef>
              <a:spcAft>
                <a:spcPts val="0"/>
              </a:spcAft>
              <a:buNone/>
            </a:pPr>
            <a:r>
              <a:rPr lang="en-GB" sz="1800">
                <a:solidFill>
                  <a:srgbClr val="000000"/>
                </a:solidFill>
              </a:rPr>
              <a:t>-</a:t>
            </a:r>
            <a:r>
              <a:rPr lang="en-GB" sz="1800">
                <a:solidFill>
                  <a:srgbClr val="000000"/>
                </a:solidFill>
              </a:rPr>
              <a:t>Front loading and Scaffolding:</a:t>
            </a:r>
            <a:r>
              <a:rPr lang="en-GB">
                <a:solidFill>
                  <a:srgbClr val="000000"/>
                </a:solidFill>
              </a:rPr>
              <a:t> Indigenous political events (e.g. Indian Act, White Papers, Indigenous Education, Red power movement, African American issues in the States).</a:t>
            </a:r>
            <a:endParaRPr>
              <a:solidFill>
                <a:srgbClr val="000000"/>
              </a:solidFill>
            </a:endParaRPr>
          </a:p>
          <a:p>
            <a:pPr indent="0" lvl="0" marL="0" rtl="0">
              <a:spcBef>
                <a:spcPts val="1600"/>
              </a:spcBef>
              <a:spcAft>
                <a:spcPts val="0"/>
              </a:spcAft>
              <a:buNone/>
            </a:pPr>
            <a:r>
              <a:rPr lang="en-GB" sz="1800">
                <a:solidFill>
                  <a:srgbClr val="000000"/>
                </a:solidFill>
              </a:rPr>
              <a:t>-Engaging?</a:t>
            </a:r>
            <a:r>
              <a:rPr lang="en-GB" sz="1800">
                <a:solidFill>
                  <a:srgbClr val="000000"/>
                </a:solidFill>
              </a:rPr>
              <a:t>:</a:t>
            </a:r>
            <a:r>
              <a:rPr lang="en-GB">
                <a:solidFill>
                  <a:srgbClr val="000000"/>
                </a:solidFill>
              </a:rPr>
              <a:t> Very thought provoking, but may not be a fun book to read for students.</a:t>
            </a:r>
            <a:endParaRPr>
              <a:solidFill>
                <a:srgbClr val="000000"/>
              </a:solidFill>
            </a:endParaRPr>
          </a:p>
          <a:p>
            <a:pPr indent="0" lvl="0" marL="0" rtl="0">
              <a:spcBef>
                <a:spcPts val="1600"/>
              </a:spcBef>
              <a:spcAft>
                <a:spcPts val="0"/>
              </a:spcAft>
              <a:buNone/>
            </a:pPr>
            <a:r>
              <a:t/>
            </a:r>
            <a:endParaRPr>
              <a:solidFill>
                <a:srgbClr val="000000"/>
              </a:solidFill>
            </a:endParaRPr>
          </a:p>
          <a:p>
            <a:pPr indent="0" lvl="0" marL="0" rtl="0">
              <a:spcBef>
                <a:spcPts val="1600"/>
              </a:spcBef>
              <a:spcAft>
                <a:spcPts val="1600"/>
              </a:spcAft>
              <a:buNone/>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207600" y="500925"/>
            <a:ext cx="4541700" cy="250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6000"/>
              <a:t>Text Sets</a:t>
            </a:r>
            <a:endParaRPr sz="6000"/>
          </a:p>
        </p:txBody>
      </p:sp>
      <p:sp>
        <p:nvSpPr>
          <p:cNvPr id="108" name="Google Shape;108;p2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000000"/>
                </a:solidFill>
              </a:rPr>
              <a:t>Leonard Sumner songs: </a:t>
            </a:r>
            <a:r>
              <a:rPr lang="en-GB" sz="1200" u="sng">
                <a:solidFill>
                  <a:srgbClr val="000000"/>
                </a:solidFill>
                <a:hlinkClick r:id="rId3"/>
              </a:rPr>
              <a:t>https://www.youtube.com/watch?v=rhfBNUI__4c</a:t>
            </a:r>
            <a:endParaRPr sz="1200">
              <a:solidFill>
                <a:srgbClr val="000000"/>
              </a:solidFill>
            </a:endParaRPr>
          </a:p>
          <a:p>
            <a:pPr indent="0" lvl="0" marL="0" rtl="0">
              <a:spcBef>
                <a:spcPts val="1600"/>
              </a:spcBef>
              <a:spcAft>
                <a:spcPts val="0"/>
              </a:spcAft>
              <a:buNone/>
            </a:pPr>
            <a:r>
              <a:rPr lang="en-GB" sz="1200">
                <a:solidFill>
                  <a:srgbClr val="000000"/>
                </a:solidFill>
              </a:rPr>
              <a:t>Lawrence Paul Yuxweluptun: </a:t>
            </a:r>
            <a:r>
              <a:rPr lang="en-GB" sz="1200" u="sng">
                <a:solidFill>
                  <a:srgbClr val="000000"/>
                </a:solidFill>
                <a:hlinkClick r:id="rId4"/>
              </a:rPr>
              <a:t>http://lawrencepaulyuxweluptun.com</a:t>
            </a:r>
            <a:endParaRPr sz="1200">
              <a:solidFill>
                <a:srgbClr val="000000"/>
              </a:solidFill>
            </a:endParaRPr>
          </a:p>
          <a:p>
            <a:pPr indent="0" lvl="0" marL="0" rtl="0">
              <a:spcBef>
                <a:spcPts val="1600"/>
              </a:spcBef>
              <a:spcAft>
                <a:spcPts val="0"/>
              </a:spcAft>
              <a:buNone/>
            </a:pPr>
            <a:r>
              <a:rPr lang="en-GB" sz="1200">
                <a:solidFill>
                  <a:srgbClr val="000000"/>
                </a:solidFill>
              </a:rPr>
              <a:t>Leanne Simpson </a:t>
            </a:r>
            <a:r>
              <a:rPr i="1" lang="en-GB" sz="1200">
                <a:solidFill>
                  <a:srgbClr val="000000"/>
                </a:solidFill>
              </a:rPr>
              <a:t>Islands of Decolonial Love</a:t>
            </a:r>
            <a:endParaRPr i="1" sz="1200">
              <a:solidFill>
                <a:srgbClr val="000000"/>
              </a:solidFill>
            </a:endParaRPr>
          </a:p>
          <a:p>
            <a:pPr indent="0" lvl="0" marL="0" rtl="0">
              <a:spcBef>
                <a:spcPts val="1600"/>
              </a:spcBef>
              <a:spcAft>
                <a:spcPts val="0"/>
              </a:spcAft>
              <a:buNone/>
            </a:pPr>
            <a:r>
              <a:rPr lang="en-GB" sz="1200">
                <a:solidFill>
                  <a:srgbClr val="000000"/>
                </a:solidFill>
              </a:rPr>
              <a:t>Marilyn Dumont </a:t>
            </a:r>
            <a:r>
              <a:rPr i="1" lang="en-GB" sz="1200">
                <a:solidFill>
                  <a:srgbClr val="000000"/>
                </a:solidFill>
              </a:rPr>
              <a:t>The </a:t>
            </a:r>
            <a:r>
              <a:rPr i="1" lang="en-GB" sz="1200">
                <a:solidFill>
                  <a:srgbClr val="000000"/>
                </a:solidFill>
              </a:rPr>
              <a:t>Pemmican Eaters</a:t>
            </a:r>
            <a:endParaRPr sz="1200">
              <a:solidFill>
                <a:srgbClr val="000000"/>
              </a:solidFill>
            </a:endParaRPr>
          </a:p>
          <a:p>
            <a:pPr indent="0" lvl="0" marL="0" rtl="0">
              <a:spcBef>
                <a:spcPts val="1600"/>
              </a:spcBef>
              <a:spcAft>
                <a:spcPts val="0"/>
              </a:spcAft>
              <a:buNone/>
            </a:pPr>
            <a:r>
              <a:rPr lang="en-GB" sz="1200">
                <a:solidFill>
                  <a:srgbClr val="000000"/>
                </a:solidFill>
              </a:rPr>
              <a:t>Lee Maracle </a:t>
            </a:r>
            <a:r>
              <a:rPr i="1" lang="en-GB" sz="1200">
                <a:solidFill>
                  <a:srgbClr val="000000"/>
                </a:solidFill>
              </a:rPr>
              <a:t>Indigenous Poetry and the Oral</a:t>
            </a:r>
            <a:endParaRPr i="1" sz="1200">
              <a:solidFill>
                <a:srgbClr val="000000"/>
              </a:solidFill>
            </a:endParaRPr>
          </a:p>
          <a:p>
            <a:pPr indent="0" lvl="0" marL="0" rtl="0">
              <a:spcBef>
                <a:spcPts val="1600"/>
              </a:spcBef>
              <a:spcAft>
                <a:spcPts val="0"/>
              </a:spcAft>
              <a:buNone/>
            </a:pPr>
            <a:r>
              <a:rPr lang="en-GB" sz="1200">
                <a:solidFill>
                  <a:srgbClr val="000000"/>
                </a:solidFill>
              </a:rPr>
              <a:t>Graphic Novel (short stories): Moonshot</a:t>
            </a:r>
            <a:endParaRPr sz="1200">
              <a:solidFill>
                <a:srgbClr val="000000"/>
              </a:solidFill>
            </a:endParaRPr>
          </a:p>
          <a:p>
            <a:pPr indent="0" lvl="0" marL="0" rtl="0">
              <a:spcBef>
                <a:spcPts val="1600"/>
              </a:spcBef>
              <a:spcAft>
                <a:spcPts val="0"/>
              </a:spcAft>
              <a:buNone/>
            </a:pPr>
            <a:r>
              <a:rPr lang="en-GB" sz="1200">
                <a:solidFill>
                  <a:srgbClr val="000000"/>
                </a:solidFill>
              </a:rPr>
              <a:t>Sylvia McAdam </a:t>
            </a:r>
            <a:r>
              <a:rPr i="1" lang="en-GB" sz="1200">
                <a:solidFill>
                  <a:srgbClr val="000000"/>
                </a:solidFill>
              </a:rPr>
              <a:t>Nationhood Interrupted: Revitalizing </a:t>
            </a:r>
            <a:r>
              <a:rPr lang="en-GB" sz="1200">
                <a:solidFill>
                  <a:srgbClr val="000000"/>
                </a:solidFill>
                <a:highlight>
                  <a:srgbClr val="FFFFFF"/>
                </a:highlight>
              </a:rPr>
              <a:t>nêhiyaw </a:t>
            </a:r>
            <a:r>
              <a:rPr i="1" lang="en-GB" sz="1200">
                <a:solidFill>
                  <a:srgbClr val="000000"/>
                </a:solidFill>
                <a:highlight>
                  <a:srgbClr val="FFFFFF"/>
                </a:highlight>
              </a:rPr>
              <a:t>Legal Systems</a:t>
            </a:r>
            <a:endParaRPr i="1" sz="1200">
              <a:solidFill>
                <a:srgbClr val="000000"/>
              </a:solidFill>
              <a:highlight>
                <a:srgbClr val="FFFFFF"/>
              </a:highlight>
            </a:endParaRPr>
          </a:p>
          <a:p>
            <a:pPr indent="0" lvl="0" marL="0" rtl="0">
              <a:spcBef>
                <a:spcPts val="1600"/>
              </a:spcBef>
              <a:spcAft>
                <a:spcPts val="0"/>
              </a:spcAft>
              <a:buNone/>
            </a:pPr>
            <a:r>
              <a:rPr lang="en-GB" sz="1200">
                <a:solidFill>
                  <a:srgbClr val="000000"/>
                </a:solidFill>
                <a:highlight>
                  <a:srgbClr val="FFFFFF"/>
                </a:highlight>
              </a:rPr>
              <a:t>Salish Language lessons http://web.uvic.ca/hrd/salish/</a:t>
            </a:r>
            <a:endParaRPr sz="1200">
              <a:solidFill>
                <a:srgbClr val="000000"/>
              </a:solidFill>
              <a:highlight>
                <a:srgbClr val="FFFFFF"/>
              </a:highlight>
            </a:endParaRPr>
          </a:p>
          <a:p>
            <a:pPr indent="0" lvl="0" marL="0" rtl="0">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25" y="500925"/>
            <a:ext cx="3706500" cy="362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000"/>
              <a:t>Activity #1</a:t>
            </a:r>
            <a:endParaRPr sz="4000"/>
          </a:p>
          <a:p>
            <a:pPr indent="0" lvl="0" marL="0" rtl="0" algn="l">
              <a:spcBef>
                <a:spcPts val="0"/>
              </a:spcBef>
              <a:spcAft>
                <a:spcPts val="0"/>
              </a:spcAft>
              <a:buNone/>
            </a:pPr>
            <a:r>
              <a:t/>
            </a:r>
            <a:endParaRPr sz="2400"/>
          </a:p>
          <a:p>
            <a:pPr indent="0" lvl="0" marL="0" rtl="0" algn="ctr">
              <a:spcBef>
                <a:spcPts val="0"/>
              </a:spcBef>
              <a:spcAft>
                <a:spcPts val="0"/>
              </a:spcAft>
              <a:buNone/>
            </a:pPr>
            <a:r>
              <a:rPr lang="en-GB" sz="4800"/>
              <a:t>Finding Similarities</a:t>
            </a:r>
            <a:endParaRPr sz="4800"/>
          </a:p>
          <a:p>
            <a:pPr indent="0" lvl="0" marL="0" algn="ctr">
              <a:spcBef>
                <a:spcPts val="0"/>
              </a:spcBef>
              <a:spcAft>
                <a:spcPts val="0"/>
              </a:spcAft>
              <a:buNone/>
            </a:pPr>
            <a:r>
              <a:rPr lang="en-GB" sz="4800"/>
              <a:t>Icebreaker</a:t>
            </a:r>
            <a:endParaRPr sz="4800"/>
          </a:p>
        </p:txBody>
      </p:sp>
      <p:sp>
        <p:nvSpPr>
          <p:cNvPr id="114" name="Google Shape;114;p21"/>
          <p:cNvSpPr txBox="1"/>
          <p:nvPr>
            <p:ph idx="1" type="body"/>
          </p:nvPr>
        </p:nvSpPr>
        <p:spPr>
          <a:xfrm>
            <a:off x="4644675" y="197525"/>
            <a:ext cx="4166400" cy="4763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800">
                <a:solidFill>
                  <a:srgbClr val="000000"/>
                </a:solidFill>
              </a:rPr>
              <a:t>“Where the West Wind Blows”</a:t>
            </a:r>
            <a:endParaRPr sz="1800">
              <a:solidFill>
                <a:srgbClr val="000000"/>
              </a:solidFill>
            </a:endParaRPr>
          </a:p>
          <a:p>
            <a:pPr indent="0" lvl="0" marL="0" rtl="0">
              <a:spcBef>
                <a:spcPts val="1600"/>
              </a:spcBef>
              <a:spcAft>
                <a:spcPts val="0"/>
              </a:spcAft>
              <a:buNone/>
            </a:pPr>
            <a:r>
              <a:rPr lang="en-GB" sz="1800">
                <a:solidFill>
                  <a:srgbClr val="000000"/>
                </a:solidFill>
              </a:rPr>
              <a:t>-Students sit or stand in a circle</a:t>
            </a:r>
            <a:endParaRPr sz="1800">
              <a:solidFill>
                <a:srgbClr val="000000"/>
              </a:solidFill>
            </a:endParaRPr>
          </a:p>
          <a:p>
            <a:pPr indent="0" lvl="0" marL="0" rtl="0">
              <a:spcBef>
                <a:spcPts val="1600"/>
              </a:spcBef>
              <a:spcAft>
                <a:spcPts val="0"/>
              </a:spcAft>
              <a:buNone/>
            </a:pPr>
            <a:r>
              <a:rPr lang="en-GB" sz="1800">
                <a:solidFill>
                  <a:srgbClr val="000000"/>
                </a:solidFill>
              </a:rPr>
              <a:t>-One person starts standing without a chair and says something that applies to them, if it applies to anyone in the circle, they must get up and find a different seat within the circle.</a:t>
            </a:r>
            <a:endParaRPr sz="1800">
              <a:solidFill>
                <a:srgbClr val="000000"/>
              </a:solidFill>
            </a:endParaRPr>
          </a:p>
          <a:p>
            <a:pPr indent="0" lvl="0" marL="0" rtl="0">
              <a:spcBef>
                <a:spcPts val="1600"/>
              </a:spcBef>
              <a:spcAft>
                <a:spcPts val="0"/>
              </a:spcAft>
              <a:buNone/>
            </a:pPr>
            <a:r>
              <a:rPr lang="en-GB" sz="1800">
                <a:solidFill>
                  <a:srgbClr val="000000"/>
                </a:solidFill>
              </a:rPr>
              <a:t>-The student who cannot find a chair and is left standing goes next.</a:t>
            </a:r>
            <a:endParaRPr sz="1800">
              <a:solidFill>
                <a:srgbClr val="000000"/>
              </a:solidFill>
            </a:endParaRPr>
          </a:p>
          <a:p>
            <a:pPr indent="0" lvl="0" marL="0">
              <a:spcBef>
                <a:spcPts val="1600"/>
              </a:spcBef>
              <a:spcAft>
                <a:spcPts val="1600"/>
              </a:spcAft>
              <a:buNone/>
            </a:pPr>
            <a:r>
              <a:rPr lang="en-GB" sz="1800">
                <a:solidFill>
                  <a:srgbClr val="000000"/>
                </a:solidFill>
              </a:rPr>
              <a:t>-Start with something simple, “I enjoy reading”. Then get into deeper topics such as identity and discrimination.</a:t>
            </a:r>
            <a:endParaRPr sz="18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