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672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E08ED-3B9D-7548-BE6D-1BE69D39835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FC2A8-2941-4B4B-9BC5-BCF05B0A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side is it being favored?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C2A8-2941-4B4B-9BC5-BCF05B0A9B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2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23 March,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23 March,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+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Relative Acid/Base Strengths</a:t>
            </a:r>
          </a:p>
          <a:p>
            <a:r>
              <a:rPr lang="en-US" dirty="0" smtClean="0"/>
              <a:t>Leveling Effect</a:t>
            </a:r>
          </a:p>
          <a:p>
            <a:r>
              <a:rPr lang="en-US" dirty="0" smtClean="0"/>
              <a:t>Ionization of Water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 and K</a:t>
            </a:r>
            <a:r>
              <a:rPr lang="en-US" baseline="-25000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[H</a:t>
            </a:r>
            <a:r>
              <a:rPr lang="en-CA" baseline="-25000" dirty="0"/>
              <a:t>3</a:t>
            </a:r>
            <a:r>
              <a:rPr lang="en-CA" dirty="0"/>
              <a:t>O</a:t>
            </a:r>
            <a:r>
              <a:rPr lang="en-CA" baseline="30000" dirty="0"/>
              <a:t>+</a:t>
            </a:r>
            <a:r>
              <a:rPr lang="en-CA" dirty="0" smtClean="0"/>
              <a:t>] = [</a:t>
            </a:r>
            <a:r>
              <a:rPr lang="en-CA" dirty="0"/>
              <a:t>OH</a:t>
            </a:r>
            <a:r>
              <a:rPr lang="en-CA" baseline="30000" dirty="0"/>
              <a:t>-</a:t>
            </a:r>
            <a:r>
              <a:rPr lang="en-CA" dirty="0" smtClean="0"/>
              <a:t>]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K</a:t>
            </a:r>
            <a:r>
              <a:rPr lang="en-CA" baseline="-25000" dirty="0" smtClean="0"/>
              <a:t>w</a:t>
            </a:r>
            <a:r>
              <a:rPr lang="en-CA" dirty="0" smtClean="0"/>
              <a:t> = 1.0 x 10</a:t>
            </a:r>
            <a:r>
              <a:rPr lang="en-CA" baseline="30000" dirty="0" smtClean="0"/>
              <a:t>-14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3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Acidic/basic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[H</a:t>
            </a:r>
            <a:r>
              <a:rPr lang="en-CA" baseline="-25000" dirty="0"/>
              <a:t>3</a:t>
            </a:r>
            <a:r>
              <a:rPr lang="en-CA" dirty="0"/>
              <a:t>O</a:t>
            </a:r>
            <a:r>
              <a:rPr lang="en-CA" baseline="30000" dirty="0"/>
              <a:t>+</a:t>
            </a:r>
            <a:r>
              <a:rPr lang="en-CA" dirty="0" smtClean="0"/>
              <a:t>] &gt; [OH</a:t>
            </a:r>
            <a:r>
              <a:rPr lang="en-CA" baseline="30000" dirty="0" smtClean="0"/>
              <a:t>-</a:t>
            </a:r>
            <a:r>
              <a:rPr lang="en-CA" dirty="0" smtClean="0"/>
              <a:t>] 	Acidic</a:t>
            </a:r>
          </a:p>
          <a:p>
            <a:r>
              <a:rPr lang="en-CA" dirty="0"/>
              <a:t>[H</a:t>
            </a:r>
            <a:r>
              <a:rPr lang="en-CA" baseline="-25000" dirty="0"/>
              <a:t>3</a:t>
            </a:r>
            <a:r>
              <a:rPr lang="en-CA" dirty="0"/>
              <a:t>O</a:t>
            </a:r>
            <a:r>
              <a:rPr lang="en-CA" baseline="30000" dirty="0"/>
              <a:t>+</a:t>
            </a:r>
            <a:r>
              <a:rPr lang="en-CA" dirty="0" smtClean="0"/>
              <a:t>] &lt; [</a:t>
            </a:r>
            <a:r>
              <a:rPr lang="en-CA" dirty="0"/>
              <a:t>OH</a:t>
            </a:r>
            <a:r>
              <a:rPr lang="en-CA" baseline="30000" dirty="0"/>
              <a:t>-</a:t>
            </a:r>
            <a:r>
              <a:rPr lang="en-CA" dirty="0" smtClean="0"/>
              <a:t>]	Basic</a:t>
            </a:r>
          </a:p>
          <a:p>
            <a:endParaRPr lang="en-CA" dirty="0"/>
          </a:p>
          <a:p>
            <a:r>
              <a:rPr lang="en-CA" dirty="0" smtClean="0"/>
              <a:t>Example:</a:t>
            </a:r>
            <a:endParaRPr lang="en-CA" dirty="0"/>
          </a:p>
          <a:p>
            <a:r>
              <a:rPr lang="en-CA" dirty="0" smtClean="0"/>
              <a:t>50mL of </a:t>
            </a:r>
            <a:r>
              <a:rPr lang="en-CA" dirty="0"/>
              <a:t>0.005M </a:t>
            </a:r>
            <a:r>
              <a:rPr lang="en-CA" dirty="0" smtClean="0"/>
              <a:t>HI was added in 100mL of 0.001M </a:t>
            </a:r>
            <a:r>
              <a:rPr lang="en-CA" dirty="0" err="1" smtClean="0"/>
              <a:t>NaOH</a:t>
            </a:r>
            <a:r>
              <a:rPr lang="en-CA" dirty="0" smtClean="0"/>
              <a:t>. Find the resultant </a:t>
            </a:r>
            <a:r>
              <a:rPr lang="en-CA" dirty="0"/>
              <a:t>[H</a:t>
            </a:r>
            <a:r>
              <a:rPr lang="en-CA" baseline="-25000" dirty="0"/>
              <a:t>3</a:t>
            </a:r>
            <a:r>
              <a:rPr lang="en-CA" dirty="0"/>
              <a:t>O</a:t>
            </a:r>
            <a:r>
              <a:rPr lang="en-CA" baseline="30000" dirty="0" smtClean="0"/>
              <a:t>+</a:t>
            </a:r>
            <a:r>
              <a:rPr lang="en-CA" dirty="0" smtClean="0"/>
              <a:t>] and [</a:t>
            </a:r>
            <a:r>
              <a:rPr lang="en-CA" dirty="0"/>
              <a:t>OH</a:t>
            </a:r>
            <a:r>
              <a:rPr lang="en-CA" baseline="30000" dirty="0"/>
              <a:t>-</a:t>
            </a:r>
            <a:r>
              <a:rPr lang="en-CA" dirty="0" smtClean="0"/>
              <a:t>].</a:t>
            </a:r>
            <a:endParaRPr lang="en-CA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9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What is the volume of 0.002M </a:t>
            </a:r>
            <a:r>
              <a:rPr lang="en-CA" dirty="0" err="1" smtClean="0"/>
              <a:t>NaOH</a:t>
            </a:r>
            <a:r>
              <a:rPr lang="en-CA" dirty="0" smtClean="0"/>
              <a:t> that must be added to 5mL of 0.1M </a:t>
            </a:r>
            <a:r>
              <a:rPr lang="en-CA" dirty="0" err="1" smtClean="0"/>
              <a:t>HCl</a:t>
            </a:r>
            <a:r>
              <a:rPr lang="en-CA" dirty="0" smtClean="0"/>
              <a:t> to </a:t>
            </a:r>
            <a:r>
              <a:rPr lang="en-CA" dirty="0"/>
              <a:t>yield [H</a:t>
            </a:r>
            <a:r>
              <a:rPr lang="en-CA" baseline="-25000" dirty="0"/>
              <a:t>3</a:t>
            </a:r>
            <a:r>
              <a:rPr lang="en-CA" dirty="0"/>
              <a:t>O</a:t>
            </a:r>
            <a:r>
              <a:rPr lang="en-CA" baseline="30000" dirty="0"/>
              <a:t>+</a:t>
            </a:r>
            <a:r>
              <a:rPr lang="en-CA" dirty="0" smtClean="0"/>
              <a:t>] = 0.0054M?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41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1: </a:t>
            </a:r>
            <a:r>
              <a:rPr lang="en-US" dirty="0" smtClean="0"/>
              <a:t>Complete the following chemical reaction</a:t>
            </a:r>
            <a:br>
              <a:rPr lang="en-US" dirty="0" smtClean="0"/>
            </a:b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&lt;-</a:t>
            </a:r>
            <a:r>
              <a:rPr lang="en-US" dirty="0" smtClean="0"/>
              <a:t>&gt;</a:t>
            </a:r>
            <a:endParaRPr lang="en-US" dirty="0"/>
          </a:p>
          <a:p>
            <a:endParaRPr lang="en-CA" dirty="0"/>
          </a:p>
          <a:p>
            <a:r>
              <a:rPr lang="en-US" dirty="0"/>
              <a:t>Question 2: What do you use to find [OH</a:t>
            </a:r>
            <a:r>
              <a:rPr lang="en-US" baseline="30000" dirty="0"/>
              <a:t>-</a:t>
            </a:r>
            <a:r>
              <a:rPr lang="en-US" dirty="0"/>
              <a:t>] if you're given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]?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51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US" dirty="0"/>
              <a:t>Practice questions</a:t>
            </a:r>
            <a:endParaRPr lang="en-CA" dirty="0"/>
          </a:p>
          <a:p>
            <a:r>
              <a:rPr lang="en-US" dirty="0" err="1"/>
              <a:t>pg</a:t>
            </a:r>
            <a:r>
              <a:rPr lang="en-US" dirty="0"/>
              <a:t> 239: 9-12</a:t>
            </a:r>
            <a:endParaRPr lang="en-CA" dirty="0"/>
          </a:p>
          <a:p>
            <a:r>
              <a:rPr lang="en-US" dirty="0" err="1"/>
              <a:t>pg</a:t>
            </a:r>
            <a:r>
              <a:rPr lang="en-US" dirty="0"/>
              <a:t> 246: 1-6, 8-10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3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know if reactants or products are favored?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 smtClean="0"/>
              <a:t>Equilibrium favors the reaction in the direction of the stronger acid and base forming the weaker acid and base</a:t>
            </a:r>
          </a:p>
          <a:p>
            <a:endParaRPr lang="en-US" sz="2800" dirty="0"/>
          </a:p>
          <a:p>
            <a:r>
              <a:rPr lang="en-US" sz="2800" dirty="0" smtClean="0"/>
              <a:t>STRONGER ACID WINS! And gets its way.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234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Which direction will the equilibrium favor?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Weaker acid + weaker base &lt;-&gt; Stronger acid + Stronger base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005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800" dirty="0" smtClean="0"/>
              <a:t>Which side does the equilibrium favor?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HNO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+ CO</a:t>
            </a:r>
            <a:r>
              <a:rPr lang="en-US" sz="2800" baseline="-25000" dirty="0" smtClean="0"/>
              <a:t>3</a:t>
            </a:r>
            <a:r>
              <a:rPr lang="en-US" sz="2800" baseline="30000" dirty="0" smtClean="0"/>
              <a:t>2-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&lt;-&gt; NO</a:t>
            </a:r>
            <a:r>
              <a:rPr lang="en-US" sz="2800" baseline="-25000" dirty="0" smtClean="0"/>
              <a:t>2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dirty="0" smtClean="0"/>
              <a:t>HCO</a:t>
            </a:r>
            <a:r>
              <a:rPr lang="en-US" sz="2800" baseline="-25000" dirty="0" smtClean="0"/>
              <a:t>3</a:t>
            </a:r>
            <a:r>
              <a:rPr lang="en-US" sz="2800" baseline="30000" dirty="0" smtClean="0"/>
              <a:t>-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 </a:t>
            </a:r>
            <a:endParaRPr lang="en-US" sz="2800" baseline="-250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86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expect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Which side does the equilibrium </a:t>
            </a:r>
            <a:r>
              <a:rPr lang="en-CA" sz="2800" dirty="0" err="1" smtClean="0"/>
              <a:t>favor</a:t>
            </a:r>
            <a:r>
              <a:rPr lang="en-CA" sz="2800" dirty="0" smtClean="0"/>
              <a:t>?</a:t>
            </a:r>
          </a:p>
          <a:p>
            <a:endParaRPr lang="en-CA" sz="2800" dirty="0"/>
          </a:p>
          <a:p>
            <a:r>
              <a:rPr lang="en-CA" sz="2800" dirty="0" smtClean="0"/>
              <a:t>HSO</a:t>
            </a:r>
            <a:r>
              <a:rPr lang="en-CA" sz="2800" baseline="-25000" dirty="0" smtClean="0"/>
              <a:t>4</a:t>
            </a:r>
            <a:r>
              <a:rPr lang="en-CA" sz="2800" baseline="30000" dirty="0" smtClean="0"/>
              <a:t>-</a:t>
            </a:r>
            <a:r>
              <a:rPr lang="en-CA" sz="2800" baseline="-25000" dirty="0" smtClean="0"/>
              <a:t>(</a:t>
            </a:r>
            <a:r>
              <a:rPr lang="en-CA" sz="2800" baseline="-25000" dirty="0" err="1" smtClean="0"/>
              <a:t>aq</a:t>
            </a:r>
            <a:r>
              <a:rPr lang="en-CA" sz="2800" baseline="-25000" dirty="0" smtClean="0"/>
              <a:t>)</a:t>
            </a:r>
            <a:r>
              <a:rPr lang="en-CA" sz="2800" dirty="0" smtClean="0"/>
              <a:t> </a:t>
            </a:r>
            <a:r>
              <a:rPr lang="en-CA" sz="2800" dirty="0"/>
              <a:t>+ H</a:t>
            </a:r>
            <a:r>
              <a:rPr lang="en-CA" sz="2800" baseline="-25000" dirty="0"/>
              <a:t>3</a:t>
            </a:r>
            <a:r>
              <a:rPr lang="en-CA" sz="2800" dirty="0"/>
              <a:t>O</a:t>
            </a:r>
            <a:r>
              <a:rPr lang="en-CA" sz="2800" baseline="30000" dirty="0" smtClean="0"/>
              <a:t>+</a:t>
            </a:r>
            <a:r>
              <a:rPr lang="en-CA" sz="2800" baseline="-25000" dirty="0" smtClean="0"/>
              <a:t>(</a:t>
            </a:r>
            <a:r>
              <a:rPr lang="en-CA" sz="2800" baseline="-25000" dirty="0" err="1" smtClean="0"/>
              <a:t>aq</a:t>
            </a:r>
            <a:r>
              <a:rPr lang="en-CA" sz="2800" baseline="-25000" dirty="0" smtClean="0"/>
              <a:t>)</a:t>
            </a:r>
            <a:r>
              <a:rPr lang="en-CA" sz="2800" dirty="0" smtClean="0"/>
              <a:t> </a:t>
            </a:r>
            <a:r>
              <a:rPr lang="en-CA" sz="2800" dirty="0"/>
              <a:t>&lt;-&gt; </a:t>
            </a:r>
            <a:r>
              <a:rPr lang="en-CA" sz="2800" dirty="0" smtClean="0"/>
              <a:t>H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SO</a:t>
            </a:r>
            <a:r>
              <a:rPr lang="en-CA" sz="2800" baseline="-25000" dirty="0" smtClean="0"/>
              <a:t>4</a:t>
            </a:r>
            <a:r>
              <a:rPr lang="en-CA" sz="2800" baseline="-25000" dirty="0"/>
              <a:t>(</a:t>
            </a:r>
            <a:r>
              <a:rPr lang="en-CA" sz="2800" baseline="-25000" dirty="0" err="1"/>
              <a:t>aq</a:t>
            </a:r>
            <a:r>
              <a:rPr lang="en-CA" sz="2800" baseline="-25000" dirty="0"/>
              <a:t>)</a:t>
            </a:r>
            <a:r>
              <a:rPr lang="en-CA" sz="2800" dirty="0" smtClean="0"/>
              <a:t> </a:t>
            </a:r>
            <a:r>
              <a:rPr lang="en-CA" sz="2800" dirty="0"/>
              <a:t>+ </a:t>
            </a:r>
            <a:r>
              <a:rPr lang="en-CA" sz="2800" dirty="0" smtClean="0"/>
              <a:t>H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O</a:t>
            </a:r>
            <a:r>
              <a:rPr lang="en-CA" sz="2800" baseline="-25000" dirty="0"/>
              <a:t>(</a:t>
            </a:r>
            <a:r>
              <a:rPr lang="en-CA" sz="2800" baseline="-25000" dirty="0" err="1"/>
              <a:t>aq</a:t>
            </a:r>
            <a:r>
              <a:rPr lang="en-CA" sz="2800" baseline="-25000" dirty="0"/>
              <a:t>)</a:t>
            </a:r>
            <a:r>
              <a:rPr lang="en-CA" sz="2800" dirty="0" smtClean="0"/>
              <a:t> </a:t>
            </a:r>
          </a:p>
          <a:p>
            <a:endParaRPr lang="en-CA" sz="2800" dirty="0"/>
          </a:p>
          <a:p>
            <a:endParaRPr lang="en-CA" sz="2800" dirty="0" smtClean="0"/>
          </a:p>
          <a:p>
            <a:r>
              <a:rPr lang="en-CA" sz="2800" dirty="0" smtClean="0"/>
              <a:t>Does that mean strong acids will never exist in water?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917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Leveling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an aqueous solution, the strongest acid present can only be 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O</a:t>
            </a:r>
            <a:r>
              <a:rPr lang="en-US" sz="2800" baseline="30000" dirty="0" smtClean="0"/>
              <a:t>+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</a:t>
            </a:r>
            <a:r>
              <a:rPr lang="en-US" sz="2800" dirty="0" smtClean="0"/>
              <a:t>and the strongest base present can only be OH</a:t>
            </a:r>
            <a:r>
              <a:rPr lang="en-US" sz="2800" baseline="30000" dirty="0" smtClean="0"/>
              <a:t>-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Strong acids/bases </a:t>
            </a:r>
            <a:r>
              <a:rPr lang="en-US" sz="2800" smtClean="0"/>
              <a:t>dissociate </a:t>
            </a:r>
            <a:r>
              <a:rPr lang="en-US" sz="2800" smtClean="0"/>
              <a:t>completely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917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this reaction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CA" sz="2800" dirty="0" smtClean="0"/>
              <a:t>NH</a:t>
            </a:r>
            <a:r>
              <a:rPr lang="en-CA" sz="2800" baseline="-25000" dirty="0" smtClean="0"/>
              <a:t>3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</a:t>
            </a:r>
            <a:r>
              <a:rPr lang="en-CA" sz="2800" dirty="0" smtClean="0"/>
              <a:t> </a:t>
            </a:r>
            <a:r>
              <a:rPr lang="en-CA" sz="2800" dirty="0"/>
              <a:t>+ OH</a:t>
            </a:r>
            <a:r>
              <a:rPr lang="en-CA" sz="2800" baseline="30000" dirty="0" smtClean="0"/>
              <a:t>-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</a:t>
            </a:r>
            <a:r>
              <a:rPr lang="en-CA" sz="2800" dirty="0" smtClean="0"/>
              <a:t> </a:t>
            </a:r>
            <a:r>
              <a:rPr lang="en-CA" sz="2800" dirty="0"/>
              <a:t>&lt;-&gt; NH</a:t>
            </a:r>
            <a:r>
              <a:rPr lang="en-CA" sz="2800" baseline="-25000" dirty="0"/>
              <a:t>2</a:t>
            </a:r>
            <a:r>
              <a:rPr lang="en-CA" sz="2800" baseline="30000" dirty="0" smtClean="0"/>
              <a:t>-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</a:t>
            </a:r>
            <a:r>
              <a:rPr lang="en-CA" sz="2800" dirty="0" smtClean="0"/>
              <a:t> </a:t>
            </a:r>
            <a:r>
              <a:rPr lang="en-CA" sz="2800" dirty="0"/>
              <a:t>+ </a:t>
            </a:r>
            <a:r>
              <a:rPr lang="en-CA" sz="2800" dirty="0" smtClean="0"/>
              <a:t>H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O</a:t>
            </a:r>
            <a:r>
              <a:rPr lang="en-US" sz="2800" baseline="-25000" dirty="0" smtClean="0"/>
              <a:t>(</a:t>
            </a:r>
            <a:r>
              <a:rPr lang="en-US" sz="2800" baseline="-25000" dirty="0"/>
              <a:t>l</a:t>
            </a:r>
            <a:r>
              <a:rPr lang="en-US" sz="2800" baseline="-25000" dirty="0" smtClean="0"/>
              <a:t>)</a:t>
            </a:r>
            <a:r>
              <a:rPr lang="en-CA" sz="2800" dirty="0" smtClean="0"/>
              <a:t> </a:t>
            </a:r>
          </a:p>
          <a:p>
            <a:endParaRPr lang="en-CA" sz="2800" dirty="0"/>
          </a:p>
          <a:p>
            <a:endParaRPr lang="en-CA" sz="2800" dirty="0" smtClean="0"/>
          </a:p>
          <a:p>
            <a:endParaRPr lang="en-CA" sz="2800" dirty="0"/>
          </a:p>
          <a:p>
            <a:endParaRPr lang="en-CA" sz="2800" dirty="0" smtClean="0"/>
          </a:p>
          <a:p>
            <a:r>
              <a:rPr lang="en-CA" sz="2800" dirty="0" smtClean="0"/>
              <a:t>NO!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645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of water K</a:t>
            </a:r>
            <a:r>
              <a:rPr lang="en-US" baseline="-25000" dirty="0" smtClean="0"/>
              <a:t>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H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O</a:t>
            </a:r>
            <a:r>
              <a:rPr lang="en-US" sz="2800" baseline="-25000" dirty="0" smtClean="0"/>
              <a:t>(l)</a:t>
            </a:r>
            <a:r>
              <a:rPr lang="en-CA" sz="2800" dirty="0" smtClean="0"/>
              <a:t> </a:t>
            </a:r>
            <a:r>
              <a:rPr lang="en-CA" sz="2800" dirty="0"/>
              <a:t>+ H</a:t>
            </a:r>
            <a:r>
              <a:rPr lang="en-CA" sz="2800" baseline="-25000" dirty="0"/>
              <a:t>2</a:t>
            </a:r>
            <a:r>
              <a:rPr lang="en-CA" sz="2800" dirty="0"/>
              <a:t>O</a:t>
            </a:r>
            <a:r>
              <a:rPr lang="en-US" sz="2800" baseline="-25000" dirty="0"/>
              <a:t>(l)</a:t>
            </a:r>
            <a:r>
              <a:rPr lang="en-CA" sz="2800" dirty="0"/>
              <a:t> </a:t>
            </a:r>
            <a:r>
              <a:rPr lang="en-CA" sz="2800" dirty="0" smtClean="0"/>
              <a:t>&lt;</a:t>
            </a:r>
            <a:r>
              <a:rPr lang="en-CA" sz="2800" dirty="0"/>
              <a:t>-&gt; OH</a:t>
            </a:r>
            <a:r>
              <a:rPr lang="en-CA" sz="2800" baseline="30000" dirty="0"/>
              <a:t>-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</a:t>
            </a:r>
            <a:r>
              <a:rPr lang="en-CA" sz="2800" dirty="0"/>
              <a:t> </a:t>
            </a:r>
            <a:r>
              <a:rPr lang="en-CA" sz="2800" dirty="0" smtClean="0"/>
              <a:t>+ H</a:t>
            </a:r>
            <a:r>
              <a:rPr lang="en-CA" sz="2800" baseline="-25000" dirty="0" smtClean="0"/>
              <a:t>3</a:t>
            </a:r>
            <a:r>
              <a:rPr lang="en-CA" sz="2800" dirty="0" smtClean="0"/>
              <a:t>O</a:t>
            </a:r>
            <a:r>
              <a:rPr lang="en-CA" sz="2800" baseline="30000" dirty="0" smtClean="0"/>
              <a:t>+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CA" sz="2800" dirty="0" smtClean="0"/>
              <a:t> </a:t>
            </a:r>
          </a:p>
          <a:p>
            <a:endParaRPr lang="en-CA" sz="2800" dirty="0"/>
          </a:p>
          <a:p>
            <a:r>
              <a:rPr lang="en-CA" sz="2800" dirty="0" smtClean="0"/>
              <a:t>K</a:t>
            </a:r>
            <a:r>
              <a:rPr lang="en-CA" sz="2800" baseline="-25000" dirty="0" smtClean="0"/>
              <a:t>w</a:t>
            </a:r>
            <a:r>
              <a:rPr lang="en-CA" sz="2800" dirty="0" smtClean="0"/>
              <a:t> = [</a:t>
            </a:r>
            <a:r>
              <a:rPr lang="en-CA" sz="2800" dirty="0"/>
              <a:t>H</a:t>
            </a:r>
            <a:r>
              <a:rPr lang="en-CA" sz="2800" baseline="-25000" dirty="0"/>
              <a:t>3</a:t>
            </a:r>
            <a:r>
              <a:rPr lang="en-CA" sz="2800" dirty="0"/>
              <a:t>O</a:t>
            </a:r>
            <a:r>
              <a:rPr lang="en-CA" sz="2800" baseline="30000" dirty="0" smtClean="0"/>
              <a:t>+</a:t>
            </a:r>
            <a:r>
              <a:rPr lang="en-CA" sz="2800" dirty="0" smtClean="0"/>
              <a:t>][</a:t>
            </a:r>
            <a:r>
              <a:rPr lang="en-CA" sz="2800" dirty="0"/>
              <a:t>OH</a:t>
            </a:r>
            <a:r>
              <a:rPr lang="en-CA" sz="2800" baseline="30000" dirty="0" smtClean="0"/>
              <a:t>-</a:t>
            </a:r>
            <a:r>
              <a:rPr lang="en-CA" sz="2800" dirty="0" smtClean="0"/>
              <a:t>]</a:t>
            </a:r>
          </a:p>
          <a:p>
            <a:r>
              <a:rPr lang="en-CA" sz="2800" b="1" dirty="0" smtClean="0"/>
              <a:t>Water ionization constant</a:t>
            </a:r>
          </a:p>
          <a:p>
            <a:endParaRPr lang="en-CA" sz="2800" b="1" dirty="0"/>
          </a:p>
          <a:p>
            <a:r>
              <a:rPr lang="en-CA" sz="2800" dirty="0" smtClean="0"/>
              <a:t>TEMPERATURE dependent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42167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n-US" baseline="-25000" dirty="0" smtClean="0"/>
              <a:t>w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927413"/>
            <a:ext cx="1008529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/>
              <a:t>Temperature</a:t>
            </a:r>
            <a:r>
              <a:rPr lang="de-DE" dirty="0"/>
              <a:t>	</a:t>
            </a:r>
            <a:r>
              <a:rPr lang="de-DE" dirty="0" err="1"/>
              <a:t>pKw</a:t>
            </a:r>
            <a:endParaRPr lang="de-DE" dirty="0"/>
          </a:p>
          <a:p>
            <a:r>
              <a:rPr lang="de-DE" dirty="0"/>
              <a:t>0 °C		14.95</a:t>
            </a:r>
          </a:p>
          <a:p>
            <a:r>
              <a:rPr lang="de-DE" dirty="0"/>
              <a:t>25 °C		13.99</a:t>
            </a:r>
          </a:p>
          <a:p>
            <a:r>
              <a:rPr lang="de-DE" dirty="0"/>
              <a:t>50 °C		13.26</a:t>
            </a:r>
          </a:p>
          <a:p>
            <a:r>
              <a:rPr lang="de-DE" dirty="0"/>
              <a:t>75 °C		12.70</a:t>
            </a:r>
          </a:p>
          <a:p>
            <a:r>
              <a:rPr lang="de-DE" dirty="0"/>
              <a:t>100 °C		12.25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88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48</TotalTime>
  <Words>366</Words>
  <Application>Microsoft Macintosh PowerPoint</Application>
  <PresentationFormat>On-screen Show (4:3)</PresentationFormat>
  <Paragraphs>80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Acids + Bases</vt:lpstr>
      <vt:lpstr>How do we know if reactants or products are favored?</vt:lpstr>
      <vt:lpstr>PowerPoint Presentation</vt:lpstr>
      <vt:lpstr>Your turn!</vt:lpstr>
      <vt:lpstr>What do we expect here?</vt:lpstr>
      <vt:lpstr>Leveling Effect</vt:lpstr>
      <vt:lpstr>Will this reaction proceed?</vt:lpstr>
      <vt:lpstr>Ionization of water Kw</vt:lpstr>
      <vt:lpstr>Kw values</vt:lpstr>
      <vt:lpstr>Neutral conditions</vt:lpstr>
      <vt:lpstr>Acidic/basic conditions</vt:lpstr>
      <vt:lpstr>Your turn!</vt:lpstr>
      <vt:lpstr>Exit slip</vt:lpstr>
      <vt:lpstr>HW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+ Bases</dc:title>
  <dc:creator>Lu Li</dc:creator>
  <cp:lastModifiedBy>Lu Li</cp:lastModifiedBy>
  <cp:revision>7</cp:revision>
  <dcterms:created xsi:type="dcterms:W3CDTF">2015-03-23T10:29:56Z</dcterms:created>
  <dcterms:modified xsi:type="dcterms:W3CDTF">2015-03-23T11:33:36Z</dcterms:modified>
</cp:coreProperties>
</file>