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sldIdLst>
    <p:sldId id="269" r:id="rId2"/>
    <p:sldId id="256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71" r:id="rId15"/>
    <p:sldId id="270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68A98-E560-7848-8149-F6A727AEAD0D}" type="datetimeFigureOut">
              <a:rPr lang="en-US" smtClean="0"/>
              <a:t>15-04-16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288E-6E5A-BC45-A082-C4788464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4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Negative: </a:t>
            </a:r>
            <a:r>
              <a:rPr lang="en-US" dirty="0" err="1" smtClean="0"/>
              <a:t>haemophilia</a:t>
            </a:r>
            <a:r>
              <a:rPr lang="en-US" dirty="0" smtClean="0"/>
              <a:t>, color blindness,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0288E-6E5A-BC45-A082-C478846442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3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CELL PHONE</a:t>
            </a:r>
          </a:p>
          <a:p>
            <a:r>
              <a:rPr lang="en-US" baseline="0" dirty="0" smtClean="0"/>
              <a:t>NO MICROWAVES</a:t>
            </a:r>
          </a:p>
          <a:p>
            <a:r>
              <a:rPr lang="en-US" baseline="0" dirty="0" smtClean="0"/>
              <a:t>Radium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0288E-6E5A-BC45-A082-C478846442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4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16 April,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16 April,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16 April,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16 April,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16 April,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16 April,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16 April,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16 April,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16 April,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16 April,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16 April,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16 April,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23andme.com/en-ca/gen101/gene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https://www.23andme.com/en-ca/gen101/genes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7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6814"/>
            <a:ext cx="4465990" cy="5120186"/>
          </a:xfrm>
        </p:spPr>
        <p:txBody>
          <a:bodyPr>
            <a:normAutofit/>
          </a:bodyPr>
          <a:lstStyle/>
          <a:p>
            <a:r>
              <a:rPr lang="en-US" dirty="0" smtClean="0"/>
              <a:t>A change in the DNA sequence of a gene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235" y="656420"/>
            <a:ext cx="4070765" cy="3053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26998"/>
            <a:ext cx="3668482" cy="2250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508" y="2135001"/>
            <a:ext cx="1458682" cy="1944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674" y="4079910"/>
            <a:ext cx="4233883" cy="220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7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209"/>
            <a:ext cx="8229600" cy="530549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Deletion</a:t>
            </a:r>
            <a:r>
              <a:rPr lang="en-US" dirty="0" smtClean="0"/>
              <a:t> </a:t>
            </a:r>
            <a:r>
              <a:rPr lang="en-US" dirty="0"/>
              <a:t>– a base missing</a:t>
            </a:r>
          </a:p>
          <a:p>
            <a:pPr marL="0" indent="0">
              <a:buNone/>
            </a:pPr>
            <a:r>
              <a:rPr lang="en-US" dirty="0"/>
              <a:t>ATGGT</a:t>
            </a:r>
            <a:r>
              <a:rPr lang="en-US" u="sng" dirty="0"/>
              <a:t>C</a:t>
            </a:r>
            <a:r>
              <a:rPr lang="en-US" u="sng" dirty="0">
                <a:solidFill>
                  <a:srgbClr val="D2533C"/>
                </a:solidFill>
              </a:rPr>
              <a:t>T</a:t>
            </a:r>
            <a:r>
              <a:rPr lang="en-US" u="sng" dirty="0"/>
              <a:t>G</a:t>
            </a:r>
            <a:r>
              <a:rPr lang="en-US" dirty="0"/>
              <a:t>AGTA</a:t>
            </a:r>
          </a:p>
          <a:p>
            <a:pPr marL="0" indent="0">
              <a:buNone/>
            </a:pPr>
            <a:r>
              <a:rPr lang="en-US" dirty="0"/>
              <a:t>ATGGT</a:t>
            </a:r>
            <a:r>
              <a:rPr lang="en-US" u="sng" dirty="0"/>
              <a:t>CG</a:t>
            </a:r>
            <a:r>
              <a:rPr lang="en-US" dirty="0"/>
              <a:t>AGTA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Addition</a:t>
            </a:r>
            <a:r>
              <a:rPr lang="en-US" dirty="0"/>
              <a:t> – a base added</a:t>
            </a:r>
          </a:p>
          <a:p>
            <a:pPr marL="0" indent="0">
              <a:buNone/>
            </a:pPr>
            <a:r>
              <a:rPr lang="en-US" dirty="0"/>
              <a:t>ATGGT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u="sng" dirty="0">
                <a:solidFill>
                  <a:srgbClr val="000000"/>
                </a:solidFill>
              </a:rPr>
              <a:t>TG</a:t>
            </a:r>
            <a:r>
              <a:rPr lang="en-US" dirty="0"/>
              <a:t>AGTA</a:t>
            </a:r>
          </a:p>
          <a:p>
            <a:pPr marL="0" indent="0">
              <a:buNone/>
            </a:pPr>
            <a:r>
              <a:rPr lang="en-US" dirty="0" smtClean="0"/>
              <a:t>ATGGT</a:t>
            </a:r>
            <a:r>
              <a:rPr lang="en-US" dirty="0" smtClean="0">
                <a:solidFill>
                  <a:srgbClr val="000000"/>
                </a:solidFill>
              </a:rPr>
              <a:t>C</a:t>
            </a:r>
            <a:r>
              <a:rPr lang="en-US" u="sng" dirty="0" smtClean="0">
                <a:solidFill>
                  <a:srgbClr val="000000"/>
                </a:solidFill>
              </a:rPr>
              <a:t>T</a:t>
            </a:r>
            <a:r>
              <a:rPr lang="en-US" u="sng" dirty="0" smtClean="0">
                <a:solidFill>
                  <a:schemeClr val="tx2"/>
                </a:solidFill>
              </a:rPr>
              <a:t>A</a:t>
            </a:r>
            <a:r>
              <a:rPr lang="en-US" u="sng" dirty="0" smtClean="0">
                <a:solidFill>
                  <a:srgbClr val="000000"/>
                </a:solidFill>
              </a:rPr>
              <a:t>G</a:t>
            </a:r>
            <a:r>
              <a:rPr lang="en-US" dirty="0" smtClean="0"/>
              <a:t>AGTA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Substitution</a:t>
            </a:r>
            <a:r>
              <a:rPr lang="en-US" dirty="0"/>
              <a:t> – a base switched with another</a:t>
            </a:r>
          </a:p>
          <a:p>
            <a:pPr marL="0" indent="0">
              <a:buNone/>
            </a:pPr>
            <a:r>
              <a:rPr lang="en-US" dirty="0"/>
              <a:t>ATGGT</a:t>
            </a:r>
            <a:r>
              <a:rPr lang="en-US" dirty="0">
                <a:solidFill>
                  <a:srgbClr val="000000"/>
                </a:solidFill>
              </a:rPr>
              <a:t>CT</a:t>
            </a:r>
            <a:r>
              <a:rPr lang="en-US" u="sng" dirty="0">
                <a:solidFill>
                  <a:srgbClr val="000000"/>
                </a:solidFill>
              </a:rPr>
              <a:t>G</a:t>
            </a:r>
            <a:r>
              <a:rPr lang="en-US" dirty="0"/>
              <a:t>AGTA</a:t>
            </a:r>
          </a:p>
          <a:p>
            <a:pPr marL="0" indent="0">
              <a:buNone/>
            </a:pPr>
            <a:r>
              <a:rPr lang="en-US" dirty="0" smtClean="0"/>
              <a:t>ATGGT</a:t>
            </a:r>
            <a:r>
              <a:rPr lang="en-US" dirty="0" smtClean="0">
                <a:solidFill>
                  <a:srgbClr val="000000"/>
                </a:solidFill>
              </a:rPr>
              <a:t>CT</a:t>
            </a:r>
            <a:r>
              <a:rPr lang="en-US" u="sng" dirty="0" smtClean="0">
                <a:solidFill>
                  <a:srgbClr val="D2533C"/>
                </a:solidFill>
              </a:rPr>
              <a:t>C</a:t>
            </a:r>
            <a:r>
              <a:rPr lang="en-US" dirty="0" smtClean="0"/>
              <a:t>AGTA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4137" y="1809086"/>
            <a:ext cx="350266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your DNA sequences were grouped into triplets? Which types of mutations would be more lethal?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359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Positive mutations</a:t>
            </a:r>
            <a:r>
              <a:rPr lang="en-US" dirty="0" smtClean="0"/>
              <a:t>: benefits the organism</a:t>
            </a:r>
          </a:p>
          <a:p>
            <a:endParaRPr lang="en-US" dirty="0"/>
          </a:p>
          <a:p>
            <a:r>
              <a:rPr lang="en-US" b="1" dirty="0" smtClean="0"/>
              <a:t>Negative mutations</a:t>
            </a:r>
            <a:r>
              <a:rPr lang="en-US" dirty="0" smtClean="0"/>
              <a:t>: harmful for the organism</a:t>
            </a:r>
          </a:p>
          <a:p>
            <a:endParaRPr lang="en-US" dirty="0"/>
          </a:p>
          <a:p>
            <a:r>
              <a:rPr lang="en-US" b="1" dirty="0" smtClean="0"/>
              <a:t>Neutral mutations</a:t>
            </a:r>
            <a:r>
              <a:rPr lang="en-US" dirty="0" smtClean="0"/>
              <a:t>: no effect on the organism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</a:t>
            </a:r>
            <a:r>
              <a:rPr lang="en-US" u="sng" dirty="0" smtClean="0"/>
              <a:t>type of mutation </a:t>
            </a:r>
            <a:r>
              <a:rPr lang="en-US" dirty="0" smtClean="0"/>
              <a:t>is most likely to be </a:t>
            </a:r>
            <a:r>
              <a:rPr lang="en-US" u="sng" dirty="0" smtClean="0"/>
              <a:t>neutral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7265"/>
            <a:ext cx="9144000" cy="1884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558" y="1885068"/>
            <a:ext cx="1568441" cy="2122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943" y="376160"/>
            <a:ext cx="1746037" cy="1746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271" y="608824"/>
            <a:ext cx="1151970" cy="91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2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Mutations: Mutagens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Radiation – UV, gamma, X-rays, radioactive decay</a:t>
            </a:r>
          </a:p>
          <a:p>
            <a:r>
              <a:rPr lang="en-US" sz="2800" dirty="0" smtClean="0"/>
              <a:t>Metals – arsenic, cadmium, chromium, nickel</a:t>
            </a:r>
          </a:p>
          <a:p>
            <a:r>
              <a:rPr lang="en-US" sz="2800" dirty="0" smtClean="0"/>
              <a:t>Biological agents – viruses</a:t>
            </a:r>
          </a:p>
          <a:p>
            <a:r>
              <a:rPr lang="en-US" sz="2800" dirty="0" smtClean="0"/>
              <a:t>Smoking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818" r="15516"/>
          <a:stretch/>
        </p:blipFill>
        <p:spPr>
          <a:xfrm>
            <a:off x="7787078" y="1174407"/>
            <a:ext cx="1356922" cy="1317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110" y="4367125"/>
            <a:ext cx="4219750" cy="21098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383311" y="4174813"/>
            <a:ext cx="4784019" cy="2435307"/>
          </a:xfrm>
          <a:prstGeom prst="line">
            <a:avLst/>
          </a:prstGeom>
          <a:ln w="76200" cmpd="sng"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196118" y="4214724"/>
            <a:ext cx="4971212" cy="2395396"/>
          </a:xfrm>
          <a:prstGeom prst="line">
            <a:avLst/>
          </a:prstGeom>
          <a:ln w="76200" cmpd="sng"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915" y="3498620"/>
            <a:ext cx="31115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7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Exit Slip: answer on separate sheet of paper, hand-in before you leave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CA" dirty="0"/>
          </a:p>
          <a:p>
            <a:pPr lvl="0"/>
            <a:r>
              <a:rPr lang="en-CA" dirty="0" smtClean="0"/>
              <a:t>Question </a:t>
            </a:r>
            <a:r>
              <a:rPr lang="en-CA" dirty="0"/>
              <a:t>1: compare each of your bees to the healthy bee (#1). How are these sick bees </a:t>
            </a:r>
            <a:r>
              <a:rPr lang="en-CA" dirty="0" smtClean="0"/>
              <a:t>different? </a:t>
            </a:r>
            <a:r>
              <a:rPr lang="en-CA" dirty="0"/>
              <a:t>W</a:t>
            </a:r>
            <a:r>
              <a:rPr lang="en-CA" dirty="0" smtClean="0"/>
              <a:t>hich </a:t>
            </a:r>
            <a:r>
              <a:rPr lang="en-CA" dirty="0"/>
              <a:t>mutation caused them to be sick? Are these positive, negative, or neutral mutations? Why</a:t>
            </a:r>
            <a:r>
              <a:rPr lang="en-CA" dirty="0" smtClean="0"/>
              <a:t>?</a:t>
            </a:r>
          </a:p>
          <a:p>
            <a:pPr lvl="0"/>
            <a:endParaRPr lang="en-CA" dirty="0"/>
          </a:p>
          <a:p>
            <a:r>
              <a:rPr lang="en-CA" dirty="0"/>
              <a:t>Question 2: How does a mutation in your bee's DNA sequence cause them to develop those traits</a:t>
            </a:r>
            <a:r>
              <a:rPr lang="en-CA" dirty="0" smtClean="0"/>
              <a:t>? Trace the trait back to the genetic sequence that produced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42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 next class (Chapter 4 minus gene therapy)</a:t>
            </a:r>
          </a:p>
          <a:p>
            <a:endParaRPr lang="en-US" dirty="0"/>
          </a:p>
          <a:p>
            <a:r>
              <a:rPr lang="en-US" dirty="0" smtClean="0"/>
              <a:t>Read section </a:t>
            </a:r>
            <a:r>
              <a:rPr lang="en-US" dirty="0"/>
              <a:t>4.2</a:t>
            </a:r>
            <a:endParaRPr lang="en-CA" dirty="0"/>
          </a:p>
          <a:p>
            <a:r>
              <a:rPr lang="en-US" dirty="0"/>
              <a:t>Problems: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/>
              <a:t>pg</a:t>
            </a:r>
            <a:r>
              <a:rPr lang="en-US" dirty="0"/>
              <a:t> 145) 2, 3, 4, 7, 10, 11, 12, 14</a:t>
            </a:r>
            <a:endParaRPr lang="en-CA" dirty="0"/>
          </a:p>
          <a:p>
            <a:r>
              <a:rPr lang="en-US" dirty="0"/>
              <a:t>(</a:t>
            </a:r>
            <a:r>
              <a:rPr lang="en-US" dirty="0" err="1"/>
              <a:t>pg</a:t>
            </a:r>
            <a:r>
              <a:rPr lang="en-US" dirty="0"/>
              <a:t> 146) 2, 6, 8, 10, 11, 12, 16, </a:t>
            </a:r>
            <a:r>
              <a:rPr lang="en-US" dirty="0" smtClean="0"/>
              <a:t>21</a:t>
            </a:r>
          </a:p>
          <a:p>
            <a:r>
              <a:rPr lang="en-US" dirty="0" smtClean="0"/>
              <a:t>2 Check your learning worksheets</a:t>
            </a:r>
          </a:p>
          <a:p>
            <a:endParaRPr lang="en-US" dirty="0"/>
          </a:p>
          <a:p>
            <a:r>
              <a:rPr lang="en-US" dirty="0" smtClean="0"/>
              <a:t>Assignment 1 (due Tues after Easter long weekend)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2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Genetics </a:t>
            </a:r>
            <a:r>
              <a:rPr lang="en-US" cap="none" dirty="0" smtClean="0"/>
              <a:t>and MUTATIONS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Summary of 4.1</a:t>
            </a:r>
          </a:p>
          <a:p>
            <a:r>
              <a:rPr lang="en-US" dirty="0"/>
              <a:t>C</a:t>
            </a:r>
            <a:r>
              <a:rPr lang="en-US" dirty="0" smtClean="0"/>
              <a:t>entral Dogma</a:t>
            </a:r>
          </a:p>
          <a:p>
            <a:r>
              <a:rPr lang="en-US" dirty="0" smtClean="0"/>
              <a:t>Mutations – causes,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2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Nucleus as center of life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DNA containing information on cellular function</a:t>
            </a:r>
          </a:p>
          <a:p>
            <a:r>
              <a:rPr lang="en-US" sz="2800" dirty="0" smtClean="0"/>
              <a:t>Organized into chromatin</a:t>
            </a:r>
          </a:p>
          <a:p>
            <a:r>
              <a:rPr lang="en-US" sz="2800" dirty="0" smtClean="0"/>
              <a:t>Information travels outwards from the nucleus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123" y="3085440"/>
            <a:ext cx="5489208" cy="358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between DNA, chromatin, and chromosome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DNA</a:t>
            </a:r>
            <a:r>
              <a:rPr lang="en-US" sz="2800" dirty="0" smtClean="0"/>
              <a:t>: one molecule of double stranded </a:t>
            </a:r>
            <a:r>
              <a:rPr lang="en-US" sz="2800" dirty="0"/>
              <a:t>deoxyribonucleic </a:t>
            </a:r>
            <a:r>
              <a:rPr lang="en-US" sz="2800" dirty="0" smtClean="0"/>
              <a:t>acid</a:t>
            </a:r>
          </a:p>
          <a:p>
            <a:r>
              <a:rPr lang="en-US" sz="2800" b="1" dirty="0" smtClean="0"/>
              <a:t>Chromatin</a:t>
            </a:r>
            <a:r>
              <a:rPr lang="en-US" sz="2800" dirty="0" smtClean="0"/>
              <a:t>: </a:t>
            </a:r>
            <a:r>
              <a:rPr lang="en-US" sz="2800" b="1" dirty="0" smtClean="0"/>
              <a:t>DNA</a:t>
            </a:r>
            <a:r>
              <a:rPr lang="en-US" sz="2800" dirty="0" smtClean="0"/>
              <a:t> wrapped around proteins</a:t>
            </a:r>
          </a:p>
          <a:p>
            <a:r>
              <a:rPr lang="en-US" sz="2800" b="1" dirty="0" smtClean="0"/>
              <a:t>Chromosome</a:t>
            </a:r>
            <a:r>
              <a:rPr lang="en-US" sz="2800" dirty="0" smtClean="0"/>
              <a:t>: condensed </a:t>
            </a:r>
            <a:r>
              <a:rPr lang="en-US" sz="2800" b="1" dirty="0" smtClean="0"/>
              <a:t>chromatin </a:t>
            </a:r>
            <a:r>
              <a:rPr lang="en-US" sz="2800" dirty="0" smtClean="0"/>
              <a:t>before cell divides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97000"/>
            <a:ext cx="4191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965"/>
            <a:ext cx="8229600" cy="5112035"/>
          </a:xfrm>
        </p:spPr>
        <p:txBody>
          <a:bodyPr/>
          <a:lstStyle/>
          <a:p>
            <a:r>
              <a:rPr lang="en-US" dirty="0" smtClean="0"/>
              <a:t>Sugar phosphate backbone</a:t>
            </a:r>
          </a:p>
          <a:p>
            <a:r>
              <a:rPr lang="en-US" dirty="0" smtClean="0"/>
              <a:t>Bases: A, T, G, and C</a:t>
            </a:r>
          </a:p>
          <a:p>
            <a:r>
              <a:rPr lang="en-US" dirty="0" smtClean="0"/>
              <a:t>Adenine, Thymine, Guanine, Cytosine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4026351"/>
            <a:ext cx="46228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381000"/>
            <a:ext cx="29464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041"/>
          <a:stretch/>
        </p:blipFill>
        <p:spPr>
          <a:xfrm>
            <a:off x="1" y="2767845"/>
            <a:ext cx="4353111" cy="40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2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484"/>
            <a:ext cx="8229600" cy="1739650"/>
          </a:xfrm>
        </p:spPr>
        <p:txBody>
          <a:bodyPr/>
          <a:lstStyle/>
          <a:p>
            <a:r>
              <a:rPr lang="en-US" dirty="0" smtClean="0"/>
              <a:t>Humans: </a:t>
            </a:r>
            <a:r>
              <a:rPr lang="en-US" b="1" dirty="0" smtClean="0"/>
              <a:t>23</a:t>
            </a:r>
            <a:r>
              <a:rPr lang="en-US" dirty="0" smtClean="0"/>
              <a:t> pairs of chromosomes, </a:t>
            </a:r>
            <a:r>
              <a:rPr lang="en-US" b="1" dirty="0" smtClean="0"/>
              <a:t>46</a:t>
            </a:r>
            <a:r>
              <a:rPr lang="en-US" dirty="0" smtClean="0"/>
              <a:t> chromosomes total</a:t>
            </a:r>
          </a:p>
          <a:p>
            <a:r>
              <a:rPr lang="en-US" dirty="0" smtClean="0"/>
              <a:t>Chromosome number from 1-22, 23</a:t>
            </a:r>
            <a:r>
              <a:rPr lang="en-US" baseline="30000" dirty="0" smtClean="0"/>
              <a:t>rd</a:t>
            </a:r>
            <a:r>
              <a:rPr lang="en-US" dirty="0" smtClean="0"/>
              <a:t> pair of chromosomes are sex chromosomes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4134"/>
            <a:ext cx="3813866" cy="3813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037" y="2644049"/>
            <a:ext cx="2162322" cy="216232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271119" y="3513801"/>
            <a:ext cx="1095975" cy="1061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497863" y="3513801"/>
            <a:ext cx="1188937" cy="1061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40469" y="4574899"/>
            <a:ext cx="182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Set of 23 chromosomes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6976" y="4627084"/>
            <a:ext cx="182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Set of 23 chromosomes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2894" y="6294459"/>
            <a:ext cx="300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= 46 </a:t>
            </a:r>
            <a:r>
              <a:rPr lang="en-US" dirty="0" err="1" smtClean="0"/>
              <a:t>chromsomes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440" y="4771581"/>
            <a:ext cx="1603086" cy="17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9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genes fit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 of your chromosome</a:t>
            </a:r>
          </a:p>
          <a:p>
            <a:r>
              <a:rPr lang="en-US" dirty="0" smtClean="0"/>
              <a:t>Sequence of DNA coding for a protein</a:t>
            </a:r>
          </a:p>
          <a:p>
            <a:r>
              <a:rPr lang="en-US" dirty="0" smtClean="0"/>
              <a:t>The sequence is like a set of instructions to make this protein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03" y="3797300"/>
            <a:ext cx="69342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7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-&gt; Protein -&gt; Trait/Function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096" y="3918236"/>
            <a:ext cx="2551904" cy="2939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8600"/>
            <a:ext cx="45720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4800"/>
            <a:ext cx="3289300" cy="246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881" y="1486072"/>
            <a:ext cx="3434119" cy="2432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300" y="2489506"/>
            <a:ext cx="2946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7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5739" y="1826481"/>
            <a:ext cx="3896801" cy="31485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Nucleus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4202"/>
          <a:stretch/>
        </p:blipFill>
        <p:spPr>
          <a:xfrm>
            <a:off x="1092200" y="2489200"/>
            <a:ext cx="6959600" cy="14246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87218" y="5340282"/>
            <a:ext cx="6993366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31004" y="5479442"/>
            <a:ext cx="4523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Flow of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849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158</TotalTime>
  <Words>477</Words>
  <Application>Microsoft Macintosh PowerPoint</Application>
  <PresentationFormat>On-screen Show (4:3)</PresentationFormat>
  <Paragraphs>95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PowerPoint Presentation</vt:lpstr>
      <vt:lpstr>Genetics and MUTATIONS</vt:lpstr>
      <vt:lpstr>Nucleus as center of life</vt:lpstr>
      <vt:lpstr>Relationship between DNA, chromatin, and chromosome</vt:lpstr>
      <vt:lpstr>DNA</vt:lpstr>
      <vt:lpstr>Chromosomes</vt:lpstr>
      <vt:lpstr>Where do genes fit in?</vt:lpstr>
      <vt:lpstr>Genes -&gt; Protein -&gt; Trait/Function</vt:lpstr>
      <vt:lpstr>Central Dogma</vt:lpstr>
      <vt:lpstr>Mutations</vt:lpstr>
      <vt:lpstr>Types of Mutations</vt:lpstr>
      <vt:lpstr>Effects of mutations</vt:lpstr>
      <vt:lpstr>Causes of Mutations: Mutagens</vt:lpstr>
      <vt:lpstr>Activity!</vt:lpstr>
      <vt:lpstr>Exit Slip: answer on separate sheet of paper, hand-in before you leave</vt:lpstr>
      <vt:lpstr>PowerPoint Presentation</vt:lpstr>
    </vt:vector>
  </TitlesOfParts>
  <Company>University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and MUTATIONS</dc:title>
  <dc:creator>Lu Li</dc:creator>
  <cp:lastModifiedBy>Lu Li</cp:lastModifiedBy>
  <cp:revision>16</cp:revision>
  <dcterms:created xsi:type="dcterms:W3CDTF">2015-03-26T04:09:16Z</dcterms:created>
  <dcterms:modified xsi:type="dcterms:W3CDTF">2015-04-16T08:32:48Z</dcterms:modified>
</cp:coreProperties>
</file>