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880A4-D52C-A94A-B589-25DE20275732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164A9-A173-B94C-ABA2-62F49B58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5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7D6CC-6508-7C49-955F-21ED4F849ABC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6DE9E-A241-9544-9FF2-8C9D2F7F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7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30 March,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30 March,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of Refraction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Snell’s Law</a:t>
            </a:r>
          </a:p>
          <a:p>
            <a:r>
              <a:rPr lang="en-US" dirty="0" smtClean="0"/>
              <a:t>Critical Angle</a:t>
            </a:r>
          </a:p>
          <a:p>
            <a:r>
              <a:rPr lang="en-US" dirty="0" smtClean="0"/>
              <a:t>Why is a diamond so shiny?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8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73" y="1016207"/>
            <a:ext cx="7392921" cy="475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6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Refraction (</a:t>
            </a:r>
            <a:r>
              <a:rPr lang="en-US" dirty="0" err="1" smtClean="0"/>
              <a:t>Chp</a:t>
            </a:r>
            <a:r>
              <a:rPr lang="en-US" dirty="0" smtClean="0"/>
              <a:t> 17.1)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432"/>
            <a:ext cx="8229600" cy="4876800"/>
          </a:xfrm>
        </p:spPr>
        <p:txBody>
          <a:bodyPr/>
          <a:lstStyle/>
          <a:p>
            <a:r>
              <a:rPr lang="en-US" dirty="0" smtClean="0"/>
              <a:t>Also known as Snell’s Law</a:t>
            </a:r>
          </a:p>
          <a:p>
            <a:r>
              <a:rPr lang="en-US" dirty="0" smtClean="0"/>
              <a:t>Light bends when crossing boundaries between 2 media with different optical densities measured by their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i="1" dirty="0" err="1" smtClean="0"/>
              <a:t>n</a:t>
            </a:r>
            <a:r>
              <a:rPr lang="en-US" i="1" baseline="-25000" dirty="0" err="1"/>
              <a:t>x</a:t>
            </a:r>
            <a:r>
              <a:rPr lang="en-US" dirty="0" smtClean="0"/>
              <a:t> is the refractive index of </a:t>
            </a:r>
            <a:r>
              <a:rPr lang="en-US" dirty="0" err="1" smtClean="0"/>
              <a:t>medium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i="1" dirty="0" smtClean="0"/>
              <a:t>θ</a:t>
            </a:r>
            <a:r>
              <a:rPr lang="en-US" i="1" baseline="-25000" dirty="0"/>
              <a:t>1</a:t>
            </a:r>
            <a:r>
              <a:rPr lang="en-US" i="1" dirty="0" smtClean="0"/>
              <a:t> </a:t>
            </a:r>
            <a:r>
              <a:rPr lang="en-US" dirty="0" smtClean="0"/>
              <a:t>is the incident angle relative to the normal (pink line)</a:t>
            </a:r>
          </a:p>
          <a:p>
            <a:r>
              <a:rPr lang="en-US" i="1" dirty="0" smtClean="0"/>
              <a:t>θ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refracted </a:t>
            </a:r>
            <a:r>
              <a:rPr lang="en-US" dirty="0"/>
              <a:t>angle relative to the normal (pink line)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600" y="4037495"/>
            <a:ext cx="5613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light changes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peed of light, </a:t>
            </a:r>
            <a:r>
              <a:rPr lang="en-US" i="1" dirty="0" smtClean="0"/>
              <a:t>c ~ </a:t>
            </a:r>
            <a:r>
              <a:rPr lang="en-US" dirty="0" smtClean="0"/>
              <a:t>3.0 x 10</a:t>
            </a:r>
            <a:r>
              <a:rPr lang="en-US" baseline="30000" dirty="0" smtClean="0"/>
              <a:t>8</a:t>
            </a:r>
            <a:r>
              <a:rPr lang="en-US" dirty="0" smtClean="0"/>
              <a:t>m/s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8" y="2565106"/>
            <a:ext cx="10054667" cy="39118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10496" y="4493009"/>
            <a:ext cx="1762927" cy="914400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9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 problem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 for water is 1.33</a:t>
            </a:r>
          </a:p>
          <a:p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air </a:t>
            </a:r>
            <a:r>
              <a:rPr lang="en-US" dirty="0"/>
              <a:t>is </a:t>
            </a:r>
            <a:r>
              <a:rPr lang="en-US" dirty="0" smtClean="0"/>
              <a:t>~1.00</a:t>
            </a:r>
            <a:endParaRPr lang="en-US" baseline="-25000" dirty="0"/>
          </a:p>
          <a:p>
            <a:r>
              <a:rPr lang="en-US" i="1" dirty="0" smtClean="0"/>
              <a:t>θ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is 30.0°</a:t>
            </a:r>
          </a:p>
          <a:p>
            <a:r>
              <a:rPr lang="en-US" i="1" dirty="0" smtClean="0"/>
              <a:t>θ</a:t>
            </a:r>
            <a:r>
              <a:rPr lang="en-US" i="1" baseline="-25000" dirty="0" smtClean="0"/>
              <a:t>2</a:t>
            </a:r>
            <a:r>
              <a:rPr lang="en-US" i="1" dirty="0" smtClean="0"/>
              <a:t> = 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9963" y="1300574"/>
            <a:ext cx="3014037" cy="19404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600" y="3810000"/>
            <a:ext cx="5613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4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internal reflection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42110" y="10237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514" y="1393056"/>
            <a:ext cx="6556596" cy="5245277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250375"/>
            <a:ext cx="3433680" cy="807446"/>
          </a:xfrm>
        </p:spPr>
        <p:txBody>
          <a:bodyPr>
            <a:noAutofit/>
          </a:bodyPr>
          <a:lstStyle/>
          <a:p>
            <a:r>
              <a:rPr lang="en-US" sz="2800" b="1" i="1" dirty="0" err="1" smtClean="0"/>
              <a:t>θ</a:t>
            </a:r>
            <a:r>
              <a:rPr lang="en-US" sz="2800" b="1" i="1" baseline="-25000" dirty="0" err="1"/>
              <a:t>c</a:t>
            </a:r>
            <a:r>
              <a:rPr lang="en-US" sz="2800" b="1" i="1" dirty="0" smtClean="0"/>
              <a:t> = </a:t>
            </a:r>
            <a:r>
              <a:rPr lang="en-US" sz="2800" b="1" dirty="0" smtClean="0"/>
              <a:t>Critical Angle</a:t>
            </a:r>
            <a:endParaRPr lang="en-U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23095" y="2767845"/>
            <a:ext cx="1251110" cy="2085363"/>
          </a:xfrm>
          <a:prstGeom prst="straightConnector1">
            <a:avLst/>
          </a:prstGeom>
          <a:ln w="762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65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the critical angle of water</a:t>
            </a:r>
          </a:p>
          <a:p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dirty="0"/>
              <a:t> for water is 1.33</a:t>
            </a:r>
          </a:p>
          <a:p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for air is ~1.00</a:t>
            </a:r>
            <a:endParaRPr lang="en-US" baseline="-25000" dirty="0"/>
          </a:p>
          <a:p>
            <a:r>
              <a:rPr lang="en-US" i="1" dirty="0" smtClean="0"/>
              <a:t>θ</a:t>
            </a:r>
            <a:r>
              <a:rPr lang="en-US" i="1" baseline="-25000" dirty="0"/>
              <a:t>2</a:t>
            </a:r>
            <a:r>
              <a:rPr lang="en-US" i="1" dirty="0" smtClean="0"/>
              <a:t> </a:t>
            </a:r>
            <a:r>
              <a:rPr lang="en-US" dirty="0" smtClean="0"/>
              <a:t>is 90.0°</a:t>
            </a:r>
            <a:endParaRPr lang="en-US" dirty="0"/>
          </a:p>
          <a:p>
            <a:r>
              <a:rPr lang="en-US" i="1" dirty="0" smtClean="0"/>
              <a:t>θ</a:t>
            </a:r>
            <a:r>
              <a:rPr lang="en-US" i="1" baseline="-25000" dirty="0" smtClean="0"/>
              <a:t>2</a:t>
            </a:r>
            <a:r>
              <a:rPr lang="en-US" i="1" dirty="0" smtClean="0"/>
              <a:t> or </a:t>
            </a:r>
            <a:r>
              <a:rPr lang="en-US" i="1" dirty="0" err="1" smtClean="0"/>
              <a:t>θ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= </a:t>
            </a:r>
            <a:r>
              <a:rPr lang="en-US" i="1" dirty="0"/>
              <a:t>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234" y="899022"/>
            <a:ext cx="3563766" cy="237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5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diamond so shiny?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6309264" cy="4876800"/>
          </a:xfrm>
        </p:spPr>
        <p:txBody>
          <a:bodyPr/>
          <a:lstStyle/>
          <a:p>
            <a:r>
              <a:rPr lang="en-US" dirty="0" smtClean="0"/>
              <a:t>Total internal reflection!</a:t>
            </a:r>
          </a:p>
          <a:p>
            <a:endParaRPr lang="en-US" dirty="0"/>
          </a:p>
          <a:p>
            <a:r>
              <a:rPr lang="en-US" dirty="0" smtClean="0"/>
              <a:t>What is the critical angle of diamond relative to air?</a:t>
            </a:r>
          </a:p>
          <a:p>
            <a:r>
              <a:rPr lang="en-US" i="1" dirty="0" err="1" smtClean="0"/>
              <a:t>n</a:t>
            </a:r>
            <a:r>
              <a:rPr lang="en-US" i="1" baseline="-25000" dirty="0" err="1" smtClean="0"/>
              <a:t>d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diamond </a:t>
            </a:r>
            <a:r>
              <a:rPr lang="en-US" dirty="0"/>
              <a:t>is </a:t>
            </a:r>
            <a:r>
              <a:rPr lang="en-US" dirty="0" smtClean="0"/>
              <a:t>2.42</a:t>
            </a:r>
            <a:endParaRPr lang="en-US" baseline="-250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69759" b="26743"/>
          <a:stretch/>
        </p:blipFill>
        <p:spPr>
          <a:xfrm>
            <a:off x="6766464" y="1695371"/>
            <a:ext cx="1920336" cy="146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32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42</TotalTime>
  <Words>176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Law of Refraction</vt:lpstr>
      <vt:lpstr>PowerPoint Presentation</vt:lpstr>
      <vt:lpstr>Law of Refraction (Chp 17.1)</vt:lpstr>
      <vt:lpstr>Speed of light changes</vt:lpstr>
      <vt:lpstr>Let’s try a problem together</vt:lpstr>
      <vt:lpstr>Total internal reflection</vt:lpstr>
      <vt:lpstr>Critical Angle</vt:lpstr>
      <vt:lpstr>Why is a diamond so shiny?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Refraction</dc:title>
  <dc:creator>Lu Li</dc:creator>
  <cp:lastModifiedBy>Lu Li</cp:lastModifiedBy>
  <cp:revision>5</cp:revision>
  <cp:lastPrinted>2015-03-30T10:21:28Z</cp:lastPrinted>
  <dcterms:created xsi:type="dcterms:W3CDTF">2015-03-30T09:43:53Z</dcterms:created>
  <dcterms:modified xsi:type="dcterms:W3CDTF">2015-03-30T10:32:11Z</dcterms:modified>
</cp:coreProperties>
</file>