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9" r:id="rId3"/>
    <p:sldId id="260" r:id="rId4"/>
    <p:sldId id="258" r:id="rId5"/>
    <p:sldId id="261" r:id="rId6"/>
    <p:sldId id="257" r:id="rId7"/>
    <p:sldId id="262" r:id="rId8"/>
    <p:sldId id="265" r:id="rId9"/>
    <p:sldId id="263" r:id="rId10"/>
    <p:sldId id="266" r:id="rId11"/>
    <p:sldId id="264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2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9 April,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9 April,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9 April,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9 April,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9 April,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9 April,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9 April,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9 April,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9 April,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9 April,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9 April,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9 April,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7848600" cy="222006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Purpose of Meiosis</a:t>
            </a:r>
          </a:p>
          <a:p>
            <a:r>
              <a:rPr lang="en-US" dirty="0"/>
              <a:t>Genetic diversity-mating, gene shuffling events</a:t>
            </a:r>
            <a:endParaRPr lang="en-US" dirty="0" smtClean="0"/>
          </a:p>
          <a:p>
            <a:r>
              <a:rPr lang="en-US" dirty="0" err="1" smtClean="0"/>
              <a:t>Ploidy</a:t>
            </a:r>
            <a:endParaRPr lang="en-US" dirty="0" smtClean="0"/>
          </a:p>
          <a:p>
            <a:r>
              <a:rPr lang="en-US" dirty="0" smtClean="0"/>
              <a:t>Meiosis I</a:t>
            </a:r>
          </a:p>
          <a:p>
            <a:r>
              <a:rPr lang="en-US" dirty="0" smtClean="0"/>
              <a:t>Meiosis II</a:t>
            </a:r>
          </a:p>
          <a:p>
            <a:r>
              <a:rPr lang="en-US" dirty="0" smtClean="0"/>
              <a:t>What happens when Meiosis goes wrong?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701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7226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Prophase II - </a:t>
            </a:r>
            <a:r>
              <a:rPr lang="en-US" dirty="0"/>
              <a:t> One chromosome (w/ sister chromatid) </a:t>
            </a:r>
            <a:r>
              <a:rPr lang="en-US" dirty="0" smtClean="0"/>
              <a:t>prepared to divide</a:t>
            </a:r>
          </a:p>
          <a:p>
            <a:r>
              <a:rPr lang="en-US" dirty="0" smtClean="0"/>
              <a:t>Metaphase II – each chromosome line up at the equator</a:t>
            </a:r>
          </a:p>
          <a:p>
            <a:r>
              <a:rPr lang="en-US" dirty="0" smtClean="0"/>
              <a:t>Anaphase II – Sister chromatids are pulled at their centromeres to the opposite poles of 2 daughter cells</a:t>
            </a:r>
          </a:p>
          <a:p>
            <a:r>
              <a:rPr lang="en-US" dirty="0" err="1" smtClean="0"/>
              <a:t>Telophase</a:t>
            </a:r>
            <a:r>
              <a:rPr lang="en-US" dirty="0" smtClean="0"/>
              <a:t> II – One sister chromatid at each pole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88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523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happens when Meiosis goes wrong?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38954" cy="4876800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Chromosome mutations!</a:t>
            </a:r>
          </a:p>
          <a:p>
            <a:endParaRPr lang="en-US" dirty="0"/>
          </a:p>
          <a:p>
            <a:r>
              <a:rPr lang="en-US" dirty="0" smtClean="0"/>
              <a:t>Duplication – part of the chromosome is duplicated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Deletion – part of the chromosome is deleted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347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happens when Meiosis goes wrong?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38954" cy="4876800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Chromosome mutations!</a:t>
            </a:r>
          </a:p>
          <a:p>
            <a:endParaRPr lang="en-US" dirty="0"/>
          </a:p>
          <a:p>
            <a:r>
              <a:rPr lang="en-US" dirty="0" smtClean="0"/>
              <a:t>Inversion – part of the chromosome is duplicated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Relocation – part of the chromosome is deleted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062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Goal: </a:t>
            </a:r>
            <a:r>
              <a:rPr lang="en-US" dirty="0" smtClean="0"/>
              <a:t>create a model of Meiosis</a:t>
            </a: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 smtClean="0"/>
              <a:t>Materials</a:t>
            </a:r>
            <a:br>
              <a:rPr lang="en-US" u="sng" dirty="0" smtClean="0"/>
            </a:br>
            <a:r>
              <a:rPr lang="en-US" dirty="0" smtClean="0"/>
              <a:t>Pipe cleaners</a:t>
            </a:r>
          </a:p>
          <a:p>
            <a:pPr marL="0" indent="0">
              <a:buNone/>
            </a:pPr>
            <a:r>
              <a:rPr lang="en-US" dirty="0" smtClean="0"/>
              <a:t>Scissors</a:t>
            </a:r>
          </a:p>
          <a:p>
            <a:pPr marL="0" indent="0">
              <a:buNone/>
            </a:pPr>
            <a:r>
              <a:rPr lang="en-US" dirty="0" err="1" smtClean="0"/>
              <a:t>Playdoh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56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Reproduction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7126"/>
            <a:ext cx="8229600" cy="539087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Genetic diversity: inherited genetic differences present in a species</a:t>
            </a:r>
          </a:p>
          <a:p>
            <a:endParaRPr lang="en-US" dirty="0"/>
          </a:p>
          <a:p>
            <a:r>
              <a:rPr lang="en-US" dirty="0" smtClean="0"/>
              <a:t>Gametes: specialized cells for reproduction (egg, sperm)</a:t>
            </a:r>
          </a:p>
          <a:p>
            <a:endParaRPr lang="en-US" dirty="0"/>
          </a:p>
          <a:p>
            <a:r>
              <a:rPr lang="en-US" dirty="0" err="1" smtClean="0"/>
              <a:t>Ploidy</a:t>
            </a:r>
            <a:r>
              <a:rPr lang="en-US" dirty="0" smtClean="0"/>
              <a:t> (</a:t>
            </a:r>
            <a:r>
              <a:rPr lang="en-US" i="1" dirty="0" err="1" smtClean="0"/>
              <a:t>x</a:t>
            </a:r>
            <a:r>
              <a:rPr lang="en-US" dirty="0" err="1" smtClean="0"/>
              <a:t>n</a:t>
            </a:r>
            <a:r>
              <a:rPr lang="en-US" dirty="0" smtClean="0"/>
              <a:t>): number of chromosome sets (ex. Our cells are diploid because we have 2 sets of chromosomes)</a:t>
            </a:r>
          </a:p>
          <a:p>
            <a:endParaRPr lang="en-US" dirty="0"/>
          </a:p>
          <a:p>
            <a:r>
              <a:rPr lang="en-US" dirty="0" smtClean="0"/>
              <a:t>Fertilization: combination of female and male gametes</a:t>
            </a:r>
          </a:p>
          <a:p>
            <a:endParaRPr lang="en-US" dirty="0"/>
          </a:p>
          <a:p>
            <a:r>
              <a:rPr lang="en-US" dirty="0" smtClean="0"/>
              <a:t>Zygote: product of fertilization, 1 cell receiving 1 set of chromosomes from each parent</a:t>
            </a:r>
          </a:p>
          <a:p>
            <a:endParaRPr lang="en-US" dirty="0"/>
          </a:p>
          <a:p>
            <a:r>
              <a:rPr lang="en-US" dirty="0" smtClean="0"/>
              <a:t>Embryo: zygote cell undergoes mitosis to form a multicellular embryo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333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57" y="1465385"/>
            <a:ext cx="9045697" cy="371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480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Produce gametes (egg and sperm) for reproduction</a:t>
            </a:r>
          </a:p>
          <a:p>
            <a:endParaRPr lang="en-US" sz="2800" dirty="0"/>
          </a:p>
          <a:p>
            <a:r>
              <a:rPr lang="en-US" sz="2800" b="1" dirty="0" smtClean="0"/>
              <a:t>Reduces</a:t>
            </a:r>
            <a:r>
              <a:rPr lang="en-US" sz="2800" dirty="0" smtClean="0"/>
              <a:t> the chromosome sets/number by half</a:t>
            </a:r>
            <a:br>
              <a:rPr lang="en-US" sz="2800" dirty="0" smtClean="0"/>
            </a:br>
            <a:r>
              <a:rPr lang="en-US" sz="2800" dirty="0" smtClean="0"/>
              <a:t>Diploid (2n)-----</a:t>
            </a:r>
            <a:r>
              <a:rPr lang="en-US" sz="2800" dirty="0" smtClean="0">
                <a:sym typeface="Wingdings"/>
              </a:rPr>
              <a:t>Haploid (n)</a:t>
            </a:r>
            <a:br>
              <a:rPr lang="en-US" sz="2800" dirty="0" smtClean="0">
                <a:sym typeface="Wingdings"/>
              </a:rPr>
            </a:br>
            <a:r>
              <a:rPr lang="en-US" sz="2800" dirty="0" smtClean="0">
                <a:sym typeface="Wingdings"/>
              </a:rPr>
              <a:t>46 chromosomes----23 chromosomes</a:t>
            </a:r>
            <a:br>
              <a:rPr lang="en-US" sz="2800" dirty="0" smtClean="0">
                <a:sym typeface="Wingdings"/>
              </a:rPr>
            </a:br>
            <a:r>
              <a:rPr lang="en-US" sz="2800" dirty="0" smtClean="0">
                <a:sym typeface="Wingdings"/>
              </a:rPr>
              <a:t>2 homologous pairs---1 pair</a:t>
            </a:r>
          </a:p>
          <a:p>
            <a:endParaRPr lang="en-US" sz="2800" dirty="0">
              <a:sym typeface="Wingdings"/>
            </a:endParaRPr>
          </a:p>
          <a:p>
            <a:r>
              <a:rPr lang="en-US" sz="2800" dirty="0" smtClean="0">
                <a:sym typeface="Wingdings"/>
              </a:rPr>
              <a:t>Our gametes (egg, sperm) are HAPLOID (n)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4446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Ploidy</a:t>
            </a:r>
            <a:r>
              <a:rPr lang="en-US" dirty="0" smtClean="0"/>
              <a:t>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your DNA replicates before Mitosis, are you 1n, 2n, or 4n?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ANS: 2n</a:t>
            </a:r>
          </a:p>
          <a:p>
            <a:r>
              <a:rPr lang="en-US" sz="2800" dirty="0" smtClean="0"/>
              <a:t>Reason: you still have 2 sets of unique chromosomes from 2 parents. A copy of each set doesn’t mean you have 4 unique sets (4 parents? No…)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8294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83" y="533400"/>
            <a:ext cx="8878613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we get </a:t>
            </a:r>
            <a:r>
              <a:rPr lang="en-US" u="sng" dirty="0" smtClean="0"/>
              <a:t>genetic diversity</a:t>
            </a:r>
            <a:r>
              <a:rPr lang="en-US" dirty="0" smtClean="0"/>
              <a:t> in MEIOSIS?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Mating choices – different parents, different combinations of genes, unique offspring</a:t>
            </a:r>
            <a:br>
              <a:rPr lang="en-US" sz="2800" dirty="0" smtClean="0"/>
            </a:br>
            <a:endParaRPr lang="en-US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Gene shuffling events</a:t>
            </a:r>
            <a:br>
              <a:rPr lang="en-US" sz="2800" dirty="0" smtClean="0"/>
            </a:br>
            <a:r>
              <a:rPr lang="en-US" sz="2800" dirty="0" smtClean="0"/>
              <a:t>a) </a:t>
            </a:r>
            <a:r>
              <a:rPr lang="en-US" sz="2800" b="1" dirty="0" smtClean="0"/>
              <a:t>Crossing Over</a:t>
            </a:r>
            <a:br>
              <a:rPr lang="en-US" sz="2800" b="1" dirty="0" smtClean="0"/>
            </a:br>
            <a:r>
              <a:rPr lang="en-US" sz="2800" dirty="0" smtClean="0"/>
              <a:t>b) </a:t>
            </a:r>
            <a:r>
              <a:rPr lang="en-US" sz="2800" b="1" dirty="0" smtClean="0"/>
              <a:t>Independent Assortment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sz="2800" dirty="0"/>
          </a:p>
          <a:p>
            <a:pPr marL="514350" indent="-514350">
              <a:buFont typeface="+mj-lt"/>
              <a:buAutoNum type="arabicParenR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285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Overview (</a:t>
            </a:r>
            <a:r>
              <a:rPr lang="en-US" dirty="0" err="1" smtClean="0"/>
              <a:t>pg</a:t>
            </a:r>
            <a:r>
              <a:rPr lang="en-US" dirty="0" smtClean="0"/>
              <a:t> 198-199)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41108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b="1" dirty="0" smtClean="0"/>
              <a:t>DNA replication</a:t>
            </a:r>
          </a:p>
          <a:p>
            <a:pPr marL="0" indent="0">
              <a:buNone/>
            </a:pPr>
            <a:r>
              <a:rPr lang="en-US" sz="2800" dirty="0" smtClean="0"/>
              <a:t>46 chromosomes</a:t>
            </a:r>
            <a:r>
              <a:rPr lang="en-US" sz="2800" dirty="0" smtClean="0">
                <a:sym typeface="Wingdings"/>
              </a:rPr>
              <a:t></a:t>
            </a:r>
            <a:br>
              <a:rPr lang="en-US" sz="2800" dirty="0" smtClean="0">
                <a:sym typeface="Wingdings"/>
              </a:rPr>
            </a:br>
            <a:r>
              <a:rPr lang="en-US" sz="2800" dirty="0" smtClean="0">
                <a:sym typeface="Wingdings"/>
              </a:rPr>
              <a:t>46 chromosomes each with a sister chromatid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Meiosis</a:t>
            </a:r>
            <a:r>
              <a:rPr lang="en-US" sz="2800" dirty="0" smtClean="0"/>
              <a:t> I</a:t>
            </a:r>
          </a:p>
          <a:p>
            <a:pPr marL="0" indent="0">
              <a:buNone/>
            </a:pPr>
            <a:r>
              <a:rPr lang="en-US" sz="2800" dirty="0" smtClean="0"/>
              <a:t>Homologous pairs separate</a:t>
            </a:r>
          </a:p>
          <a:p>
            <a:pPr marL="0" indent="0">
              <a:buNone/>
            </a:pPr>
            <a:r>
              <a:rPr lang="en-US" sz="2800" dirty="0" smtClean="0"/>
              <a:t>2n</a:t>
            </a:r>
            <a:r>
              <a:rPr lang="en-US" sz="2800" dirty="0" smtClean="0">
                <a:sym typeface="Wingdings"/>
              </a:rPr>
              <a:t>n</a:t>
            </a:r>
          </a:p>
          <a:p>
            <a:pPr marL="0" indent="0">
              <a:buNone/>
            </a:pPr>
            <a:r>
              <a:rPr lang="en-US" sz="2800" dirty="0" smtClean="0">
                <a:sym typeface="Wingdings"/>
              </a:rPr>
              <a:t>46 chromosomes (w/ sister chromatids)  23 chromosomes (w/ sister chromatids)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Meiosis II</a:t>
            </a:r>
          </a:p>
          <a:p>
            <a:pPr marL="0" indent="0">
              <a:buNone/>
            </a:pPr>
            <a:r>
              <a:rPr lang="en-US" sz="2800" dirty="0" smtClean="0"/>
              <a:t>Sister chromatids separate</a:t>
            </a:r>
          </a:p>
          <a:p>
            <a:pPr marL="0" indent="0">
              <a:buNone/>
            </a:pPr>
            <a:r>
              <a:rPr lang="en-US" sz="2800" dirty="0" smtClean="0"/>
              <a:t>23 chromosomes (w/ sister chromatids) </a:t>
            </a:r>
            <a:r>
              <a:rPr lang="en-US" sz="2800" dirty="0" smtClean="0">
                <a:sym typeface="Wingdings"/>
              </a:rPr>
              <a:t> 23 chromosomes (w/o sister chromatids)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077307" y="2540000"/>
            <a:ext cx="3028462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Independent Assortment</a:t>
            </a:r>
          </a:p>
          <a:p>
            <a:r>
              <a:rPr lang="en-US" b="1" dirty="0" smtClean="0"/>
              <a:t>Crossing over</a:t>
            </a:r>
          </a:p>
          <a:p>
            <a:r>
              <a:rPr lang="en-US" b="1" dirty="0" smtClean="0"/>
              <a:t>Happens here!</a:t>
            </a:r>
            <a:endParaRPr lang="en-US" b="1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797538" y="2988702"/>
            <a:ext cx="1211385" cy="59298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6596167" y="1600200"/>
            <a:ext cx="1590448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dirty="0" smtClean="0"/>
              <a:t>1 cell</a:t>
            </a:r>
          </a:p>
          <a:p>
            <a:pPr marL="0" indent="0" algn="ctr">
              <a:buFont typeface="Arial" pitchFamily="34" charset="0"/>
              <a:buNone/>
            </a:pPr>
            <a:endParaRPr lang="en-US" sz="2800" dirty="0"/>
          </a:p>
          <a:p>
            <a:pPr marL="0" indent="0" algn="ctr">
              <a:buFont typeface="Arial" pitchFamily="34" charset="0"/>
              <a:buNone/>
            </a:pPr>
            <a:endParaRPr lang="en-US" sz="2800" dirty="0" smtClean="0"/>
          </a:p>
          <a:p>
            <a:pPr marL="0" indent="0" algn="ctr">
              <a:buFont typeface="Arial" pitchFamily="34" charset="0"/>
              <a:buNone/>
            </a:pPr>
            <a:endParaRPr lang="en-US" sz="2800" dirty="0"/>
          </a:p>
          <a:p>
            <a:pPr marL="0" indent="0" algn="ctr">
              <a:buFont typeface="Arial" pitchFamily="34" charset="0"/>
              <a:buNone/>
            </a:pPr>
            <a:r>
              <a:rPr lang="en-US" sz="2800" dirty="0" smtClean="0"/>
              <a:t>2 cells</a:t>
            </a:r>
          </a:p>
          <a:p>
            <a:pPr marL="0" indent="0" algn="ctr">
              <a:buFont typeface="Arial" pitchFamily="34" charset="0"/>
              <a:buNone/>
            </a:pPr>
            <a:endParaRPr lang="en-US" sz="2800" dirty="0"/>
          </a:p>
          <a:p>
            <a:pPr marL="0" indent="0" algn="ctr">
              <a:buFont typeface="Arial" pitchFamily="34" charset="0"/>
              <a:buNone/>
            </a:pPr>
            <a:endParaRPr lang="en-US" sz="2800" dirty="0" smtClean="0"/>
          </a:p>
          <a:p>
            <a:pPr marL="0" indent="0" algn="ctr">
              <a:buFont typeface="Arial" pitchFamily="34" charset="0"/>
              <a:buNone/>
            </a:pPr>
            <a:endParaRPr lang="en-US" sz="2800" dirty="0"/>
          </a:p>
          <a:p>
            <a:pPr marL="0" indent="0" algn="ctr">
              <a:buFont typeface="Arial" pitchFamily="34" charset="0"/>
              <a:buNone/>
            </a:pPr>
            <a:r>
              <a:rPr lang="en-US" sz="2800" dirty="0" smtClean="0"/>
              <a:t>4 cells</a:t>
            </a:r>
          </a:p>
        </p:txBody>
      </p:sp>
    </p:spTree>
    <p:extLst>
      <p:ext uri="{BB962C8B-B14F-4D97-AF65-F5344CB8AC3E}">
        <p14:creationId xmlns:p14="http://schemas.microsoft.com/office/powerpoint/2010/main" val="324430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13" y="336361"/>
            <a:ext cx="8021485" cy="650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483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Prophase I – Homologous chromosomes pair up, non-sister chromatids exchange genetic material (</a:t>
            </a:r>
            <a:r>
              <a:rPr lang="en-US" b="1" dirty="0" smtClean="0"/>
              <a:t>crossing over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Metaphase I – Homologous chromosomes pairs line up at the equator and assort themselves </a:t>
            </a:r>
            <a:r>
              <a:rPr lang="en-US" i="1" dirty="0" smtClean="0"/>
              <a:t>independently</a:t>
            </a:r>
            <a:r>
              <a:rPr lang="en-US" dirty="0" smtClean="0"/>
              <a:t> from other pairs (</a:t>
            </a:r>
            <a:r>
              <a:rPr lang="en-US" b="1" dirty="0" smtClean="0"/>
              <a:t>independent assortment)**</a:t>
            </a:r>
          </a:p>
          <a:p>
            <a:r>
              <a:rPr lang="en-US" dirty="0" smtClean="0"/>
              <a:t>Anaphase I – Homologous chromosomes separate and pulled to opposite ends of the cell</a:t>
            </a:r>
          </a:p>
          <a:p>
            <a:r>
              <a:rPr lang="en-US" dirty="0" err="1" smtClean="0"/>
              <a:t>Telophase</a:t>
            </a:r>
            <a:r>
              <a:rPr lang="en-US" dirty="0" smtClean="0"/>
              <a:t> I – One chromosome (w/ sister chromatid) at each pole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3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318</TotalTime>
  <Words>417</Words>
  <Application>Microsoft Macintosh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Meiosis</vt:lpstr>
      <vt:lpstr>Sexual Reproduction Terminology</vt:lpstr>
      <vt:lpstr>PowerPoint Presentation</vt:lpstr>
      <vt:lpstr>Purpose of Meiosis</vt:lpstr>
      <vt:lpstr>Ploidy question</vt:lpstr>
      <vt:lpstr>How do we get genetic diversity in MEIOSIS?</vt:lpstr>
      <vt:lpstr>Meiosis Overview (pg 198-199)</vt:lpstr>
      <vt:lpstr>PowerPoint Presentation</vt:lpstr>
      <vt:lpstr>Meiosis I</vt:lpstr>
      <vt:lpstr>PowerPoint Presentation</vt:lpstr>
      <vt:lpstr>Meiosis II</vt:lpstr>
      <vt:lpstr>PowerPoint Presentation</vt:lpstr>
      <vt:lpstr>What happens when Meiosis goes wrong?</vt:lpstr>
      <vt:lpstr>What happens when Meiosis goes wrong?</vt:lpstr>
      <vt:lpstr>Activity!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Meiosis</dc:title>
  <dc:creator>Lu Li</dc:creator>
  <cp:lastModifiedBy>Lu Li</cp:lastModifiedBy>
  <cp:revision>10</cp:revision>
  <dcterms:created xsi:type="dcterms:W3CDTF">2015-04-09T14:06:45Z</dcterms:created>
  <dcterms:modified xsi:type="dcterms:W3CDTF">2015-04-09T19:25:17Z</dcterms:modified>
</cp:coreProperties>
</file>