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6" r:id="rId1"/>
  </p:sldMasterIdLst>
  <p:sldIdLst>
    <p:sldId id="256" r:id="rId2"/>
    <p:sldId id="257" r:id="rId3"/>
    <p:sldId id="261" r:id="rId4"/>
    <p:sldId id="258" r:id="rId5"/>
    <p:sldId id="262" r:id="rId6"/>
    <p:sldId id="259" r:id="rId7"/>
    <p:sldId id="263" r:id="rId8"/>
    <p:sldId id="260"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7" d="100"/>
          <a:sy n="87" d="100"/>
        </p:scale>
        <p:origin x="-960"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3D50B9B0-319F-463B-BABD-ACA79261F19D}" type="datetimeFigureOut">
              <a:rPr lang="en-GB" smtClean="0"/>
              <a:pPr/>
              <a:t>5/11/12</a:t>
            </a:fld>
            <a:endParaRPr lang="en-GB"/>
          </a:p>
        </p:txBody>
      </p:sp>
      <p:sp>
        <p:nvSpPr>
          <p:cNvPr id="5" name="Footer Placeholder 4"/>
          <p:cNvSpPr>
            <a:spLocks noGrp="1"/>
          </p:cNvSpPr>
          <p:nvPr>
            <p:ph type="ftr" sz="quarter" idx="11"/>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D50B9B0-319F-463B-BABD-ACA79261F19D}" type="datetimeFigureOut">
              <a:rPr lang="en-GB" smtClean="0"/>
              <a:pPr/>
              <a:t>5/11/12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D50B9B0-319F-463B-BABD-ACA79261F19D}" type="datetimeFigureOut">
              <a:rPr lang="en-GB" smtClean="0"/>
              <a:pPr/>
              <a:t>5/11/12</a:t>
            </a:fld>
            <a:endParaRPr lang="en-GB"/>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GB"/>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024A8FB-CA68-4C4D-8CCB-7DA45BDD2D07}" type="slidenum">
              <a:rPr lang="en-GB" smtClean="0"/>
              <a:pPr/>
              <a:t>‹#›</a:t>
            </a:fld>
            <a:endParaRPr lang="en-GB"/>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D50B9B0-319F-463B-BABD-ACA79261F19D}" type="datetimeFigureOut">
              <a:rPr lang="en-GB" smtClean="0"/>
              <a:pPr/>
              <a:t>5/11/12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D50B9B0-319F-463B-BABD-ACA79261F19D}" type="datetimeFigureOut">
              <a:rPr lang="en-GB" smtClean="0"/>
              <a:pPr/>
              <a:t>5/11/12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D50B9B0-319F-463B-BABD-ACA79261F19D}" type="datetimeFigureOut">
              <a:rPr lang="en-GB" smtClean="0"/>
              <a:pPr/>
              <a:t>5/11/12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3D50B9B0-319F-463B-BABD-ACA79261F19D}" type="datetimeFigureOut">
              <a:rPr lang="en-GB" smtClean="0"/>
              <a:pPr/>
              <a:t>5/11/12</a:t>
            </a:fld>
            <a:endParaRPr lang="en-GB"/>
          </a:p>
        </p:txBody>
      </p:sp>
      <p:sp>
        <p:nvSpPr>
          <p:cNvPr id="5" name="Footer Placeholder 4"/>
          <p:cNvSpPr>
            <a:spLocks noGrp="1"/>
          </p:cNvSpPr>
          <p:nvPr>
            <p:ph type="ftr" sz="quarter" idx="11"/>
          </p:nvPr>
        </p:nvSpPr>
        <p:spPr/>
        <p:txBody>
          <a:bodyPr/>
          <a:lstStyle/>
          <a:p>
            <a:endParaRPr lang="en-GB"/>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D50B9B0-319F-463B-BABD-ACA79261F19D}" type="datetimeFigureOut">
              <a:rPr lang="en-GB" smtClean="0"/>
              <a:pPr/>
              <a:t>5/11/12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3D50B9B0-319F-463B-BABD-ACA79261F19D}" type="datetimeFigureOut">
              <a:rPr lang="en-GB" smtClean="0"/>
              <a:pPr/>
              <a:t>5/11/12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3D50B9B0-319F-463B-BABD-ACA79261F19D}" type="datetimeFigureOut">
              <a:rPr lang="en-GB" smtClean="0"/>
              <a:pPr/>
              <a:t>5/11/12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3D50B9B0-319F-463B-BABD-ACA79261F19D}" type="datetimeFigureOut">
              <a:rPr lang="en-GB" smtClean="0"/>
              <a:pPr/>
              <a:t>5/11/12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24A8FB-CA68-4C4D-8CCB-7DA45BDD2D0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0B9B0-319F-463B-BABD-ACA79261F19D}" type="datetimeFigureOut">
              <a:rPr lang="en-GB" smtClean="0"/>
              <a:pPr/>
              <a:t>5/11/12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24A8FB-CA68-4C4D-8CCB-7DA45BDD2D0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D50B9B0-319F-463B-BABD-ACA79261F19D}" type="datetimeFigureOut">
              <a:rPr lang="en-GB" smtClean="0"/>
              <a:pPr/>
              <a:t>5/11/12</a:t>
            </a:fld>
            <a:endParaRPr lang="en-GB"/>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GB"/>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024A8FB-CA68-4C4D-8CCB-7DA45BDD2D0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D50B9B0-319F-463B-BABD-ACA79261F19D}" type="datetimeFigureOut">
              <a:rPr lang="en-GB" smtClean="0"/>
              <a:pPr/>
              <a:t>5/11/12</a:t>
            </a:fld>
            <a:endParaRPr lang="en-GB"/>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GB"/>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6024A8FB-CA68-4C4D-8CCB-7DA45BDD2D0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enswithcojones.com/2010/08/the-lost-pleasures-of-writing-in-isolation/" TargetMode="External"/><Relationship Id="rId4" Type="http://schemas.openxmlformats.org/officeDocument/2006/relationships/hyperlink" Target="http://biblioklept.org/2007/02/06/persepolis/" TargetMode="External"/><Relationship Id="rId5" Type="http://schemas.openxmlformats.org/officeDocument/2006/relationships/hyperlink" Target="http://www.islamtimes.org/vgle.e8pbjh8zz2zi1jjkr..html" TargetMode="External"/><Relationship Id="rId1" Type="http://schemas.openxmlformats.org/officeDocument/2006/relationships/slideLayout" Target="../slideLayouts/slideLayout2.xml"/><Relationship Id="rId2" Type="http://schemas.openxmlformats.org/officeDocument/2006/relationships/hyperlink" Target="http://www.louisagriffiths.com/commercial-5218.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Explorations of the Relationship between Space and Personal Identity</a:t>
            </a:r>
            <a:endParaRPr lang="en-GB" dirty="0"/>
          </a:p>
        </p:txBody>
      </p:sp>
      <p:sp>
        <p:nvSpPr>
          <p:cNvPr id="3" name="Subtitle 2"/>
          <p:cNvSpPr>
            <a:spLocks noGrp="1"/>
          </p:cNvSpPr>
          <p:nvPr>
            <p:ph type="subTitle" idx="1"/>
          </p:nvPr>
        </p:nvSpPr>
        <p:spPr/>
        <p:txBody>
          <a:bodyPr/>
          <a:lstStyle/>
          <a:p>
            <a:r>
              <a:rPr lang="en-GB" dirty="0" smtClean="0"/>
              <a:t>A Visual Study</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376488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838200" y="2057400"/>
            <a:ext cx="7612064" cy="4182035"/>
          </a:xfrm>
        </p:spPr>
        <p:txBody>
          <a:bodyPr>
            <a:normAutofit fontScale="77500" lnSpcReduction="20000"/>
          </a:bodyPr>
          <a:lstStyle/>
          <a:p>
            <a:pPr lvl="0">
              <a:buNone/>
            </a:pPr>
            <a:r>
              <a:rPr lang="en-GB" smtClean="0"/>
              <a:t>	Griffiths</a:t>
            </a:r>
            <a:r>
              <a:rPr lang="en-GB" dirty="0" smtClean="0"/>
              <a:t>, Louisa. (2011). </a:t>
            </a:r>
            <a:r>
              <a:rPr lang="en-GB" i="1" dirty="0" smtClean="0"/>
              <a:t>Louisa Griffiths Photography</a:t>
            </a:r>
            <a:r>
              <a:rPr lang="en-GB" dirty="0" smtClean="0"/>
              <a:t>. </a:t>
            </a:r>
            <a:r>
              <a:rPr lang="en-GB" u="sng" dirty="0" smtClean="0">
                <a:hlinkClick r:id="rId2"/>
              </a:rPr>
              <a:t>http://www.louisagriffiths.com/commercial-5218.html</a:t>
            </a:r>
            <a:r>
              <a:rPr lang="en-GB" dirty="0" smtClean="0"/>
              <a:t> [Accessed 10th May]</a:t>
            </a:r>
            <a:endParaRPr lang="en-US" dirty="0" smtClean="0"/>
          </a:p>
          <a:p>
            <a:pPr lvl="0">
              <a:buNone/>
            </a:pPr>
            <a:r>
              <a:rPr lang="en-GB" dirty="0" smtClean="0"/>
              <a:t>	‘</a:t>
            </a:r>
            <a:r>
              <a:rPr lang="en-GB" dirty="0" err="1" smtClean="0"/>
              <a:t>Mayowa</a:t>
            </a:r>
            <a:r>
              <a:rPr lang="en-GB" dirty="0" smtClean="0"/>
              <a:t>’. (2010). ‘The Lost Pleasures of Writing in Isolation’. </a:t>
            </a:r>
            <a:r>
              <a:rPr lang="en-GB" i="1" dirty="0" smtClean="0"/>
              <a:t>Pens with </a:t>
            </a:r>
            <a:r>
              <a:rPr lang="en-GB" i="1" dirty="0" err="1" smtClean="0"/>
              <a:t>Cajones</a:t>
            </a:r>
            <a:r>
              <a:rPr lang="en-GB" dirty="0" smtClean="0"/>
              <a:t>. </a:t>
            </a:r>
            <a:r>
              <a:rPr lang="en-GB" u="sng" dirty="0" smtClean="0">
                <a:hlinkClick r:id="rId3"/>
              </a:rPr>
              <a:t>http://www.penswithcojones.com/2010/08/the-lost-pleasures-of-writing-in-isolation/</a:t>
            </a:r>
            <a:r>
              <a:rPr lang="en-GB" dirty="0" smtClean="0"/>
              <a:t> [Accessed 10</a:t>
            </a:r>
            <a:r>
              <a:rPr lang="en-GB" baseline="30000" dirty="0" smtClean="0"/>
              <a:t>th</a:t>
            </a:r>
            <a:r>
              <a:rPr lang="en-GB" dirty="0" smtClean="0"/>
              <a:t> May</a:t>
            </a:r>
            <a:r>
              <a:rPr lang="en-GB" dirty="0" smtClean="0"/>
              <a:t>]</a:t>
            </a:r>
            <a:endParaRPr lang="en-US" dirty="0" smtClean="0"/>
          </a:p>
          <a:p>
            <a:pPr lvl="0">
              <a:buNone/>
            </a:pPr>
            <a:r>
              <a:rPr lang="en-GB" dirty="0" smtClean="0"/>
              <a:t>	Turner, Edwin. (2007). ‘Persepolis’. </a:t>
            </a:r>
            <a:r>
              <a:rPr lang="en-GB" i="1" dirty="0" err="1" smtClean="0"/>
              <a:t>Biblioklept</a:t>
            </a:r>
            <a:r>
              <a:rPr lang="en-GB" dirty="0" smtClean="0"/>
              <a:t>. </a:t>
            </a:r>
            <a:r>
              <a:rPr lang="en-GB" u="sng" dirty="0" smtClean="0">
                <a:hlinkClick r:id="rId4"/>
              </a:rPr>
              <a:t>http://biblioklept.org/2007/02/06/persepolis/</a:t>
            </a:r>
            <a:r>
              <a:rPr lang="en-GB" dirty="0" smtClean="0"/>
              <a:t> [Accessed 10</a:t>
            </a:r>
            <a:r>
              <a:rPr lang="en-GB" baseline="30000" dirty="0" smtClean="0"/>
              <a:t>th</a:t>
            </a:r>
            <a:r>
              <a:rPr lang="en-GB" dirty="0" smtClean="0"/>
              <a:t> May]</a:t>
            </a:r>
            <a:endParaRPr lang="en-US" dirty="0" smtClean="0"/>
          </a:p>
          <a:p>
            <a:pPr lvl="0">
              <a:buNone/>
            </a:pPr>
            <a:r>
              <a:rPr lang="en-GB" dirty="0" smtClean="0"/>
              <a:t>	Unknown. </a:t>
            </a:r>
            <a:r>
              <a:rPr lang="en-GB" dirty="0" smtClean="0"/>
              <a:t>(2009). ‘20</a:t>
            </a:r>
            <a:r>
              <a:rPr lang="en-GB" baseline="30000" dirty="0" smtClean="0"/>
              <a:t>th</a:t>
            </a:r>
            <a:r>
              <a:rPr lang="en-GB" dirty="0" smtClean="0"/>
              <a:t> Anniversary of Tiananmen Square Massacre’. </a:t>
            </a:r>
            <a:r>
              <a:rPr lang="en-GB" i="1" dirty="0" smtClean="0"/>
              <a:t>Islam Times</a:t>
            </a:r>
            <a:r>
              <a:rPr lang="en-GB" dirty="0" smtClean="0"/>
              <a:t>. </a:t>
            </a:r>
            <a:r>
              <a:rPr lang="en-GB" u="sng" dirty="0" smtClean="0">
                <a:hlinkClick r:id="rId5"/>
              </a:rPr>
              <a:t>http://www.islamtimes.org/vgle.e8pbjh8zz2zi1jjkr..html</a:t>
            </a:r>
            <a:r>
              <a:rPr lang="en-GB" dirty="0" smtClean="0"/>
              <a:t> [Accessed 10th May]</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Isolation</a:t>
            </a:r>
            <a:endParaRPr lang="en-GB" i="1" dirty="0"/>
          </a:p>
        </p:txBody>
      </p:sp>
      <p:sp>
        <p:nvSpPr>
          <p:cNvPr id="3" name="Content Placeholder 2"/>
          <p:cNvSpPr>
            <a:spLocks noGrp="1"/>
          </p:cNvSpPr>
          <p:nvPr>
            <p:ph sz="half" idx="1"/>
          </p:nvPr>
        </p:nvSpPr>
        <p:spPr>
          <a:xfrm>
            <a:off x="0" y="2084388"/>
            <a:ext cx="4422775" cy="4183062"/>
          </a:xfrm>
        </p:spPr>
        <p:txBody>
          <a:bodyPr>
            <a:normAutofit fontScale="92500" lnSpcReduction="20000"/>
          </a:bodyPr>
          <a:lstStyle/>
          <a:p>
            <a:r>
              <a:rPr lang="en-GB" sz="2400" dirty="0" smtClean="0"/>
              <a:t>Here, we see a wide and open space, devoid of any animate beings. However, life is present, in the form of the lone tree. The point to be made through the inclusion of this particular photo is that one can project one’s own concept onto such a photo; one viewer could describe this photo as a vision of isolation and of loss, whilst another may see a corner of paradise in which to be alone and reflect upon life.</a:t>
            </a:r>
            <a:endParaRPr lang="en-GB" sz="2400" dirty="0"/>
          </a:p>
        </p:txBody>
      </p:sp>
      <p:sp>
        <p:nvSpPr>
          <p:cNvPr id="4" name="Content Placeholder 3"/>
          <p:cNvSpPr>
            <a:spLocks noGrp="1"/>
          </p:cNvSpPr>
          <p:nvPr>
            <p:ph sz="half" idx="2"/>
          </p:nvPr>
        </p:nvSpPr>
        <p:spPr/>
        <p:txBody>
          <a:bodyPr>
            <a:normAutofit fontScale="92500" lnSpcReduction="20000"/>
          </a:bodyPr>
          <a:lstStyle/>
          <a:p>
            <a:endParaRPr lang="en-GB"/>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99992" y="1628800"/>
            <a:ext cx="4464496" cy="446449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935341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Isolation Cont.</a:t>
            </a:r>
            <a:endParaRPr lang="en-GB" i="1" dirty="0"/>
          </a:p>
        </p:txBody>
      </p:sp>
      <p:sp>
        <p:nvSpPr>
          <p:cNvPr id="3" name="Content Placeholder 2"/>
          <p:cNvSpPr>
            <a:spLocks noGrp="1"/>
          </p:cNvSpPr>
          <p:nvPr>
            <p:ph sz="half" idx="1"/>
          </p:nvPr>
        </p:nvSpPr>
        <p:spPr/>
        <p:txBody>
          <a:bodyPr>
            <a:normAutofit lnSpcReduction="10000"/>
          </a:bodyPr>
          <a:lstStyle/>
          <a:p>
            <a:r>
              <a:rPr lang="en-GB" sz="2400" dirty="0" smtClean="0"/>
              <a:t>Through our musings on such abstract pictures, we begin to better understand, perhaps even begin to construct, our own personal identities. Thus, reflection on the space presented to us within this photograph may help us further our personal identities.</a:t>
            </a:r>
            <a:endParaRPr lang="en-GB" sz="2400" dirty="0"/>
          </a:p>
        </p:txBody>
      </p:sp>
      <p:sp>
        <p:nvSpPr>
          <p:cNvPr id="4" name="Content Placeholder 3"/>
          <p:cNvSpPr>
            <a:spLocks noGrp="1"/>
          </p:cNvSpPr>
          <p:nvPr>
            <p:ph sz="half" idx="2"/>
          </p:nvPr>
        </p:nvSpPr>
        <p:spPr/>
        <p:txBody>
          <a:bodyPr>
            <a:normAutofit lnSpcReduction="10000"/>
          </a:bodyPr>
          <a:lstStyle/>
          <a:p>
            <a:endParaRPr lang="en-GB"/>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99992" y="1628800"/>
            <a:ext cx="4464496" cy="446449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935341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Place, Space and Identity</a:t>
            </a:r>
            <a:endParaRPr lang="en-GB" i="1" dirty="0"/>
          </a:p>
        </p:txBody>
      </p:sp>
      <p:sp>
        <p:nvSpPr>
          <p:cNvPr id="3" name="Content Placeholder 2"/>
          <p:cNvSpPr>
            <a:spLocks noGrp="1"/>
          </p:cNvSpPr>
          <p:nvPr>
            <p:ph sz="half" idx="1"/>
          </p:nvPr>
        </p:nvSpPr>
        <p:spPr>
          <a:xfrm>
            <a:off x="765175" y="1676400"/>
            <a:ext cx="3657600" cy="4591050"/>
          </a:xfrm>
        </p:spPr>
        <p:txBody>
          <a:bodyPr>
            <a:noAutofit/>
          </a:bodyPr>
          <a:lstStyle/>
          <a:p>
            <a:r>
              <a:rPr lang="en-GB" dirty="0" smtClean="0"/>
              <a:t>This is a photograph of a piece of artwork concerning place, space and identity. The idea here was that visitors would write the meaning of community to them on labels, which were then hung on pegs. Each label, then, acts as a representative for a unique personal identity; together, all these personal identities fill up a space on a wall, thus representing the melting-pot of society.</a:t>
            </a:r>
            <a:endParaRPr lang="en-GB" dirty="0"/>
          </a:p>
        </p:txBody>
      </p:sp>
      <p:sp>
        <p:nvSpPr>
          <p:cNvPr id="4" name="Content Placeholder 3"/>
          <p:cNvSpPr>
            <a:spLocks noGrp="1"/>
          </p:cNvSpPr>
          <p:nvPr>
            <p:ph sz="half" idx="2"/>
          </p:nvPr>
        </p:nvSpPr>
        <p:spPr/>
        <p:txBody>
          <a:bodyPr>
            <a:normAutofit/>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69087" y="1700808"/>
            <a:ext cx="4552950" cy="47663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72778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Place, Space and Identity Cont.</a:t>
            </a:r>
            <a:endParaRPr lang="en-US" dirty="0"/>
          </a:p>
        </p:txBody>
      </p:sp>
      <p:sp>
        <p:nvSpPr>
          <p:cNvPr id="3" name="Content Placeholder 2"/>
          <p:cNvSpPr>
            <a:spLocks noGrp="1"/>
          </p:cNvSpPr>
          <p:nvPr>
            <p:ph sz="half" idx="1"/>
          </p:nvPr>
        </p:nvSpPr>
        <p:spPr>
          <a:xfrm>
            <a:off x="765174" y="2084388"/>
            <a:ext cx="7616825" cy="4183062"/>
          </a:xfrm>
        </p:spPr>
        <p:txBody>
          <a:bodyPr>
            <a:normAutofit/>
          </a:bodyPr>
          <a:lstStyle/>
          <a:p>
            <a:r>
              <a:rPr lang="en-GB" sz="2600" dirty="0" smtClean="0"/>
              <a:t>All these personal identities, formed through occupying various different spaces, come together to fill another space, which in turn may go on to inspire the development of yet more personal identities. Thus, specific spaces lead to the development of personal identities, which come together to occupy space, which in turn influences further development of personal identity. Space and personal identity are therefore interlinked and interdependent.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Persepolis</a:t>
            </a:r>
            <a:endParaRPr lang="en-GB" i="1" dirty="0"/>
          </a:p>
        </p:txBody>
      </p:sp>
      <p:sp>
        <p:nvSpPr>
          <p:cNvPr id="3" name="Content Placeholder 2"/>
          <p:cNvSpPr>
            <a:spLocks noGrp="1"/>
          </p:cNvSpPr>
          <p:nvPr>
            <p:ph sz="half" idx="1"/>
          </p:nvPr>
        </p:nvSpPr>
        <p:spPr/>
        <p:txBody>
          <a:bodyPr>
            <a:normAutofit fontScale="92500"/>
          </a:bodyPr>
          <a:lstStyle/>
          <a:p>
            <a:r>
              <a:rPr lang="en-GB" sz="2400" dirty="0" smtClean="0"/>
              <a:t>The relationship between space and personal identity is a key them in </a:t>
            </a:r>
            <a:r>
              <a:rPr lang="en-GB" sz="2400" i="1" dirty="0" smtClean="0"/>
              <a:t>Persepolis</a:t>
            </a:r>
            <a:r>
              <a:rPr lang="en-GB" sz="2400" dirty="0" smtClean="0"/>
              <a:t>. This particular frame is a prime example of this; </a:t>
            </a:r>
            <a:r>
              <a:rPr lang="en-GB" sz="2400" dirty="0" err="1" smtClean="0"/>
              <a:t>Marji</a:t>
            </a:r>
            <a:r>
              <a:rPr lang="en-GB" sz="2400" dirty="0" smtClean="0"/>
              <a:t> is seen occupying two very distinct spaces, the serious religious space and the more practically focused, avant-garde space. </a:t>
            </a:r>
            <a:endParaRPr lang="en-GB" sz="2400" dirty="0"/>
          </a:p>
        </p:txBody>
      </p:sp>
      <p:sp>
        <p:nvSpPr>
          <p:cNvPr id="4" name="Content Placeholder 3"/>
          <p:cNvSpPr>
            <a:spLocks noGrp="1"/>
          </p:cNvSpPr>
          <p:nvPr>
            <p:ph sz="half" idx="2"/>
          </p:nvPr>
        </p:nvSpPr>
        <p:spPr/>
        <p:txBody>
          <a:bodyPr>
            <a:normAutofit fontScale="92500"/>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88024" y="2060848"/>
            <a:ext cx="3750255" cy="338437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16972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Persepolis Cont.</a:t>
            </a:r>
            <a:endParaRPr lang="en-US" dirty="0"/>
          </a:p>
        </p:txBody>
      </p:sp>
      <p:sp>
        <p:nvSpPr>
          <p:cNvPr id="3" name="Content Placeholder 2"/>
          <p:cNvSpPr>
            <a:spLocks noGrp="1"/>
          </p:cNvSpPr>
          <p:nvPr>
            <p:ph sz="half" idx="1"/>
          </p:nvPr>
        </p:nvSpPr>
        <p:spPr>
          <a:xfrm>
            <a:off x="765174" y="2084388"/>
            <a:ext cx="8378825" cy="4183062"/>
          </a:xfrm>
        </p:spPr>
        <p:txBody>
          <a:bodyPr>
            <a:normAutofit/>
          </a:bodyPr>
          <a:lstStyle/>
          <a:p>
            <a:r>
              <a:rPr lang="en-GB" sz="2600" dirty="0" smtClean="0"/>
              <a:t>As seen throughout the graphic novel, these two spaces result in her having a very distinct personal identity, one that is both fundamentalist in terms of religion and progressive thanks to her more avant-garde, rebellious side. Space in this novel is a huge influence on personal identity, and this frame illustrates the point that occupation of space, or spaces, helps to form the complete personal identity of a person.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‘Tank Man’</a:t>
            </a:r>
            <a:endParaRPr lang="en-GB" dirty="0"/>
          </a:p>
        </p:txBody>
      </p:sp>
      <p:sp>
        <p:nvSpPr>
          <p:cNvPr id="3" name="Content Placeholder 2"/>
          <p:cNvSpPr>
            <a:spLocks noGrp="1"/>
          </p:cNvSpPr>
          <p:nvPr>
            <p:ph sz="half" idx="1"/>
          </p:nvPr>
        </p:nvSpPr>
        <p:spPr>
          <a:xfrm>
            <a:off x="765175" y="1828800"/>
            <a:ext cx="3657600" cy="4438650"/>
          </a:xfrm>
        </p:spPr>
        <p:txBody>
          <a:bodyPr>
            <a:noAutofit/>
          </a:bodyPr>
          <a:lstStyle/>
          <a:p>
            <a:r>
              <a:rPr lang="en-GB" dirty="0" smtClean="0"/>
              <a:t>Perhaps one of the most iconic photographs of the 20</a:t>
            </a:r>
            <a:r>
              <a:rPr lang="en-GB" baseline="30000" dirty="0" smtClean="0"/>
              <a:t>th</a:t>
            </a:r>
            <a:r>
              <a:rPr lang="en-GB" dirty="0" smtClean="0"/>
              <a:t> century, this image of the Tiananmen Square ‘Tank Man’ is also a significant image in terms of the exploration of the relationship between space and personal identity. This is because the image occupies a specific space in the popular imagination; it is the archetypal image of the expression of personal identity in terms of political protest. </a:t>
            </a:r>
            <a:endParaRPr lang="en-GB" dirty="0"/>
          </a:p>
        </p:txBody>
      </p:sp>
      <p:sp>
        <p:nvSpPr>
          <p:cNvPr id="4" name="Content Placeholder 3"/>
          <p:cNvSpPr>
            <a:spLocks noGrp="1"/>
          </p:cNvSpPr>
          <p:nvPr>
            <p:ph sz="half" idx="2"/>
          </p:nvPr>
        </p:nvSpPr>
        <p:spPr/>
        <p:txBody>
          <a:bodyPr>
            <a:normAutofit/>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75521" y="1628800"/>
            <a:ext cx="4360975" cy="405861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9744050"/>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Man’ Cont.</a:t>
            </a:r>
            <a:endParaRPr lang="en-US" dirty="0"/>
          </a:p>
        </p:txBody>
      </p:sp>
      <p:sp>
        <p:nvSpPr>
          <p:cNvPr id="3" name="Content Placeholder 2"/>
          <p:cNvSpPr>
            <a:spLocks noGrp="1"/>
          </p:cNvSpPr>
          <p:nvPr>
            <p:ph sz="half" idx="1"/>
          </p:nvPr>
        </p:nvSpPr>
        <p:spPr>
          <a:xfrm>
            <a:off x="765174" y="2084388"/>
            <a:ext cx="7845425" cy="4183062"/>
          </a:xfrm>
        </p:spPr>
        <p:txBody>
          <a:bodyPr>
            <a:normAutofit/>
          </a:bodyPr>
          <a:lstStyle/>
          <a:p>
            <a:r>
              <a:rPr lang="en-GB" sz="2600" dirty="0" smtClean="0"/>
              <a:t>This image occupies its place in a space in the minds of many people, and it may go on to influence the development of one’s personal identity with relation to ideas such as political protest, oppression and individuality, all themes that are also dealt with in </a:t>
            </a:r>
            <a:r>
              <a:rPr lang="en-GB" sz="2600" i="1" dirty="0" smtClean="0"/>
              <a:t>Persepolis</a:t>
            </a:r>
            <a:r>
              <a:rPr lang="en-GB" sz="2600" dirty="0" smtClean="0"/>
              <a:t>. Thus, an image occupying a particular space in popular imagination may  influence personal identity</a:t>
            </a:r>
            <a:r>
              <a:rPr lang="en-GB"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116</TotalTime>
  <Words>744</Words>
  <Application>Microsoft Macintosh PowerPoint</Application>
  <PresentationFormat>On-screen Show (4:3)</PresentationFormat>
  <Paragraphs>23</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Habitat</vt:lpstr>
      <vt:lpstr>Explorations of the Relationship between Space and Personal Identity</vt:lpstr>
      <vt:lpstr>Isolation</vt:lpstr>
      <vt:lpstr>Isolation Cont.</vt:lpstr>
      <vt:lpstr>Place, Space and Identity</vt:lpstr>
      <vt:lpstr>Place, Space and Identity Cont.</vt:lpstr>
      <vt:lpstr>Persepolis</vt:lpstr>
      <vt:lpstr>Persepolis Cont.</vt:lpstr>
      <vt:lpstr>‘Tank Man’</vt:lpstr>
      <vt:lpstr>‘Tank Man’ Cont.</vt:lpstr>
      <vt:lpstr>Works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Dougie</dc:creator>
  <cp:lastModifiedBy>Aileen McKeown</cp:lastModifiedBy>
  <cp:revision>13</cp:revision>
  <dcterms:created xsi:type="dcterms:W3CDTF">2012-05-11T01:48:58Z</dcterms:created>
  <dcterms:modified xsi:type="dcterms:W3CDTF">2012-05-11T01:51:24Z</dcterms:modified>
</cp:coreProperties>
</file>