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26" r:id="rId2"/>
    <p:sldMasterId id="2147483735" r:id="rId3"/>
    <p:sldMasterId id="2147483752" r:id="rId4"/>
    <p:sldMasterId id="2147483760" r:id="rId5"/>
  </p:sldMasterIdLst>
  <p:notesMasterIdLst>
    <p:notesMasterId r:id="rId31"/>
  </p:notesMasterIdLst>
  <p:sldIdLst>
    <p:sldId id="511" r:id="rId6"/>
    <p:sldId id="837" r:id="rId7"/>
    <p:sldId id="787" r:id="rId8"/>
    <p:sldId id="790" r:id="rId9"/>
    <p:sldId id="844" r:id="rId10"/>
    <p:sldId id="791" r:id="rId11"/>
    <p:sldId id="792" r:id="rId12"/>
    <p:sldId id="795" r:id="rId13"/>
    <p:sldId id="742" r:id="rId14"/>
    <p:sldId id="846" r:id="rId15"/>
    <p:sldId id="847" r:id="rId16"/>
    <p:sldId id="839" r:id="rId17"/>
    <p:sldId id="841" r:id="rId18"/>
    <p:sldId id="826" r:id="rId19"/>
    <p:sldId id="834" r:id="rId20"/>
    <p:sldId id="851" r:id="rId21"/>
    <p:sldId id="812" r:id="rId22"/>
    <p:sldId id="842" r:id="rId23"/>
    <p:sldId id="762" r:id="rId24"/>
    <p:sldId id="765" r:id="rId25"/>
    <p:sldId id="760" r:id="rId26"/>
    <p:sldId id="838" r:id="rId27"/>
    <p:sldId id="833" r:id="rId28"/>
    <p:sldId id="558" r:id="rId29"/>
    <p:sldId id="817"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oeder, Joanne" initials="S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299"/>
    <a:srgbClr val="318436"/>
    <a:srgbClr val="FCED96"/>
    <a:srgbClr val="66AF45"/>
    <a:srgbClr val="B2B2B2"/>
    <a:srgbClr val="B0BE7D"/>
    <a:srgbClr val="FFF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8" autoAdjust="0"/>
    <p:restoredTop sz="60792" autoAdjust="0"/>
  </p:normalViewPr>
  <p:slideViewPr>
    <p:cSldViewPr snapToGrid="0">
      <p:cViewPr varScale="1">
        <p:scale>
          <a:sx n="69" d="100"/>
          <a:sy n="69" d="100"/>
        </p:scale>
        <p:origin x="222" y="90"/>
      </p:cViewPr>
      <p:guideLst>
        <p:guide orient="horz" pos="2184"/>
        <p:guide pos="3840"/>
      </p:guideLst>
    </p:cSldViewPr>
  </p:slideViewPr>
  <p:notesTextViewPr>
    <p:cViewPr>
      <p:scale>
        <a:sx n="1" d="1"/>
        <a:sy n="1" d="1"/>
      </p:scale>
      <p:origin x="0" y="0"/>
    </p:cViewPr>
  </p:notesTextViewPr>
  <p:sorterViewPr>
    <p:cViewPr>
      <p:scale>
        <a:sx n="77" d="100"/>
        <a:sy n="77" d="100"/>
      </p:scale>
      <p:origin x="0" y="-56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1B66-37E2-41B8-98C9-B4D3E91B8010}" type="datetimeFigureOut">
              <a:rPr lang="en-CA" smtClean="0"/>
              <a:t>15/09/2017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FEB48-E51E-4486-BA16-B80BC560E9B4}" type="slidenum">
              <a:rPr lang="en-CA" smtClean="0"/>
              <a:t>‹#›</a:t>
            </a:fld>
            <a:endParaRPr lang="en-CA"/>
          </a:p>
        </p:txBody>
      </p:sp>
    </p:spTree>
    <p:extLst>
      <p:ext uri="{BB962C8B-B14F-4D97-AF65-F5344CB8AC3E}">
        <p14:creationId xmlns:p14="http://schemas.microsoft.com/office/powerpoint/2010/main" val="301703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SsQkcHavTY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2016</a:t>
            </a:r>
            <a:r>
              <a:rPr lang="en-CA" baseline="0" dirty="0" smtClean="0"/>
              <a:t> Human Early Learning Partnership</a:t>
            </a:r>
            <a:endParaRPr lang="en-CA" dirty="0" smtClean="0"/>
          </a:p>
          <a:p>
            <a:endParaRPr lang="en-US" dirty="0" smtClean="0"/>
          </a:p>
          <a:p>
            <a:endParaRPr lang="en-CA" sz="1200" b="0" i="0" u="none" strike="noStrike" kern="1200" baseline="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66FEB48-E51E-4486-BA16-B80BC560E9B4}" type="slidenum">
              <a:rPr lang="en-CA" smtClean="0"/>
              <a:t>1</a:t>
            </a:fld>
            <a:endParaRPr lang="en-CA"/>
          </a:p>
        </p:txBody>
      </p:sp>
    </p:spTree>
    <p:extLst>
      <p:ext uri="{BB962C8B-B14F-4D97-AF65-F5344CB8AC3E}">
        <p14:creationId xmlns:p14="http://schemas.microsoft.com/office/powerpoint/2010/main" val="352586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a:t>
            </a:r>
            <a:r>
              <a:rPr lang="en-US" baseline="0" dirty="0" smtClean="0"/>
              <a:t> know many of you are probably getting familiar with the new curriculum.</a:t>
            </a:r>
          </a:p>
          <a:p>
            <a:endParaRPr lang="en-US" baseline="0" dirty="0" smtClean="0"/>
          </a:p>
          <a:p>
            <a:r>
              <a:rPr lang="en-US" baseline="0" dirty="0" smtClean="0"/>
              <a:t>One area that we are excited about is the Core Competencies aspect of the curriculum, specifically the three Personal and Social Competencies.</a:t>
            </a:r>
          </a:p>
          <a:p>
            <a:endParaRPr lang="en-US" baseline="0" dirty="0" smtClean="0"/>
          </a:p>
          <a:p>
            <a:r>
              <a:rPr lang="en-US" baseline="0" dirty="0" smtClean="0"/>
              <a:t>Kim Schonert-Reichl was part of the advisory group working on the new curriculum and you can see that many of measures included on the MDI are in alignment with these competencies, providing schools with a resource to see how their students are rating how they are doing in these areas.</a:t>
            </a:r>
            <a:endParaRPr lang="en-US" dirty="0"/>
          </a:p>
        </p:txBody>
      </p:sp>
      <p:sp>
        <p:nvSpPr>
          <p:cNvPr id="4" name="Slide Number Placeholder 3"/>
          <p:cNvSpPr>
            <a:spLocks noGrp="1"/>
          </p:cNvSpPr>
          <p:nvPr>
            <p:ph type="sldNum" sz="quarter" idx="10"/>
          </p:nvPr>
        </p:nvSpPr>
        <p:spPr/>
        <p:txBody>
          <a:bodyPr/>
          <a:lstStyle/>
          <a:p>
            <a:fld id="{1AA827D0-FFB5-4CAD-B498-39C97AC9E88E}" type="slidenum">
              <a:rPr lang="en-US" altLang="en-US" smtClean="0">
                <a:solidFill>
                  <a:prstClr val="black"/>
                </a:solidFill>
                <a:latin typeface="Calibri"/>
              </a:rPr>
              <a:pPr/>
              <a:t>10</a:t>
            </a:fld>
            <a:endParaRPr lang="en-US" altLang="en-US">
              <a:solidFill>
                <a:prstClr val="black"/>
              </a:solidFill>
              <a:latin typeface="Calibri"/>
            </a:endParaRPr>
          </a:p>
        </p:txBody>
      </p:sp>
    </p:spTree>
    <p:extLst>
      <p:ext uri="{BB962C8B-B14F-4D97-AF65-F5344CB8AC3E}">
        <p14:creationId xmlns:p14="http://schemas.microsoft.com/office/powerpoint/2010/main" val="263902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A1C77FE7-4991-4D8E-9BA8-5B7808A8C736}" type="slidenum">
              <a:rPr lang="en-US" altLang="en-US">
                <a:solidFill>
                  <a:srgbClr val="000000"/>
                </a:solidFill>
                <a:ea typeface="MS PGothic" panose="020B0600070205080204" pitchFamily="34" charset="-128"/>
              </a:rPr>
              <a:pPr eaLnBrk="0" fontAlgn="base" hangingPunct="0">
                <a:spcBef>
                  <a:spcPct val="0"/>
                </a:spcBef>
                <a:spcAft>
                  <a:spcPct val="0"/>
                </a:spcAft>
              </a:pPr>
              <a:t>12</a:t>
            </a:fld>
            <a:endParaRPr lang="en-US" altLang="en-US">
              <a:solidFill>
                <a:srgbClr val="000000"/>
              </a:solidFill>
              <a:ea typeface="MS PGothic" panose="020B0600070205080204" pitchFamily="34" charset="-128"/>
            </a:endParaRPr>
          </a:p>
        </p:txBody>
      </p:sp>
      <p:sp>
        <p:nvSpPr>
          <p:cNvPr id="11267" name="Rectangle 2"/>
          <p:cNvSpPr>
            <a:spLocks noGrp="1" noRot="1" noChangeAspect="1" noChangeArrowheads="1" noTextEdit="1"/>
          </p:cNvSpPr>
          <p:nvPr>
            <p:ph type="sldImg"/>
          </p:nvPr>
        </p:nvSpPr>
        <p:spPr bwMode="auto">
          <a:xfrm>
            <a:off x="396875" y="693738"/>
            <a:ext cx="6070600" cy="3416300"/>
          </a:xfrm>
          <a:solidFill>
            <a:srgbClr val="FFFFFF"/>
          </a:solidFill>
          <a:ln>
            <a:solidFill>
              <a:srgbClr val="000000"/>
            </a:solidFill>
            <a:miter lim="800000"/>
            <a:headEnd/>
            <a:tailEnd/>
          </a:ln>
        </p:spPr>
      </p:sp>
      <p:sp>
        <p:nvSpPr>
          <p:cNvPr id="11268" name="Rectangle 6"/>
          <p:cNvSpPr>
            <a:spLocks noGrp="1" noChangeArrowheads="1"/>
          </p:cNvSpPr>
          <p:nvPr>
            <p:ph type="body" idx="1"/>
          </p:nvPr>
        </p:nvSpPr>
        <p:spPr bwMode="auto">
          <a:xfrm>
            <a:off x="236538" y="4330700"/>
            <a:ext cx="63500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dirty="0" smtClean="0"/>
              <a:t>KEY MESSAGE:</a:t>
            </a:r>
          </a:p>
          <a:p>
            <a:pPr>
              <a:spcBef>
                <a:spcPct val="0"/>
              </a:spcBef>
            </a:pPr>
            <a:r>
              <a:rPr lang="en-US" altLang="en-US" sz="1400" dirty="0" smtClean="0"/>
              <a:t>The MDI measures these five areas of development that are strongly linked to well-being – looking at the whole child</a:t>
            </a:r>
            <a:r>
              <a:rPr lang="en-US" altLang="en-US" sz="1400" baseline="0" dirty="0" smtClean="0"/>
              <a:t> rather than just at academics. </a:t>
            </a:r>
            <a:r>
              <a:rPr lang="en-US" altLang="en-US" sz="1400" dirty="0" smtClean="0"/>
              <a:t>.</a:t>
            </a:r>
          </a:p>
          <a:p>
            <a:pPr>
              <a:spcBef>
                <a:spcPct val="0"/>
              </a:spcBef>
            </a:pPr>
            <a:endParaRPr lang="en-US" altLang="en-US" sz="1400" dirty="0" smtClean="0"/>
          </a:p>
          <a:p>
            <a:pPr>
              <a:spcBef>
                <a:spcPct val="0"/>
              </a:spcBef>
            </a:pPr>
            <a:r>
              <a:rPr lang="en-US" altLang="en-US" sz="1400" dirty="0" smtClean="0"/>
              <a:t>http://earlylearning.ubc.ca/mdi/</a:t>
            </a:r>
          </a:p>
          <a:p>
            <a:pPr>
              <a:spcBef>
                <a:spcPct val="0"/>
              </a:spcBef>
            </a:pPr>
            <a:endParaRPr lang="en-US" altLang="en-US" sz="1400" dirty="0" smtClean="0"/>
          </a:p>
          <a:p>
            <a:pPr>
              <a:spcBef>
                <a:spcPct val="0"/>
              </a:spcBef>
            </a:pPr>
            <a:r>
              <a:rPr lang="en-CA" altLang="en-US" sz="1400" dirty="0" smtClean="0"/>
              <a:t>© 2016 Human Early Learning Partnership</a:t>
            </a:r>
          </a:p>
          <a:p>
            <a:pPr>
              <a:spcBef>
                <a:spcPct val="0"/>
              </a:spcBef>
            </a:pPr>
            <a:endParaRPr lang="en-US" altLang="en-US" sz="1400" dirty="0" smtClean="0"/>
          </a:p>
        </p:txBody>
      </p:sp>
    </p:spTree>
    <p:extLst>
      <p:ext uri="{BB962C8B-B14F-4D97-AF65-F5344CB8AC3E}">
        <p14:creationId xmlns:p14="http://schemas.microsoft.com/office/powerpoint/2010/main" val="220807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Introduction to the MDI</a:t>
            </a:r>
            <a:r>
              <a:rPr lang="en-US" dirty="0" smtClean="0"/>
              <a:t>	</a:t>
            </a:r>
            <a:r>
              <a:rPr lang="en-US" dirty="0" smtClean="0">
                <a:hlinkClick r:id="rId3"/>
              </a:rPr>
              <a:t>https://youtu.be/SsQkcHavTYo</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little video</a:t>
            </a:r>
            <a:r>
              <a:rPr lang="en-US" baseline="0" dirty="0" smtClean="0"/>
              <a:t> is a good introduction to the MDI, and the Principals may want to use it with their teachers. </a:t>
            </a:r>
            <a:endParaRPr lang="en-US" dirty="0" smtClean="0"/>
          </a:p>
          <a:p>
            <a:endParaRPr lang="en-CA" dirty="0"/>
          </a:p>
        </p:txBody>
      </p:sp>
      <p:sp>
        <p:nvSpPr>
          <p:cNvPr id="4" name="Slide Number Placeholder 3"/>
          <p:cNvSpPr>
            <a:spLocks noGrp="1"/>
          </p:cNvSpPr>
          <p:nvPr>
            <p:ph type="sldNum" sz="quarter" idx="10"/>
          </p:nvPr>
        </p:nvSpPr>
        <p:spPr/>
        <p:txBody>
          <a:bodyPr/>
          <a:lstStyle/>
          <a:p>
            <a:fld id="{266FEB48-E51E-4486-BA16-B80BC560E9B4}" type="slidenum">
              <a:rPr lang="en-CA" smtClean="0"/>
              <a:t>13</a:t>
            </a:fld>
            <a:endParaRPr lang="en-CA"/>
          </a:p>
        </p:txBody>
      </p:sp>
    </p:spTree>
    <p:extLst>
      <p:ext uri="{BB962C8B-B14F-4D97-AF65-F5344CB8AC3E}">
        <p14:creationId xmlns:p14="http://schemas.microsoft.com/office/powerpoint/2010/main" val="309685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In February each school will receive a school report in electronic form, that can be printed as a PDF document. In later spring, the VSB will receive a summary report for all participating Grade 7 students in the entire school board. </a:t>
            </a:r>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E70468A-AC57-43E6-895A-BC879CEF9157}" type="slidenum">
              <a:rPr lang="en-US" altLang="en-US" sz="1200">
                <a:solidFill>
                  <a:srgbClr val="000000"/>
                </a:solidFill>
              </a:rPr>
              <a:pPr/>
              <a:t>14</a:t>
            </a:fld>
            <a:endParaRPr lang="en-US" altLang="en-US" sz="1200">
              <a:solidFill>
                <a:srgbClr val="000000"/>
              </a:solidFill>
            </a:endParaRPr>
          </a:p>
        </p:txBody>
      </p:sp>
    </p:spTree>
    <p:extLst>
      <p:ext uri="{BB962C8B-B14F-4D97-AF65-F5344CB8AC3E}">
        <p14:creationId xmlns:p14="http://schemas.microsoft.com/office/powerpoint/2010/main" val="753970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B16A1B-8E59-4621-A5A7-BA91D0111B3D}" type="slidenum">
              <a:rPr lang="en-CA" altLang="en-US" smtClean="0">
                <a:solidFill>
                  <a:srgbClr val="000000"/>
                </a:solidFill>
              </a:rPr>
              <a:pPr>
                <a:spcBef>
                  <a:spcPct val="0"/>
                </a:spcBef>
              </a:pPr>
              <a:t>15</a:t>
            </a:fld>
            <a:endParaRPr lang="en-CA" altLang="en-US" smtClean="0">
              <a:solidFill>
                <a:srgbClr val="000000"/>
              </a:solidFill>
            </a:endParaRPr>
          </a:p>
        </p:txBody>
      </p:sp>
    </p:spTree>
    <p:extLst>
      <p:ext uri="{BB962C8B-B14F-4D97-AF65-F5344CB8AC3E}">
        <p14:creationId xmlns:p14="http://schemas.microsoft.com/office/powerpoint/2010/main" val="54552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Adult</a:t>
            </a:r>
            <a:r>
              <a:rPr lang="en-US" b="1" baseline="0" dirty="0" smtClean="0"/>
              <a:t> relationships</a:t>
            </a:r>
          </a:p>
          <a:p>
            <a:r>
              <a:rPr lang="en-US" dirty="0" smtClean="0"/>
              <a:t>•</a:t>
            </a:r>
            <a:r>
              <a:rPr lang="en-US" baseline="0" dirty="0" smtClean="0"/>
              <a:t> </a:t>
            </a:r>
            <a:r>
              <a:rPr lang="en-US" dirty="0" smtClean="0"/>
              <a:t>At my school there is an adult who really cares about me.</a:t>
            </a:r>
          </a:p>
          <a:p>
            <a:r>
              <a:rPr lang="en-US" dirty="0" smtClean="0"/>
              <a:t>•</a:t>
            </a:r>
            <a:r>
              <a:rPr lang="en-US" baseline="0" dirty="0" smtClean="0"/>
              <a:t> </a:t>
            </a:r>
            <a:r>
              <a:rPr lang="en-US" dirty="0" smtClean="0"/>
              <a:t>At my school there is an adult who believes I will be a success.</a:t>
            </a:r>
          </a:p>
          <a:p>
            <a:r>
              <a:rPr lang="en-US" dirty="0" smtClean="0"/>
              <a:t>•</a:t>
            </a:r>
            <a:r>
              <a:rPr lang="en-US" baseline="0" dirty="0" smtClean="0"/>
              <a:t> </a:t>
            </a:r>
            <a:r>
              <a:rPr lang="en-US" dirty="0" smtClean="0"/>
              <a:t>At my school there is an adult who listens to me when I have </a:t>
            </a:r>
          </a:p>
          <a:p>
            <a:r>
              <a:rPr lang="en-US" dirty="0" smtClean="0"/>
              <a:t>something to say.</a:t>
            </a:r>
          </a:p>
          <a:p>
            <a:r>
              <a:rPr lang="en-US" dirty="0" smtClean="0"/>
              <a:t>•</a:t>
            </a:r>
            <a:r>
              <a:rPr lang="en-US" baseline="0" dirty="0" smtClean="0"/>
              <a:t> </a:t>
            </a:r>
            <a:r>
              <a:rPr lang="en-US" dirty="0" smtClean="0"/>
              <a:t>In my home there is a parent or another adult who believes I will be </a:t>
            </a:r>
          </a:p>
          <a:p>
            <a:r>
              <a:rPr lang="en-US" dirty="0" smtClean="0"/>
              <a:t>a success.</a:t>
            </a:r>
          </a:p>
          <a:p>
            <a:r>
              <a:rPr lang="en-US" dirty="0" smtClean="0"/>
              <a:t>•</a:t>
            </a:r>
            <a:r>
              <a:rPr lang="en-US" baseline="0" dirty="0" smtClean="0"/>
              <a:t> </a:t>
            </a:r>
            <a:r>
              <a:rPr lang="en-US" dirty="0" smtClean="0"/>
              <a:t>In my home there is a parent or another adult who listens to me </a:t>
            </a:r>
          </a:p>
          <a:p>
            <a:r>
              <a:rPr lang="en-US" dirty="0" smtClean="0"/>
              <a:t>when I have something to say.</a:t>
            </a:r>
          </a:p>
          <a:p>
            <a:r>
              <a:rPr lang="en-US" dirty="0" smtClean="0"/>
              <a:t>•</a:t>
            </a:r>
            <a:r>
              <a:rPr lang="en-US" baseline="0" dirty="0" smtClean="0"/>
              <a:t> </a:t>
            </a:r>
            <a:r>
              <a:rPr lang="en-US" dirty="0" smtClean="0"/>
              <a:t>In my home there is a parent or another adults who I can talk to </a:t>
            </a:r>
          </a:p>
          <a:p>
            <a:r>
              <a:rPr lang="en-US" dirty="0" smtClean="0"/>
              <a:t>about my problems.</a:t>
            </a:r>
          </a:p>
          <a:p>
            <a:r>
              <a:rPr lang="en-US" dirty="0" smtClean="0"/>
              <a:t>• In my </a:t>
            </a:r>
            <a:r>
              <a:rPr lang="en-US" dirty="0" err="1" smtClean="0"/>
              <a:t>neighbourhood</a:t>
            </a:r>
            <a:r>
              <a:rPr lang="en-US" dirty="0" smtClean="0"/>
              <a:t>/community (not from your school or family), </a:t>
            </a:r>
          </a:p>
          <a:p>
            <a:r>
              <a:rPr lang="en-US" dirty="0" smtClean="0"/>
              <a:t>there is an adult who really cares about me.</a:t>
            </a:r>
          </a:p>
          <a:p>
            <a:r>
              <a:rPr lang="en-US" dirty="0" smtClean="0"/>
              <a:t>• In my </a:t>
            </a:r>
            <a:r>
              <a:rPr lang="en-US" dirty="0" err="1" smtClean="0"/>
              <a:t>neighbourhood</a:t>
            </a:r>
            <a:r>
              <a:rPr lang="en-US" dirty="0" smtClean="0"/>
              <a:t>/community (not from your school or family), </a:t>
            </a:r>
          </a:p>
          <a:p>
            <a:r>
              <a:rPr lang="en-US" dirty="0" smtClean="0"/>
              <a:t>there is an adult who believes that I will be a success.</a:t>
            </a:r>
          </a:p>
          <a:p>
            <a:r>
              <a:rPr lang="en-US" dirty="0" smtClean="0"/>
              <a:t>• In my </a:t>
            </a:r>
            <a:r>
              <a:rPr lang="en-US" dirty="0" err="1" smtClean="0"/>
              <a:t>neighbourhood</a:t>
            </a:r>
            <a:r>
              <a:rPr lang="en-US" dirty="0" smtClean="0"/>
              <a:t>/community (not from your school or family), </a:t>
            </a:r>
          </a:p>
          <a:p>
            <a:r>
              <a:rPr lang="en-US" dirty="0" smtClean="0"/>
              <a:t>there is an adult who listens to me when I have something to say.</a:t>
            </a:r>
          </a:p>
          <a:p>
            <a:endParaRPr lang="en-US" dirty="0" smtClean="0"/>
          </a:p>
          <a:p>
            <a:r>
              <a:rPr lang="en-US" dirty="0" smtClean="0"/>
              <a:t>Average rating is a little true</a:t>
            </a:r>
            <a:r>
              <a:rPr lang="en-US" baseline="0" dirty="0" smtClean="0"/>
              <a:t> or higher.</a:t>
            </a:r>
          </a:p>
          <a:p>
            <a:endParaRPr lang="en-US" dirty="0"/>
          </a:p>
        </p:txBody>
      </p:sp>
      <p:sp>
        <p:nvSpPr>
          <p:cNvPr id="4" name="Slide Number Placeholder 3"/>
          <p:cNvSpPr>
            <a:spLocks noGrp="1"/>
          </p:cNvSpPr>
          <p:nvPr>
            <p:ph type="sldNum" sz="quarter" idx="10"/>
          </p:nvPr>
        </p:nvSpPr>
        <p:spPr/>
        <p:txBody>
          <a:bodyPr/>
          <a:lstStyle/>
          <a:p>
            <a:fld id="{E4D50EA4-A905-46B0-8494-FD383C11847B}" type="slidenum">
              <a:rPr lang="en-US" smtClean="0"/>
              <a:pPr/>
              <a:t>16</a:t>
            </a:fld>
            <a:endParaRPr lang="en-US"/>
          </a:p>
        </p:txBody>
      </p:sp>
    </p:spTree>
    <p:extLst>
      <p:ext uri="{BB962C8B-B14F-4D97-AF65-F5344CB8AC3E}">
        <p14:creationId xmlns:p14="http://schemas.microsoft.com/office/powerpoint/2010/main" val="348751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How can schools</a:t>
            </a:r>
            <a:r>
              <a:rPr lang="en-US" altLang="en-US" baseline="0" dirty="0" smtClean="0"/>
              <a:t> use the MDI data for their school planning?</a:t>
            </a:r>
            <a:endParaRPr lang="en-US" altLang="en-US" dirty="0" smtClean="0"/>
          </a:p>
          <a:p>
            <a:r>
              <a:rPr lang="en-US" altLang="en-US" dirty="0" smtClean="0"/>
              <a:t>Here is an example of a</a:t>
            </a:r>
            <a:r>
              <a:rPr lang="en-US" altLang="en-US" baseline="0" dirty="0" smtClean="0"/>
              <a:t> way the Port Alberni School District in BC used the MDI to track their success with reducing the number of grade 7 students who were not able to identify an adult important to them at school. </a:t>
            </a:r>
          </a:p>
          <a:p>
            <a:endParaRPr lang="en-US" altLang="en-US" baseline="0" dirty="0" smtClean="0"/>
          </a:p>
          <a:p>
            <a:r>
              <a:rPr lang="en-US" altLang="en-US" baseline="0" dirty="0" smtClean="0"/>
              <a:t>The schools used various strategies to increase adult-student interactions outside the classroom, from the simple (such as knowing students’ names and saying hello in the hallways) to the more complex (such as using a strategy to ensure every student had one adult, who was not their classroom teacher, who would make a point of connecting with them each week). </a:t>
            </a:r>
          </a:p>
          <a:p>
            <a:endParaRPr lang="en-US" altLang="en-US" baseline="0" dirty="0" smtClean="0"/>
          </a:p>
          <a:p>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5AF09B-A25F-402E-AF14-C5AB3CB38834}" type="slidenum">
              <a:rPr lang="en-CA" altLang="en-US" smtClean="0">
                <a:solidFill>
                  <a:prstClr val="black"/>
                </a:solidFill>
                <a:latin typeface="Calibri" panose="020F0502020204030204" pitchFamily="34" charset="0"/>
              </a:rPr>
              <a:pPr/>
              <a:t>17</a:t>
            </a:fld>
            <a:endParaRPr lang="en-CA"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18441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administered by the classroom teacher, but can also be done by the school principal or a counsellor. </a:t>
            </a:r>
            <a:endParaRPr lang="en-US" dirty="0" smtClean="0"/>
          </a:p>
        </p:txBody>
      </p:sp>
      <p:sp>
        <p:nvSpPr>
          <p:cNvPr id="4" name="Slide Number Placeholder 3"/>
          <p:cNvSpPr>
            <a:spLocks noGrp="1"/>
          </p:cNvSpPr>
          <p:nvPr>
            <p:ph type="sldNum" sz="quarter" idx="10"/>
          </p:nvPr>
        </p:nvSpPr>
        <p:spPr/>
        <p:txBody>
          <a:bodyPr/>
          <a:lstStyle/>
          <a:p>
            <a:fld id="{266FEB48-E51E-4486-BA16-B80BC560E9B4}" type="slidenum">
              <a:rPr lang="en-CA" smtClean="0"/>
              <a:t>18</a:t>
            </a:fld>
            <a:endParaRPr lang="en-CA"/>
          </a:p>
        </p:txBody>
      </p:sp>
    </p:spTree>
    <p:extLst>
      <p:ext uri="{BB962C8B-B14F-4D97-AF65-F5344CB8AC3E}">
        <p14:creationId xmlns:p14="http://schemas.microsoft.com/office/powerpoint/2010/main" val="255623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MESSAGES:</a:t>
            </a:r>
          </a:p>
          <a:p>
            <a:endParaRPr lang="en-US" baseline="0" dirty="0" smtClean="0"/>
          </a:p>
          <a:p>
            <a:r>
              <a:rPr lang="en-US" baseline="0" dirty="0" smtClean="0"/>
              <a:t>This next section highlights the details of how to administer the MDI with your students. The MDI can be administrated by a teacher, principal or other school administrator.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6FEB48-E51E-4486-BA16-B80BC560E9B4}"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354899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0">
              <a:buNone/>
            </a:pPr>
            <a:r>
              <a:rPr lang="en-US" b="1" dirty="0" smtClean="0"/>
              <a:t>KEY MESSAGES:</a:t>
            </a:r>
          </a:p>
          <a:p>
            <a:pPr lvl="0" indent="0">
              <a:buNone/>
            </a:pPr>
            <a:endParaRPr lang="en-US" b="1" dirty="0" smtClean="0"/>
          </a:p>
          <a:p>
            <a:pPr lvl="0" indent="0">
              <a:buNone/>
            </a:pPr>
            <a:r>
              <a:rPr lang="en-US" b="1" dirty="0" smtClean="0"/>
              <a:t>Most </a:t>
            </a:r>
            <a:r>
              <a:rPr lang="en-US" b="1" baseline="0" dirty="0" smtClean="0"/>
              <a:t>Grade 7 students complete in one class period (45-50 minutes).</a:t>
            </a:r>
          </a:p>
          <a:p>
            <a:pPr lvl="0" indent="0">
              <a:buNone/>
            </a:pPr>
            <a:r>
              <a:rPr lang="en-US" b="1" baseline="0" dirty="0" smtClean="0"/>
              <a:t>Online administration</a:t>
            </a:r>
          </a:p>
          <a:p>
            <a:pPr lvl="0" indent="0">
              <a:buNone/>
            </a:pPr>
            <a:r>
              <a:rPr lang="en-US" b="1" baseline="0" dirty="0" smtClean="0"/>
              <a:t>Voiceover function is available for students who need it. </a:t>
            </a:r>
          </a:p>
          <a:p>
            <a:pPr lvl="0" indent="0">
              <a:buNone/>
            </a:pPr>
            <a:endParaRPr lang="en-US" b="1" dirty="0" smtClean="0"/>
          </a:p>
          <a:p>
            <a:pPr lvl="0" indent="0">
              <a:buNone/>
            </a:pPr>
            <a:r>
              <a:rPr lang="en-US" b="0" dirty="0" smtClean="0"/>
              <a:t>We know there is a mix</a:t>
            </a:r>
            <a:r>
              <a:rPr lang="en-US" b="0" baseline="0" dirty="0" smtClean="0"/>
              <a:t> of computer labs and mobile technology across schools. </a:t>
            </a:r>
          </a:p>
          <a:p>
            <a:pPr lvl="0" indent="0">
              <a:buNone/>
            </a:pPr>
            <a:r>
              <a:rPr lang="en-US" b="0" dirty="0" smtClean="0"/>
              <a:t>The</a:t>
            </a:r>
            <a:r>
              <a:rPr lang="en-US" b="0" baseline="0" dirty="0" smtClean="0"/>
              <a:t> e-MDI survey works well on all platforms. Recommend Firefox, Safari or Chrome web browsers.</a:t>
            </a:r>
          </a:p>
          <a:p>
            <a:pPr lvl="0" indent="0">
              <a:buNone/>
            </a:pPr>
            <a:endParaRPr lang="en-US" b="0" dirty="0" smtClean="0"/>
          </a:p>
          <a:p>
            <a:pPr lvl="0" indent="0">
              <a:buNone/>
            </a:pPr>
            <a:r>
              <a:rPr lang="en-US" b="0" dirty="0" smtClean="0"/>
              <a:t>Prepare</a:t>
            </a:r>
            <a:r>
              <a:rPr lang="en-US" b="0" baseline="0" dirty="0" smtClean="0"/>
              <a:t> the computer lab under test conditions (have space between students if possible). Have a classroom set of headphones available, or provide headphones for students that may benefit from the “read aloud” function.</a:t>
            </a:r>
          </a:p>
          <a:p>
            <a:pPr lvl="0" indent="0">
              <a:buNone/>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Prepare an alternate activity related to regular classroom activity for students that are not participating.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66FEB48-E51E-4486-BA16-B80BC560E9B4}"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428485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Human</a:t>
            </a:r>
            <a:r>
              <a:rPr lang="en-CA" sz="1200" kern="1200" baseline="0" dirty="0" smtClean="0">
                <a:solidFill>
                  <a:schemeClr val="tx1"/>
                </a:solidFill>
                <a:effectLst/>
                <a:latin typeface="+mn-lt"/>
                <a:ea typeface="+mn-ea"/>
                <a:cs typeface="+mn-cs"/>
              </a:rPr>
              <a:t> Early Learning Partnership (HELP) is located at UBC</a:t>
            </a:r>
            <a:r>
              <a:rPr lang="en-CA" sz="1200" kern="1200" dirty="0" smtClean="0">
                <a:solidFill>
                  <a:schemeClr val="tx1"/>
                </a:solidFill>
                <a:effectLst/>
                <a:latin typeface="+mn-lt"/>
                <a:ea typeface="+mn-ea"/>
                <a:cs typeface="+mn-cs"/>
              </a:rPr>
              <a:t>.</a:t>
            </a:r>
            <a:r>
              <a:rPr lang="en-CA" sz="1200" kern="1200" baseline="0" dirty="0" smtClean="0">
                <a:solidFill>
                  <a:schemeClr val="tx1"/>
                </a:solidFill>
                <a:effectLst/>
                <a:latin typeface="+mn-lt"/>
                <a:ea typeface="+mn-ea"/>
                <a:cs typeface="+mn-cs"/>
              </a:rPr>
              <a:t>  </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This is a research cluster </a:t>
            </a:r>
            <a:r>
              <a:rPr lang="en-CA" sz="1200" kern="1200" dirty="0" smtClean="0">
                <a:solidFill>
                  <a:schemeClr val="tx1"/>
                </a:solidFill>
                <a:effectLst/>
                <a:latin typeface="+mn-lt"/>
                <a:ea typeface="+mn-ea"/>
                <a:cs typeface="+mn-cs"/>
              </a:rPr>
              <a:t>that studies early and middle childhood and their implications across the life course.  But more than that – there is a deep commitment to ensure that the research gathered is useful and can be applied by schools, communities, parents, policy and decision</a:t>
            </a:r>
            <a:r>
              <a:rPr lang="en-CA" sz="1200" kern="1200" baseline="0" dirty="0" smtClean="0">
                <a:solidFill>
                  <a:schemeClr val="tx1"/>
                </a:solidFill>
                <a:effectLst/>
                <a:latin typeface="+mn-lt"/>
                <a:ea typeface="+mn-ea"/>
                <a:cs typeface="+mn-cs"/>
              </a:rPr>
              <a:t> makers, to make improvements in the lives of children, reduce vulnerability and increase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be familiar</a:t>
            </a:r>
            <a:r>
              <a:rPr lang="en-US" baseline="0" dirty="0" smtClean="0"/>
              <a:t> with the EDI (Early Years Development Instrument) that Kindergarten teachers complete about their students. In BC, HELP oversees the EDI as well as the MDI (Middle Years Development Instrument) and other projects. </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(on click) This is our Director, Dr. Kimberly </a:t>
            </a:r>
            <a:r>
              <a:rPr lang="en-CA" sz="1200" kern="1200" baseline="0" dirty="0" err="1" smtClean="0">
                <a:solidFill>
                  <a:schemeClr val="tx1"/>
                </a:solidFill>
                <a:effectLst/>
                <a:latin typeface="+mn-lt"/>
                <a:ea typeface="+mn-ea"/>
                <a:cs typeface="+mn-cs"/>
              </a:rPr>
              <a:t>Schonert-Reichl</a:t>
            </a:r>
            <a:r>
              <a:rPr lang="en-CA" sz="1200" kern="1200" baseline="0" dirty="0" smtClean="0">
                <a:solidFill>
                  <a:schemeClr val="tx1"/>
                </a:solidFill>
                <a:effectLst/>
                <a:latin typeface="+mn-lt"/>
                <a:ea typeface="+mn-ea"/>
                <a:cs typeface="+mn-cs"/>
              </a:rPr>
              <a:t>. Talk about Kim’s background and her commitment to research that is used. </a:t>
            </a:r>
            <a:endParaRPr lang="en-CA" dirty="0"/>
          </a:p>
        </p:txBody>
      </p:sp>
      <p:sp>
        <p:nvSpPr>
          <p:cNvPr id="4" name="Slide Number Placeholder 3"/>
          <p:cNvSpPr>
            <a:spLocks noGrp="1"/>
          </p:cNvSpPr>
          <p:nvPr>
            <p:ph type="sldNum" sz="quarter" idx="10"/>
          </p:nvPr>
        </p:nvSpPr>
        <p:spPr/>
        <p:txBody>
          <a:bodyPr/>
          <a:lstStyle/>
          <a:p>
            <a:fld id="{EC016E71-6A30-41C5-9B33-F1AA2BA09F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86975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lgn="just" eaLnBrk="1" fontAlgn="auto" hangingPunct="1">
              <a:lnSpc>
                <a:spcPts val="1800"/>
              </a:lnSpc>
              <a:spcBef>
                <a:spcPts val="600"/>
              </a:spcBef>
              <a:spcAft>
                <a:spcPts val="0"/>
              </a:spcAft>
              <a:defRPr/>
            </a:pPr>
            <a:r>
              <a:rPr lang="en-CA" sz="1400" b="1" kern="1200" dirty="0" smtClean="0">
                <a:solidFill>
                  <a:schemeClr val="tx1"/>
                </a:solidFill>
                <a:latin typeface="+mn-lt"/>
                <a:ea typeface="ＭＳ Ｐゴシック" charset="-128"/>
                <a:cs typeface="Arial" pitchFamily="34" charset="0"/>
              </a:rPr>
              <a:t>KEY MESSAGES:</a:t>
            </a:r>
            <a:endParaRPr lang="en-US" sz="1400" b="1" kern="1200" dirty="0" smtClean="0">
              <a:solidFill>
                <a:schemeClr val="tx1"/>
              </a:solidFill>
              <a:latin typeface="+mn-lt"/>
              <a:ea typeface="ＭＳ Ｐゴシック" charset="-128"/>
              <a:cs typeface="Arial" pitchFamily="34" charset="0"/>
            </a:endParaRPr>
          </a:p>
          <a:p>
            <a:pPr marL="182880" indent="-182880" algn="just" eaLnBrk="1" fontAlgn="auto" hangingPunct="1">
              <a:lnSpc>
                <a:spcPts val="1800"/>
              </a:lnSpc>
              <a:spcBef>
                <a:spcPts val="600"/>
              </a:spcBef>
              <a:spcAft>
                <a:spcPts val="0"/>
              </a:spcAft>
              <a:buFont typeface="Wingdings" pitchFamily="2" charset="2"/>
              <a:buChar char="§"/>
              <a:defRPr/>
            </a:pPr>
            <a:r>
              <a:rPr lang="en-US" sz="1400" kern="1200" dirty="0" smtClean="0">
                <a:solidFill>
                  <a:schemeClr val="tx1"/>
                </a:solidFill>
                <a:latin typeface="+mn-lt"/>
                <a:ea typeface="ＭＳ Ｐゴシック" charset="-128"/>
                <a:cs typeface="Arial" pitchFamily="34" charset="0"/>
              </a:rPr>
              <a:t>The privacy of children, families and teachers is paramount  </a:t>
            </a:r>
          </a:p>
          <a:p>
            <a:pPr marL="640080" lvl="1" indent="-182880" algn="just" eaLnBrk="1" fontAlgn="auto" hangingPunct="1">
              <a:lnSpc>
                <a:spcPts val="1800"/>
              </a:lnSpc>
              <a:spcBef>
                <a:spcPts val="600"/>
              </a:spcBef>
              <a:spcAft>
                <a:spcPts val="0"/>
              </a:spcAft>
              <a:buFont typeface="Wingdings" pitchFamily="2" charset="2"/>
              <a:buChar char="§"/>
              <a:defRPr/>
            </a:pPr>
            <a:r>
              <a:rPr lang="en-US" sz="1400" kern="1200" dirty="0" smtClean="0">
                <a:solidFill>
                  <a:schemeClr val="tx1"/>
                </a:solidFill>
                <a:latin typeface="+mn-lt"/>
                <a:ea typeface="+mn-ea"/>
                <a:cs typeface="Arial" pitchFamily="34" charset="0"/>
              </a:rPr>
              <a:t>All information that is collected is kept confidential and used for research and statistical purposes only</a:t>
            </a:r>
          </a:p>
          <a:p>
            <a:pPr marL="640080" lvl="1" indent="-182880" algn="just" eaLnBrk="1" fontAlgn="auto" hangingPunct="1">
              <a:lnSpc>
                <a:spcPts val="1800"/>
              </a:lnSpc>
              <a:spcBef>
                <a:spcPts val="600"/>
              </a:spcBef>
              <a:spcAft>
                <a:spcPts val="0"/>
              </a:spcAft>
              <a:buFont typeface="Wingdings" pitchFamily="2" charset="2"/>
              <a:buChar char="§"/>
              <a:defRPr/>
            </a:pPr>
            <a:r>
              <a:rPr lang="en-US" sz="1400" kern="1200" dirty="0" smtClean="0">
                <a:solidFill>
                  <a:schemeClr val="tx1"/>
                </a:solidFill>
                <a:latin typeface="+mn-lt"/>
                <a:ea typeface="+mn-ea"/>
                <a:cs typeface="Arial" pitchFamily="34" charset="0"/>
              </a:rPr>
              <a:t>All information is kept at HELP and personal identifiers are stripped from the data</a:t>
            </a:r>
          </a:p>
          <a:p>
            <a:pPr marL="640080" marR="0" lvl="1" indent="-182880" algn="just" defTabSz="914400" rtl="0" eaLnBrk="1" fontAlgn="auto" latinLnBrk="0" hangingPunct="1">
              <a:lnSpc>
                <a:spcPts val="1800"/>
              </a:lnSpc>
              <a:spcBef>
                <a:spcPts val="600"/>
              </a:spcBef>
              <a:spcAft>
                <a:spcPts val="0"/>
              </a:spcAft>
              <a:buClrTx/>
              <a:buSzTx/>
              <a:buFont typeface="Wingdings" pitchFamily="2" charset="2"/>
              <a:buChar char="§"/>
              <a:tabLst/>
              <a:defRPr/>
            </a:pPr>
            <a:r>
              <a:rPr lang="en-US" sz="1400" dirty="0" smtClean="0"/>
              <a:t>Participation is voluntary for</a:t>
            </a:r>
            <a:r>
              <a:rPr lang="en-US" sz="1400" baseline="0" dirty="0" smtClean="0"/>
              <a:t> teachers, parents and students. </a:t>
            </a:r>
          </a:p>
          <a:p>
            <a:pPr marL="640080" marR="0" lvl="1" indent="-182880" algn="just" defTabSz="914400" rtl="0" eaLnBrk="1" fontAlgn="auto" latinLnBrk="0" hangingPunct="1">
              <a:lnSpc>
                <a:spcPts val="1800"/>
              </a:lnSpc>
              <a:spcBef>
                <a:spcPts val="600"/>
              </a:spcBef>
              <a:spcAft>
                <a:spcPts val="0"/>
              </a:spcAft>
              <a:buClrTx/>
              <a:buSzTx/>
              <a:buFont typeface="Wingdings" pitchFamily="2" charset="2"/>
              <a:buChar char="§"/>
              <a:tabLst/>
              <a:defRPr/>
            </a:pPr>
            <a:r>
              <a:rPr lang="en-US" altLang="en-US" sz="1400" dirty="0" smtClean="0">
                <a:latin typeface="Calibri" pitchFamily="34" charset="0"/>
              </a:rPr>
              <a:t>Students</a:t>
            </a:r>
            <a:r>
              <a:rPr lang="en-US" altLang="en-US" sz="1400" baseline="0" dirty="0" smtClean="0">
                <a:latin typeface="Calibri" pitchFamily="34" charset="0"/>
              </a:rPr>
              <a:t> </a:t>
            </a:r>
            <a:r>
              <a:rPr lang="en-US" altLang="en-US" sz="1400" dirty="0" smtClean="0">
                <a:latin typeface="Calibri" pitchFamily="34" charset="0"/>
              </a:rPr>
              <a:t>may opt out at any time, even after they complete the survey.</a:t>
            </a:r>
            <a:endParaRPr lang="en-US" sz="1400" dirty="0" smtClean="0"/>
          </a:p>
          <a:p>
            <a:pPr marL="640080" marR="0" lvl="1" indent="-182880" algn="just" defTabSz="914400" rtl="0" eaLnBrk="1" fontAlgn="auto" latinLnBrk="0" hangingPunct="1">
              <a:lnSpc>
                <a:spcPts val="1800"/>
              </a:lnSpc>
              <a:spcBef>
                <a:spcPts val="600"/>
              </a:spcBef>
              <a:spcAft>
                <a:spcPts val="0"/>
              </a:spcAft>
              <a:buClrTx/>
              <a:buSzTx/>
              <a:buFont typeface="Wingdings" pitchFamily="2" charset="2"/>
              <a:buChar char="§"/>
              <a:tabLst/>
              <a:defRPr/>
            </a:pPr>
            <a:endParaRPr lang="en-US" sz="1400" baseline="0" dirty="0" smtClean="0"/>
          </a:p>
          <a:p>
            <a:pPr marL="640080" lvl="1" indent="-182880" algn="just" eaLnBrk="1" fontAlgn="auto" hangingPunct="1">
              <a:lnSpc>
                <a:spcPts val="1800"/>
              </a:lnSpc>
              <a:spcBef>
                <a:spcPts val="600"/>
              </a:spcBef>
              <a:spcAft>
                <a:spcPts val="0"/>
              </a:spcAft>
              <a:buFont typeface="Wingdings" pitchFamily="2" charset="2"/>
              <a:buChar char="§"/>
              <a:defRPr/>
            </a:pPr>
            <a:endParaRPr lang="en-US" sz="1400" kern="1200" dirty="0" smtClean="0">
              <a:solidFill>
                <a:schemeClr val="tx1"/>
              </a:solidFill>
              <a:latin typeface="+mn-lt"/>
              <a:ea typeface="+mn-ea"/>
              <a:cs typeface="Arial" pitchFamily="34" charset="0"/>
            </a:endParaRPr>
          </a:p>
          <a:p>
            <a:pPr marL="182880" indent="-182880" algn="just" eaLnBrk="1" fontAlgn="auto" hangingPunct="1">
              <a:lnSpc>
                <a:spcPts val="1800"/>
              </a:lnSpc>
              <a:spcBef>
                <a:spcPts val="0"/>
              </a:spcBef>
              <a:spcAft>
                <a:spcPts val="0"/>
              </a:spcAft>
              <a:buFont typeface="Wingdings" pitchFamily="2" charset="2"/>
              <a:buChar char="§"/>
              <a:defRPr/>
            </a:pPr>
            <a:endParaRPr lang="en-US" sz="1400" dirty="0" smtClean="0">
              <a:solidFill>
                <a:srgbClr val="000000"/>
              </a:solidFill>
              <a:latin typeface="Arial" pitchFamily="34" charset="0"/>
              <a:ea typeface="ＭＳ Ｐゴシック"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66FEB48-E51E-4486-BA16-B80BC560E9B4}"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1263838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66FEB48-E51E-4486-BA16-B80BC560E9B4}" type="slidenum">
              <a:rPr lang="en-CA" smtClean="0"/>
              <a:t>22</a:t>
            </a:fld>
            <a:endParaRPr lang="en-CA"/>
          </a:p>
        </p:txBody>
      </p:sp>
    </p:spTree>
    <p:extLst>
      <p:ext uri="{BB962C8B-B14F-4D97-AF65-F5344CB8AC3E}">
        <p14:creationId xmlns:p14="http://schemas.microsoft.com/office/powerpoint/2010/main" val="246848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66FEB48-E51E-4486-BA16-B80BC560E9B4}" type="slidenum">
              <a:rPr lang="en-CA" smtClean="0"/>
              <a:t>24</a:t>
            </a:fld>
            <a:endParaRPr lang="en-CA" dirty="0"/>
          </a:p>
        </p:txBody>
      </p:sp>
    </p:spTree>
    <p:extLst>
      <p:ext uri="{BB962C8B-B14F-4D97-AF65-F5344CB8AC3E}">
        <p14:creationId xmlns:p14="http://schemas.microsoft.com/office/powerpoint/2010/main" val="233062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smtClean="0"/>
              <a:t>Note: Animations on this slide</a:t>
            </a:r>
          </a:p>
          <a:p>
            <a:r>
              <a:rPr lang="en-US" b="1" dirty="0" smtClean="0"/>
              <a:t>KEY MESSAGE:</a:t>
            </a:r>
          </a:p>
          <a:p>
            <a:r>
              <a:rPr lang="en-US" dirty="0" smtClean="0"/>
              <a:t>In</a:t>
            </a:r>
            <a:r>
              <a:rPr lang="en-US" baseline="0" dirty="0" smtClean="0"/>
              <a:t> the past, </a:t>
            </a:r>
            <a:r>
              <a:rPr lang="en-US" dirty="0" smtClean="0"/>
              <a:t>research on child development focused on </a:t>
            </a:r>
            <a:r>
              <a:rPr lang="en-US" baseline="0" dirty="0" smtClean="0"/>
              <a:t>the significance of both the early years and adolescence. Yet, very little was known about middle childhood (the years from 6 to 12). </a:t>
            </a:r>
            <a:r>
              <a:rPr lang="en-US" dirty="0" smtClean="0"/>
              <a:t>Previously, it was believed that the middle years were a “latency</a:t>
            </a:r>
            <a:r>
              <a:rPr lang="en-US" baseline="0" dirty="0" smtClean="0"/>
              <a:t> period,” or a phase of relative stability where development was less dramatic than other stages. </a:t>
            </a:r>
          </a:p>
          <a:p>
            <a:endParaRPr lang="en-US" baseline="0" dirty="0" smtClean="0"/>
          </a:p>
          <a:p>
            <a:r>
              <a:rPr lang="en-US" baseline="0" dirty="0" smtClean="0"/>
              <a:t>With increased research on middle childhood, especially in the last 10-15 years, we now know that a number of very critical changes occur during this period of human development:</a:t>
            </a:r>
          </a:p>
          <a:p>
            <a:pPr marL="171450" indent="-171450">
              <a:buFont typeface="Arial" pitchFamily="34" charset="0"/>
              <a:buChar char="•"/>
            </a:pPr>
            <a:r>
              <a:rPr lang="en-US" b="1" baseline="0" dirty="0" smtClean="0"/>
              <a:t>Cognitively</a:t>
            </a:r>
            <a:r>
              <a:rPr lang="en-US" baseline="0" dirty="0" smtClean="0"/>
              <a:t> children become more self-aware and more aware of others, </a:t>
            </a:r>
          </a:p>
          <a:p>
            <a:pPr marL="171450" indent="-171450">
              <a:buFont typeface="Arial" pitchFamily="34" charset="0"/>
              <a:buChar char="•"/>
            </a:pPr>
            <a:r>
              <a:rPr lang="en-US" b="1" baseline="0" dirty="0" smtClean="0"/>
              <a:t>Socially </a:t>
            </a:r>
            <a:r>
              <a:rPr lang="en-US" baseline="0" dirty="0" smtClean="0"/>
              <a:t>children’s worlds begin expanding as connections to peers become increasingly important,</a:t>
            </a:r>
          </a:p>
          <a:p>
            <a:pPr marL="171450" indent="-171450">
              <a:buFont typeface="Arial" pitchFamily="34" charset="0"/>
              <a:buChar char="•"/>
            </a:pPr>
            <a:r>
              <a:rPr lang="en-US" b="1" baseline="0" dirty="0" smtClean="0"/>
              <a:t>Academically</a:t>
            </a:r>
            <a:r>
              <a:rPr lang="en-US" baseline="0" dirty="0" smtClean="0"/>
              <a:t> children begin receiving grades and facing pressure to succeed,</a:t>
            </a:r>
          </a:p>
          <a:p>
            <a:pPr marL="171450" indent="-171450">
              <a:buFont typeface="Arial" pitchFamily="34" charset="0"/>
              <a:buChar char="•"/>
            </a:pPr>
            <a:r>
              <a:rPr lang="en-US" b="1" baseline="0" dirty="0" smtClean="0"/>
              <a:t>Physically</a:t>
            </a:r>
            <a:r>
              <a:rPr lang="en-US" baseline="0" dirty="0" smtClean="0"/>
              <a:t> children are entering puberty (these changes have begun to present themselves at younger ages than in the past).</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dirty="0" smtClean="0"/>
              <a:t>© 2015</a:t>
            </a:r>
            <a:r>
              <a:rPr lang="en-CA" baseline="0" dirty="0" smtClean="0"/>
              <a:t> Human Early Learning Partnership</a:t>
            </a:r>
            <a:endParaRPr lang="en-CA"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4D50EA4-A905-46B0-8494-FD383C11847B}"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226496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CB75F9BD-5431-403C-A84C-7AA987A98818}" type="slidenum">
              <a:rPr lang="en-US" smtClean="0">
                <a:solidFill>
                  <a:srgbClr val="000000"/>
                </a:solidFill>
                <a:latin typeface="Arial" charset="0"/>
                <a:ea typeface="ＭＳ Ｐゴシック" pitchFamily="34" charset="-128"/>
              </a:rPr>
              <a:pPr eaLnBrk="0" fontAlgn="base" hangingPunct="0">
                <a:spcBef>
                  <a:spcPct val="0"/>
                </a:spcBef>
                <a:spcAft>
                  <a:spcPct val="0"/>
                </a:spcAft>
                <a:defRPr/>
              </a:pPr>
              <a:t>4</a:t>
            </a:fld>
            <a:endParaRPr lang="en-US" smtClean="0">
              <a:solidFill>
                <a:srgbClr val="000000"/>
              </a:solidFill>
              <a:latin typeface="Arial" charset="0"/>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396875" y="693738"/>
            <a:ext cx="6070600" cy="3416300"/>
          </a:xfrm>
          <a:solidFill>
            <a:srgbClr val="FFFFFF"/>
          </a:solidFill>
          <a:ln>
            <a:solidFill>
              <a:srgbClr val="000000"/>
            </a:solidFill>
            <a:miter lim="800000"/>
            <a:headEnd/>
            <a:tailEnd/>
          </a:ln>
        </p:spPr>
      </p:sp>
      <p:sp>
        <p:nvSpPr>
          <p:cNvPr id="135172" name="Rectangle 6"/>
          <p:cNvSpPr>
            <a:spLocks noGrp="1" noChangeArrowheads="1"/>
          </p:cNvSpPr>
          <p:nvPr>
            <p:ph type="body" idx="1"/>
          </p:nvPr>
        </p:nvSpPr>
        <p:spPr>
          <a:xfrm>
            <a:off x="236538" y="4330700"/>
            <a:ext cx="6350000" cy="4114800"/>
          </a:xfrm>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charset="0"/>
                <a:cs typeface="Arial" charset="0"/>
              </a:rPr>
              <a:t>KEY MESSAGES: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MDI is a population-based measure that helps us gain a deeper understanding of children’s health and well-being during middle childhood. </a:t>
            </a:r>
            <a:r>
              <a:rPr lang="en-CA" sz="1200" kern="1200" dirty="0" smtClean="0">
                <a:solidFill>
                  <a:schemeClr val="tx1"/>
                </a:solidFill>
                <a:effectLst/>
                <a:latin typeface="+mn-lt"/>
                <a:ea typeface="+mn-ea"/>
                <a:cs typeface="+mn-cs"/>
              </a:rPr>
              <a:t>Base</a:t>
            </a:r>
            <a:r>
              <a:rPr lang="en-CA" sz="1200" kern="1200" baseline="0" dirty="0" smtClean="0">
                <a:solidFill>
                  <a:schemeClr val="tx1"/>
                </a:solidFill>
                <a:effectLst/>
                <a:latin typeface="+mn-lt"/>
                <a:ea typeface="+mn-ea"/>
                <a:cs typeface="+mn-cs"/>
              </a:rPr>
              <a:t>d on the emerging research on middle years development and social and emotional well-being, the MDI captures how children are doing in the middle years at a population level.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a:t>
            </a:r>
            <a:r>
              <a:rPr lang="en-CA" altLang="en-US" dirty="0" smtClean="0"/>
              <a:t>© 2015 Human Early Learning Partnership</a:t>
            </a:r>
          </a:p>
          <a:p>
            <a:endParaRPr lang="en-CA" sz="1200" kern="1200" dirty="0" smtClean="0">
              <a:solidFill>
                <a:schemeClr val="tx1"/>
              </a:solidFill>
              <a:effectLst/>
              <a:latin typeface="+mn-lt"/>
              <a:ea typeface="+mn-ea"/>
              <a:cs typeface="+mn-cs"/>
            </a:endParaRPr>
          </a:p>
          <a:p>
            <a:endParaRPr lang="en-US" sz="1400" b="0" i="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6798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MESSAGES:</a:t>
            </a:r>
          </a:p>
          <a:p>
            <a:endParaRPr lang="en-US" b="1" baseline="0" dirty="0" smtClean="0"/>
          </a:p>
          <a:p>
            <a:r>
              <a:rPr lang="en-US" b="0" baseline="0" dirty="0" smtClean="0"/>
              <a:t>To date, 31 school districts have participated in the MDI across the province of BC. MDI was piloted in the VSB in 2009-10 (gr 4)., and VSB participated again with Gr 4 in 2013-14. VSB also participated in 2012-13 with Grade 7. </a:t>
            </a:r>
          </a:p>
          <a:p>
            <a:r>
              <a:rPr lang="en-US" b="0" baseline="0" dirty="0" smtClean="0"/>
              <a:t>This year we have 7 new districts participating. This will be our largest year ever, both in terms of number of districts and students.</a:t>
            </a:r>
          </a:p>
          <a:p>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 2015 Human Early Learning Partnership</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8F6261-3255-419C-B7AB-61E0AE18E495}"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0224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A4448E4C-8083-4924-9F6A-067BC9784F2B}" type="slidenum">
              <a:rPr lang="en-US" altLang="en-US">
                <a:solidFill>
                  <a:srgbClr val="000000"/>
                </a:solidFill>
                <a:ea typeface="MS PGothic" panose="020B0600070205080204" pitchFamily="34" charset="-128"/>
              </a:rPr>
              <a:pPr eaLnBrk="0" fontAlgn="base" hangingPunct="0">
                <a:spcBef>
                  <a:spcPct val="0"/>
                </a:spcBef>
                <a:spcAft>
                  <a:spcPct val="0"/>
                </a:spcAft>
              </a:pPr>
              <a:t>6</a:t>
            </a:fld>
            <a:endParaRPr lang="en-US" altLang="en-US">
              <a:solidFill>
                <a:srgbClr val="000000"/>
              </a:solidFill>
              <a:ea typeface="MS PGothic" panose="020B0600070205080204" pitchFamily="34" charset="-128"/>
            </a:endParaRPr>
          </a:p>
        </p:txBody>
      </p:sp>
      <p:sp>
        <p:nvSpPr>
          <p:cNvPr id="9219" name="Rectangle 2"/>
          <p:cNvSpPr>
            <a:spLocks noGrp="1" noRot="1" noChangeAspect="1" noChangeArrowheads="1" noTextEdit="1"/>
          </p:cNvSpPr>
          <p:nvPr>
            <p:ph type="sldImg"/>
          </p:nvPr>
        </p:nvSpPr>
        <p:spPr bwMode="auto">
          <a:xfrm>
            <a:off x="396875" y="693738"/>
            <a:ext cx="6070600" cy="3416300"/>
          </a:xfrm>
          <a:solidFill>
            <a:srgbClr val="FFFFFF"/>
          </a:solidFill>
          <a:ln>
            <a:solidFill>
              <a:srgbClr val="000000"/>
            </a:solidFill>
            <a:miter lim="800000"/>
            <a:headEnd/>
            <a:tailEnd/>
          </a:ln>
        </p:spPr>
      </p:sp>
      <p:sp>
        <p:nvSpPr>
          <p:cNvPr id="9220" name="Rectangle 6"/>
          <p:cNvSpPr>
            <a:spLocks noGrp="1" noChangeArrowheads="1"/>
          </p:cNvSpPr>
          <p:nvPr>
            <p:ph type="body" idx="1"/>
          </p:nvPr>
        </p:nvSpPr>
        <p:spPr bwMode="auto">
          <a:xfrm>
            <a:off x="236538" y="4330700"/>
            <a:ext cx="6350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latin typeface="Arial" charset="0"/>
                <a:cs typeface="Arial" charset="0"/>
              </a:rPr>
              <a:t>KEY MESSAGES:</a:t>
            </a:r>
          </a:p>
          <a:p>
            <a:pPr marL="0" marR="0" lvl="0" indent="0" algn="l" defTabSz="914400" rtl="0" eaLnBrk="1" fontAlgn="auto" latinLnBrk="0" hangingPunct="1">
              <a:lnSpc>
                <a:spcPct val="100000"/>
              </a:lnSpc>
              <a:spcBef>
                <a:spcPct val="0"/>
              </a:spcBef>
              <a:spcAft>
                <a:spcPts val="0"/>
              </a:spcAft>
              <a:buClrTx/>
              <a:buSzTx/>
              <a:buFontTx/>
              <a:buNone/>
              <a:tabLst/>
              <a:defRPr/>
            </a:pPr>
            <a:r>
              <a:rPr lang="en-CA" sz="1200" kern="1200" dirty="0" smtClean="0">
                <a:solidFill>
                  <a:schemeClr val="tx1"/>
                </a:solidFill>
                <a:effectLst/>
                <a:latin typeface="+mn-lt"/>
                <a:ea typeface="+mn-ea"/>
                <a:cs typeface="+mn-cs"/>
              </a:rPr>
              <a:t>Why Grade 4 and 7 students? Why not older students? These ages are particularly important to be able to prevent problems before they arise. The</a:t>
            </a:r>
            <a:r>
              <a:rPr lang="en-CA" sz="1200" kern="1200" baseline="0" dirty="0" smtClean="0">
                <a:solidFill>
                  <a:schemeClr val="tx1"/>
                </a:solidFill>
                <a:effectLst/>
                <a:latin typeface="+mn-lt"/>
                <a:ea typeface="+mn-ea"/>
                <a:cs typeface="+mn-cs"/>
              </a:rPr>
              <a:t> time between Grade 4 and Grade 7 (ages 9 to 12) is a </a:t>
            </a:r>
            <a:r>
              <a:rPr lang="en-CA" sz="1200" kern="1200" dirty="0" smtClean="0">
                <a:solidFill>
                  <a:schemeClr val="tx1"/>
                </a:solidFill>
                <a:effectLst/>
                <a:latin typeface="+mn-lt"/>
                <a:ea typeface="+mn-ea"/>
                <a:cs typeface="+mn-cs"/>
              </a:rPr>
              <a:t>transitional periods in development in which we know there is increased risk but also increased opportunity to make a difference. </a:t>
            </a:r>
            <a:r>
              <a:rPr lang="en-US" altLang="en-US" dirty="0" smtClean="0"/>
              <a:t>Previous research has found that responses from children</a:t>
            </a:r>
            <a:r>
              <a:rPr lang="en-CA" altLang="en-US" dirty="0" smtClean="0"/>
              <a:t> in grade 4 and above are as reliable and valid as responses from adults.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0" baseline="0" dirty="0" smtClean="0"/>
              <a:t>Children fill out the survey themselves online, it is administered by teachers or a principal during school hours, takes 1 class periods to complete for most grade 7 students (45 to 50 minutes). </a:t>
            </a:r>
            <a:endParaRPr lang="en-CA" altLang="en-US" b="1" dirty="0" smtClean="0"/>
          </a:p>
          <a:p>
            <a:pPr>
              <a:spcBef>
                <a:spcPct val="0"/>
              </a:spcBef>
            </a:pPr>
            <a:endParaRPr lang="en-CA" altLang="en-US" b="1" dirty="0" smtClean="0"/>
          </a:p>
          <a:p>
            <a:pPr>
              <a:spcBef>
                <a:spcPct val="0"/>
              </a:spcBef>
            </a:pPr>
            <a:r>
              <a:rPr lang="en-CA" altLang="en-US" b="1" dirty="0" smtClean="0"/>
              <a:t>Further Reading on the validity of children’s self-report:</a:t>
            </a:r>
            <a:endParaRPr lang="en-CA" altLang="en-US" dirty="0" smtClean="0"/>
          </a:p>
          <a:p>
            <a:pPr>
              <a:spcBef>
                <a:spcPct val="0"/>
              </a:spcBef>
            </a:pPr>
            <a:r>
              <a:rPr lang="en-CA" altLang="en-US" dirty="0" smtClean="0"/>
              <a:t> </a:t>
            </a:r>
          </a:p>
          <a:p>
            <a:pPr>
              <a:spcBef>
                <a:spcPct val="0"/>
              </a:spcBef>
            </a:pPr>
            <a:r>
              <a:rPr lang="en-CA" altLang="en-US" dirty="0" smtClean="0"/>
              <a:t>Schonert-Reichl, K., Guhn, M., </a:t>
            </a:r>
            <a:r>
              <a:rPr lang="en-CA" altLang="en-US" dirty="0" err="1" smtClean="0"/>
              <a:t>Gadermann</a:t>
            </a:r>
            <a:r>
              <a:rPr lang="en-CA" altLang="en-US" dirty="0" smtClean="0"/>
              <a:t>, A., Hymel, S., </a:t>
            </a:r>
            <a:r>
              <a:rPr lang="en-CA" altLang="en-US" dirty="0" err="1" smtClean="0"/>
              <a:t>Sweiss</a:t>
            </a:r>
            <a:r>
              <a:rPr lang="en-CA" altLang="en-US" dirty="0" smtClean="0"/>
              <a:t>, L., &amp; </a:t>
            </a:r>
            <a:r>
              <a:rPr lang="en-CA" altLang="en-US" dirty="0" err="1" smtClean="0"/>
              <a:t>Hertzman</a:t>
            </a:r>
            <a:r>
              <a:rPr lang="en-CA" altLang="en-US" dirty="0" smtClean="0"/>
              <a:t>, C. (2013). Development and validation of the Middle Years Development Instrument (MDI): Assessing children’s well-being and assets across multiple contexts. Social Indicators Research, 114(2): 345-369.</a:t>
            </a:r>
          </a:p>
          <a:p>
            <a:pPr>
              <a:spcBef>
                <a:spcPct val="0"/>
              </a:spcBef>
            </a:pPr>
            <a:r>
              <a:rPr lang="en-CA" altLang="en-US" dirty="0" smtClean="0"/>
              <a:t> </a:t>
            </a:r>
          </a:p>
          <a:p>
            <a:pPr>
              <a:spcBef>
                <a:spcPct val="0"/>
              </a:spcBef>
            </a:pPr>
            <a:r>
              <a:rPr lang="en-CA" altLang="en-US" dirty="0" err="1" smtClean="0"/>
              <a:t>Varni</a:t>
            </a:r>
            <a:r>
              <a:rPr lang="en-CA" altLang="en-US" dirty="0" smtClean="0"/>
              <a:t>, J. , Limbers, C. , &amp; Burwinkle, T.(2007). How young can children reliably and validly self-report their health-related quality of life?: An analysis of 8,591 children across age subgroups with the </a:t>
            </a:r>
            <a:r>
              <a:rPr lang="en-CA" altLang="en-US" dirty="0" err="1" smtClean="0"/>
              <a:t>PedsQL</a:t>
            </a:r>
            <a:r>
              <a:rPr lang="en-CA" altLang="en-US" dirty="0" smtClean="0"/>
              <a:t>™ 4.0 Generic Core Scales. Health and Quality of Life Outcomes, 5(1): 1-13.</a:t>
            </a:r>
          </a:p>
          <a:p>
            <a:pPr>
              <a:spcBef>
                <a:spcPct val="0"/>
              </a:spcBef>
            </a:pPr>
            <a:endParaRPr lang="en-US" altLang="en-US" sz="1400" b="1" dirty="0" smtClean="0"/>
          </a:p>
          <a:p>
            <a:pPr>
              <a:spcBef>
                <a:spcPct val="0"/>
              </a:spcBef>
            </a:pPr>
            <a:r>
              <a:rPr lang="en-US" altLang="en-US" sz="1400" dirty="0" smtClean="0"/>
              <a:t>http://earlylearning.ubc.ca/mdi/</a:t>
            </a:r>
          </a:p>
          <a:p>
            <a:pPr>
              <a:spcBef>
                <a:spcPct val="0"/>
              </a:spcBef>
            </a:pPr>
            <a:endParaRPr lang="en-US" altLang="en-US" sz="1400" dirty="0" smtClean="0"/>
          </a:p>
          <a:p>
            <a:pPr>
              <a:spcBef>
                <a:spcPct val="0"/>
              </a:spcBef>
            </a:pPr>
            <a:r>
              <a:rPr lang="en-CA" altLang="en-US" sz="1400" dirty="0" smtClean="0"/>
              <a:t>© 2015 Human Early Learning Partnership</a:t>
            </a:r>
          </a:p>
          <a:p>
            <a:pPr>
              <a:spcBef>
                <a:spcPct val="0"/>
              </a:spcBef>
            </a:pPr>
            <a:endParaRPr lang="en-US" altLang="en-US" sz="1400" dirty="0" smtClean="0"/>
          </a:p>
        </p:txBody>
      </p:sp>
    </p:spTree>
    <p:extLst>
      <p:ext uri="{BB962C8B-B14F-4D97-AF65-F5344CB8AC3E}">
        <p14:creationId xmlns:p14="http://schemas.microsoft.com/office/powerpoint/2010/main" val="229775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CA" i="1" dirty="0" smtClean="0"/>
              <a:t>Walk by David - Flickr CC Attribution</a:t>
            </a:r>
            <a:endParaRPr lang="en-US" i="1" dirty="0" smtClean="0"/>
          </a:p>
          <a:p>
            <a:pPr marL="0" indent="0">
              <a:buFont typeface="Arial" pitchFamily="34" charset="0"/>
              <a:buNone/>
            </a:pPr>
            <a:r>
              <a:rPr lang="en-US" dirty="0" smtClean="0"/>
              <a:t>The</a:t>
            </a:r>
            <a:r>
              <a:rPr lang="en-US" baseline="0" dirty="0" smtClean="0"/>
              <a:t> MDI was developed through a collaborative process involving research scientists, educators, parents, community organizations and students themselves. The measures used are all validated and tested and shown to be reliable measures. The MDI Grade 4 and 7 surveys were first piloted in the Vancouver school board and have since been answered by close to 60,000 students in BC. </a:t>
            </a:r>
            <a:endParaRPr lang="en-US" dirty="0" smtClean="0"/>
          </a:p>
          <a:p>
            <a:pPr marL="174296" indent="-174296">
              <a:buFont typeface="Arial" pitchFamily="34" charset="0"/>
              <a:buChar char="•"/>
            </a:pPr>
            <a:endParaRPr lang="en-US" dirty="0" smtClean="0"/>
          </a:p>
          <a:p>
            <a:pPr marL="464790" indent="-464790">
              <a:buFont typeface="Arial" pitchFamily="34" charset="0"/>
              <a:buChar char="•"/>
            </a:pP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E4D50EA4-A905-46B0-8494-FD383C11847B}" type="slidenum">
              <a:rPr lang="en-US" smtClean="0">
                <a:solidFill>
                  <a:prstClr val="black"/>
                </a:solidFill>
                <a:latin typeface="Calibri"/>
              </a:rPr>
              <a:pPr/>
              <a:t>7</a:t>
            </a:fld>
            <a:endParaRPr lang="en-US">
              <a:solidFill>
                <a:prstClr val="black"/>
              </a:solidFill>
              <a:latin typeface="Calibri"/>
            </a:endParaRPr>
          </a:p>
        </p:txBody>
      </p:sp>
      <p:sp>
        <p:nvSpPr>
          <p:cNvPr id="5" name="Date Placeholder 4"/>
          <p:cNvSpPr>
            <a:spLocks noGrp="1"/>
          </p:cNvSpPr>
          <p:nvPr>
            <p:ph type="dt" idx="11"/>
          </p:nvPr>
        </p:nvSpPr>
        <p:spPr/>
        <p:txBody>
          <a:bodyPr/>
          <a:lstStyle/>
          <a:p>
            <a:fld id="{C6BA3A3D-B041-423A-84FA-F85C9D4EBE3F}" type="datetime1">
              <a:rPr lang="en-US" smtClean="0"/>
              <a:t>15-Sep-17</a:t>
            </a:fld>
            <a:endParaRPr lang="en-US"/>
          </a:p>
        </p:txBody>
      </p:sp>
      <p:sp>
        <p:nvSpPr>
          <p:cNvPr id="6" name="Header Placeholder 5"/>
          <p:cNvSpPr>
            <a:spLocks noGrp="1"/>
          </p:cNvSpPr>
          <p:nvPr>
            <p:ph type="hdr" sz="quarter" idx="12"/>
          </p:nvPr>
        </p:nvSpPr>
        <p:spPr/>
        <p:txBody>
          <a:bodyPr/>
          <a:lstStyle/>
          <a:p>
            <a:r>
              <a:rPr lang="en-US" smtClean="0"/>
              <a:t>Dr. Kimberly Schonert-Reichl, Director HELP, MDI Overview for Alberta ADM</a:t>
            </a:r>
            <a:endParaRPr lang="en-US"/>
          </a:p>
        </p:txBody>
      </p:sp>
    </p:spTree>
    <p:extLst>
      <p:ext uri="{BB962C8B-B14F-4D97-AF65-F5344CB8AC3E}">
        <p14:creationId xmlns:p14="http://schemas.microsoft.com/office/powerpoint/2010/main" val="247242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MDI is a population-based survey</a:t>
            </a:r>
          </a:p>
          <a:p>
            <a:pPr marL="171450" indent="-171450">
              <a:buFont typeface="Arial" panose="020B0604020202020204" pitchFamily="34" charset="0"/>
              <a:buChar char="•"/>
            </a:pPr>
            <a:r>
              <a:rPr lang="en-US" b="0" baseline="0" dirty="0" smtClean="0"/>
              <a:t>Tells us only about groups, </a:t>
            </a:r>
            <a:r>
              <a:rPr lang="en-US" b="0" baseline="0" dirty="0" err="1" smtClean="0"/>
              <a:t>neighbourhoods</a:t>
            </a:r>
            <a:r>
              <a:rPr lang="en-US" b="0" baseline="0" dirty="0" smtClean="0"/>
              <a:t> or broader geographic regions.</a:t>
            </a:r>
          </a:p>
          <a:p>
            <a:pPr marL="171450" indent="-171450">
              <a:buFont typeface="Arial" panose="020B0604020202020204" pitchFamily="34" charset="0"/>
              <a:buChar char="•"/>
            </a:pPr>
            <a:r>
              <a:rPr lang="en-US" b="0" baseline="0" dirty="0" smtClean="0"/>
              <a:t>Allows us to see population trends in children’s well-being</a:t>
            </a:r>
          </a:p>
          <a:p>
            <a:pPr marL="171450" indent="-171450">
              <a:buFont typeface="Arial" panose="020B0604020202020204" pitchFamily="34" charset="0"/>
              <a:buChar char="•"/>
            </a:pPr>
            <a:r>
              <a:rPr lang="en-US" b="1" baseline="0" dirty="0" smtClean="0"/>
              <a:t>Never used to evaluate teachers or schools</a:t>
            </a:r>
          </a:p>
          <a:p>
            <a:endParaRPr lang="en-US" b="0" baseline="0" dirty="0" smtClean="0"/>
          </a:p>
          <a:p>
            <a:r>
              <a:rPr lang="en-US" b="0" baseline="0" dirty="0" smtClean="0"/>
              <a:t>Children fill out the survey themselves at school, it is administered by teachers or a principal.</a:t>
            </a:r>
          </a:p>
          <a:p>
            <a:endParaRPr lang="en-US" dirty="0"/>
          </a:p>
        </p:txBody>
      </p:sp>
      <p:sp>
        <p:nvSpPr>
          <p:cNvPr id="4" name="Slide Number Placeholder 3"/>
          <p:cNvSpPr>
            <a:spLocks noGrp="1"/>
          </p:cNvSpPr>
          <p:nvPr>
            <p:ph type="sldNum" sz="quarter" idx="10"/>
          </p:nvPr>
        </p:nvSpPr>
        <p:spPr/>
        <p:txBody>
          <a:bodyPr/>
          <a:lstStyle/>
          <a:p>
            <a:fld id="{266FEB48-E51E-4486-BA16-B80BC560E9B4}" type="slidenum">
              <a:rPr lang="en-CA" smtClean="0"/>
              <a:t>8</a:t>
            </a:fld>
            <a:endParaRPr lang="en-CA"/>
          </a:p>
        </p:txBody>
      </p:sp>
    </p:spTree>
    <p:extLst>
      <p:ext uri="{BB962C8B-B14F-4D97-AF65-F5344CB8AC3E}">
        <p14:creationId xmlns:p14="http://schemas.microsoft.com/office/powerpoint/2010/main" val="2693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0593">
              <a:defRPr/>
            </a:pPr>
            <a:r>
              <a:rPr lang="en-US" b="1" dirty="0" smtClean="0"/>
              <a:t>KEY MESSAGES: </a:t>
            </a:r>
          </a:p>
          <a:p>
            <a:pPr defTabSz="900593">
              <a:defRPr/>
            </a:pPr>
            <a:endParaRPr lang="en-US" b="1" dirty="0" smtClean="0"/>
          </a:p>
          <a:p>
            <a:pPr defTabSz="900593">
              <a:defRPr/>
            </a:pPr>
            <a:r>
              <a:rPr lang="en-US" dirty="0" smtClean="0"/>
              <a:t>Unlike the EDI, the students</a:t>
            </a:r>
            <a:r>
              <a:rPr lang="en-US" baseline="0" dirty="0" smtClean="0"/>
              <a:t> complete the survey themselves, telling us about their experiences and their perspectives.  </a:t>
            </a:r>
            <a:r>
              <a:rPr lang="en-US" dirty="0" smtClean="0"/>
              <a:t>The </a:t>
            </a:r>
            <a:r>
              <a:rPr lang="en-US" dirty="0"/>
              <a:t>self-report nature of the MDI </a:t>
            </a:r>
            <a:r>
              <a:rPr lang="en-US" dirty="0" smtClean="0"/>
              <a:t>upholds </a:t>
            </a:r>
            <a:r>
              <a:rPr lang="en-US" dirty="0"/>
              <a:t>Article 12 of the </a:t>
            </a:r>
            <a:r>
              <a:rPr lang="en-US" dirty="0" smtClean="0"/>
              <a:t>United Nations </a:t>
            </a:r>
            <a:r>
              <a:rPr lang="en-US" dirty="0"/>
              <a:t>Convention on the Rights of the Child. </a:t>
            </a:r>
          </a:p>
          <a:p>
            <a:endParaRPr lang="en-US" dirty="0" smtClean="0"/>
          </a:p>
          <a:p>
            <a:pPr>
              <a:spcBef>
                <a:spcPct val="0"/>
              </a:spcBef>
            </a:pPr>
            <a:r>
              <a:rPr lang="en-CA" altLang="en-US" sz="1200" dirty="0" smtClean="0"/>
              <a:t>© 2016 Human Early Learning Partnership</a:t>
            </a:r>
          </a:p>
          <a:p>
            <a:endParaRPr lang="en-US" dirty="0"/>
          </a:p>
        </p:txBody>
      </p:sp>
      <p:sp>
        <p:nvSpPr>
          <p:cNvPr id="4" name="Slide Number Placeholder 3"/>
          <p:cNvSpPr>
            <a:spLocks noGrp="1"/>
          </p:cNvSpPr>
          <p:nvPr>
            <p:ph type="sldNum" sz="quarter" idx="10"/>
          </p:nvPr>
        </p:nvSpPr>
        <p:spPr/>
        <p:txBody>
          <a:bodyPr/>
          <a:lstStyle/>
          <a:p>
            <a:fld id="{E4D50EA4-A905-46B0-8494-FD383C11847B}" type="slidenum">
              <a:rPr lang="en-US" smtClean="0"/>
              <a:pPr/>
              <a:t>9</a:t>
            </a:fld>
            <a:endParaRPr lang="en-US"/>
          </a:p>
        </p:txBody>
      </p:sp>
    </p:spTree>
    <p:extLst>
      <p:ext uri="{BB962C8B-B14F-4D97-AF65-F5344CB8AC3E}">
        <p14:creationId xmlns:p14="http://schemas.microsoft.com/office/powerpoint/2010/main" val="58952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1850" y="2808149"/>
            <a:ext cx="10515600" cy="1754326"/>
          </a:xfrm>
        </p:spPr>
        <p:txBody>
          <a:bodyPr anchor="b"/>
          <a:lstStyle>
            <a:lvl1pPr>
              <a:defRPr sz="6000">
                <a:solidFill>
                  <a:schemeClr val="tx2"/>
                </a:solidFill>
              </a:defRPr>
            </a:lvl1pPr>
          </a:lstStyle>
          <a:p>
            <a:r>
              <a:rPr lang="en-US" dirty="0" smtClean="0"/>
              <a:t>CLICK TO EDIT MASTER TITLE STYLE</a:t>
            </a:r>
            <a:endParaRPr lang="en-CA" dirty="0"/>
          </a:p>
        </p:txBody>
      </p:sp>
      <p:sp>
        <p:nvSpPr>
          <p:cNvPr id="8" name="Text Placeholder 2"/>
          <p:cNvSpPr>
            <a:spLocks noGrp="1"/>
          </p:cNvSpPr>
          <p:nvPr>
            <p:ph type="body" idx="1"/>
          </p:nvPr>
        </p:nvSpPr>
        <p:spPr>
          <a:xfrm>
            <a:off x="831850" y="4589463"/>
            <a:ext cx="10515600" cy="424732"/>
          </a:xfrm>
        </p:spPr>
        <p:txBody>
          <a:bodyPr>
            <a:sp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647498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808149"/>
            <a:ext cx="10515600" cy="1754326"/>
          </a:xfrm>
        </p:spPr>
        <p:txBody>
          <a:bodyPr anchor="b"/>
          <a:lstStyle>
            <a:lvl1pPr>
              <a:defRPr sz="6000">
                <a:solidFill>
                  <a:schemeClr val="tx2"/>
                </a:solidFill>
              </a:defRPr>
            </a:lvl1pPr>
          </a:lstStyle>
          <a:p>
            <a:r>
              <a:rPr lang="en-US" smtClean="0"/>
              <a:t>Click to edit Master title style</a:t>
            </a:r>
            <a:endParaRPr lang="en-CA" dirty="0"/>
          </a:p>
        </p:txBody>
      </p:sp>
      <p:sp>
        <p:nvSpPr>
          <p:cNvPr id="3" name="Text Placeholder 2"/>
          <p:cNvSpPr>
            <a:spLocks noGrp="1"/>
          </p:cNvSpPr>
          <p:nvPr>
            <p:ph type="body" idx="1"/>
          </p:nvPr>
        </p:nvSpPr>
        <p:spPr>
          <a:xfrm>
            <a:off x="831851" y="4589463"/>
            <a:ext cx="10515600" cy="424732"/>
          </a:xfrm>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7609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2402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677043"/>
            <a:ext cx="10515600" cy="701731"/>
          </a:xfrm>
        </p:spPr>
        <p:txBody>
          <a:bodyPr/>
          <a:lstStyle/>
          <a:p>
            <a:r>
              <a:rPr lang="en-US" dirty="0" smtClean="0"/>
              <a:t>Click to edit Master title style</a:t>
            </a:r>
            <a:endParaRPr lang="en-CA" dirty="0"/>
          </a:p>
        </p:txBody>
      </p:sp>
      <p:sp>
        <p:nvSpPr>
          <p:cNvPr id="3" name="Text Placeholder 2"/>
          <p:cNvSpPr>
            <a:spLocks noGrp="1"/>
          </p:cNvSpPr>
          <p:nvPr>
            <p:ph type="body" idx="1"/>
          </p:nvPr>
        </p:nvSpPr>
        <p:spPr>
          <a:xfrm>
            <a:off x="839789" y="2080343"/>
            <a:ext cx="5157787"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505075"/>
            <a:ext cx="5157787"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1" y="2080343"/>
            <a:ext cx="5183188"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1" y="2505075"/>
            <a:ext cx="5183188"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91200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364339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1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31854" y="3639146"/>
            <a:ext cx="10515600" cy="923330"/>
          </a:xfrm>
        </p:spPr>
        <p:txBody>
          <a:bodyPr anchor="b"/>
          <a:lstStyle>
            <a:lvl1pPr>
              <a:defRPr sz="6000">
                <a:solidFill>
                  <a:schemeClr val="tx2"/>
                </a:solidFill>
              </a:defRPr>
            </a:lvl1pPr>
          </a:lstStyle>
          <a:p>
            <a:r>
              <a:rPr lang="en-US" dirty="0" smtClean="0"/>
              <a:t>Click to edit Master title style</a:t>
            </a:r>
            <a:endParaRPr lang="en-CA" dirty="0"/>
          </a:p>
        </p:txBody>
      </p:sp>
      <p:sp>
        <p:nvSpPr>
          <p:cNvPr id="8" name="Text Placeholder 2"/>
          <p:cNvSpPr>
            <a:spLocks noGrp="1"/>
          </p:cNvSpPr>
          <p:nvPr>
            <p:ph type="body" idx="1"/>
          </p:nvPr>
        </p:nvSpPr>
        <p:spPr>
          <a:xfrm>
            <a:off x="831854" y="4589463"/>
            <a:ext cx="10515600" cy="424732"/>
          </a:xfrm>
        </p:spPr>
        <p:txBody>
          <a:bodyPr>
            <a:sp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9791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3856" y="4334494"/>
            <a:ext cx="10018144" cy="1581128"/>
          </a:xfrm>
          <a:prstGeom prst="rect">
            <a:avLst/>
          </a:prstGeom>
          <a:noFill/>
        </p:spPr>
        <p:txBody>
          <a:bodyPr lIns="0" tIns="274320" rIns="365760" bIns="365760">
            <a:noAutofit/>
          </a:bodyPr>
          <a:lstStyle>
            <a:lvl1pPr algn="l">
              <a:lnSpc>
                <a:spcPct val="90000"/>
              </a:lnSpc>
              <a:defRPr sz="4800" b="0">
                <a:solidFill>
                  <a:schemeClr val="tx2"/>
                </a:solidFill>
                <a:latin typeface="+mj-l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173856" y="5918860"/>
            <a:ext cx="10018144" cy="790699"/>
          </a:xfrm>
          <a:prstGeom prst="rect">
            <a:avLst/>
          </a:prstGeom>
        </p:spPr>
        <p:txBody>
          <a:bodyPr lIns="0" tIns="0" rIns="0" bIns="0">
            <a:normAutofit/>
          </a:bodyPr>
          <a:lstStyle>
            <a:lvl1pPr marL="0" indent="0" algn="l">
              <a:buNone/>
              <a:defRPr>
                <a:solidFill>
                  <a:schemeClr val="accent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355479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verview">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4" name="Rectangle 3"/>
          <p:cNvSpPr/>
          <p:nvPr userDrawn="1"/>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8" name="Text Placeholder 7"/>
          <p:cNvSpPr>
            <a:spLocks noGrp="1"/>
          </p:cNvSpPr>
          <p:nvPr>
            <p:ph type="body" sz="quarter" idx="12"/>
          </p:nvPr>
        </p:nvSpPr>
        <p:spPr>
          <a:xfrm>
            <a:off x="616442" y="675427"/>
            <a:ext cx="10959116" cy="5507148"/>
          </a:xfrm>
          <a:prstGeom prst="rect">
            <a:avLst/>
          </a:prstGeom>
        </p:spPr>
        <p:txBody>
          <a:bodyPr/>
          <a:lstStyle>
            <a:lvl1pPr marL="0" indent="0">
              <a:spcAft>
                <a:spcPts val="1000"/>
              </a:spcAft>
              <a:buNone/>
              <a:defRPr sz="3200" b="1">
                <a:solidFill>
                  <a:schemeClr val="bg1"/>
                </a:solidFill>
                <a:latin typeface="+mj-lt"/>
                <a:ea typeface="Cambria Math" panose="02040503050406030204" pitchFamily="18" charset="0"/>
              </a:defRPr>
            </a:lvl1pPr>
            <a:lvl2pPr marL="457200" indent="-457200">
              <a:buFont typeface="+mj-lt"/>
              <a:buAutoNum type="arabicPeriod"/>
              <a:defRPr sz="2400" b="0" i="0">
                <a:solidFill>
                  <a:schemeClr val="bg1"/>
                </a:solidFill>
                <a:latin typeface="+mn-lt"/>
                <a:ea typeface="Cambria Math" panose="02040503050406030204" pitchFamily="18" charset="0"/>
              </a:defRPr>
            </a:lvl2pPr>
            <a:lvl3pPr marL="739775" indent="-228600">
              <a:defRPr sz="1600">
                <a:solidFill>
                  <a:schemeClr val="bg1"/>
                </a:solidFill>
                <a:latin typeface="+mn-lt"/>
                <a:ea typeface="Cambria Math" panose="02040503050406030204" pitchFamily="18" charset="0"/>
              </a:defRPr>
            </a:lvl3pPr>
            <a:lvl4pPr>
              <a:defRPr>
                <a:solidFill>
                  <a:schemeClr val="bg1"/>
                </a:solidFill>
                <a:latin typeface="Corbel" pitchFamily="34" charset="0"/>
              </a:defRPr>
            </a:lvl4pPr>
            <a:lvl5pPr>
              <a:defRPr>
                <a:solidFill>
                  <a:schemeClr val="bg1"/>
                </a:solidFill>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84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4" name="Rectangle 3"/>
          <p:cNvSpPr/>
          <p:nvPr userDrawn="1"/>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10" name="Text Placeholder 9"/>
          <p:cNvSpPr>
            <a:spLocks noGrp="1"/>
          </p:cNvSpPr>
          <p:nvPr>
            <p:ph type="body" sz="quarter" idx="10"/>
          </p:nvPr>
        </p:nvSpPr>
        <p:spPr>
          <a:xfrm>
            <a:off x="910167" y="2811621"/>
            <a:ext cx="10371667" cy="830997"/>
          </a:xfrm>
          <a:prstGeom prst="rect">
            <a:avLst/>
          </a:prstGeom>
        </p:spPr>
        <p:txBody>
          <a:bodyPr anchor="ctr">
            <a:spAutoFit/>
          </a:bodyPr>
          <a:lstStyle>
            <a:lvl1pPr marL="0" indent="0">
              <a:buNone/>
              <a:defRPr sz="4800" b="0">
                <a:solidFill>
                  <a:schemeClr val="bg1"/>
                </a:solidFill>
                <a:latin typeface="+mj-lt"/>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p:txBody>
      </p:sp>
    </p:spTree>
    <p:extLst>
      <p:ext uri="{BB962C8B-B14F-4D97-AF65-F5344CB8AC3E}">
        <p14:creationId xmlns:p14="http://schemas.microsoft.com/office/powerpoint/2010/main" val="155025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836226"/>
          </a:xfrm>
          <a:prstGeom prst="rect">
            <a:avLst/>
          </a:prstGeom>
        </p:spPr>
        <p:txBody>
          <a:bodyPr/>
          <a:lstStyle>
            <a:lvl1pPr marL="0" indent="0">
              <a:buNone/>
              <a:defRPr sz="3600">
                <a:latin typeface="+mn-lt"/>
              </a:defRPr>
            </a:lvl1pPr>
            <a:lvl2pPr>
              <a:defRPr>
                <a:latin typeface="+mn-lt"/>
              </a:defRPr>
            </a:lvl2pPr>
            <a:lvl3pPr>
              <a:defRPr>
                <a:latin typeface="+mn-lt"/>
              </a:defRPr>
            </a:lvl3pPr>
            <a:lvl4pPr>
              <a:defRPr>
                <a:latin typeface="Corbel" pitchFamily="34" charset="0"/>
              </a:defRPr>
            </a:lvl4pPr>
            <a:lvl5pPr>
              <a:defRPr>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609600" y="237399"/>
            <a:ext cx="11367091" cy="677108"/>
          </a:xfrm>
          <a:prstGeom prst="rect">
            <a:avLst/>
          </a:prstGeom>
        </p:spPr>
        <p:txBody>
          <a:bodyPr wrap="square" lIns="91440" tIns="45720" rIns="91440" bIns="45720" anchor="ctr" anchorCtr="0">
            <a:normAutofit/>
          </a:bodyPr>
          <a:lstStyle>
            <a:lvl1pPr algn="l">
              <a:defRPr>
                <a:solidFill>
                  <a:schemeClr val="tx2"/>
                </a:solidFill>
                <a:latin typeface="+mj-lt"/>
              </a:defRPr>
            </a:lvl1pPr>
          </a:lstStyle>
          <a:p>
            <a:r>
              <a:rPr lang="en-US" dirty="0" smtClean="0"/>
              <a:t>Click to edit Master title style</a:t>
            </a:r>
            <a:endParaRPr lang="en-CA" dirty="0"/>
          </a:p>
        </p:txBody>
      </p:sp>
    </p:spTree>
    <p:extLst>
      <p:ext uri="{BB962C8B-B14F-4D97-AF65-F5344CB8AC3E}">
        <p14:creationId xmlns:p14="http://schemas.microsoft.com/office/powerpoint/2010/main" val="322194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CA" dirty="0"/>
          </a:p>
        </p:txBody>
      </p:sp>
      <p:sp>
        <p:nvSpPr>
          <p:cNvPr id="3" name="Content Placeholder 2"/>
          <p:cNvSpPr>
            <a:spLocks noGrp="1"/>
          </p:cNvSpPr>
          <p:nvPr>
            <p:ph idx="1"/>
          </p:nvPr>
        </p:nvSpPr>
        <p:spPr>
          <a:xfrm>
            <a:off x="838200" y="1825625"/>
            <a:ext cx="10515600" cy="1844608"/>
          </a:xfrm>
        </p:spPr>
        <p:txBody>
          <a:bodyPr>
            <a:spAutoFit/>
          </a:bodyPr>
          <a:lstStyle>
            <a:lvl1pPr>
              <a:defRPr>
                <a:solidFill>
                  <a:schemeClr val="bg2"/>
                </a:solidFill>
              </a:defRPr>
            </a:lvl1pPr>
            <a:lvl3pPr>
              <a:defRPr>
                <a:solidFill>
                  <a:schemeClr val="tx1">
                    <a:lumMod val="50000"/>
                    <a:lumOff val="50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9652476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52894"/>
            <a:ext cx="10972800" cy="5883533"/>
          </a:xfrm>
          <a:prstGeom prst="rect">
            <a:avLst/>
          </a:prstGeom>
        </p:spPr>
        <p:txBody>
          <a:bodyPr/>
          <a:lstStyle>
            <a:lvl1pPr marL="0" indent="0">
              <a:buNone/>
              <a:defRPr sz="3600">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4106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11" name="Text Placeholder 9"/>
          <p:cNvSpPr>
            <a:spLocks noGrp="1"/>
          </p:cNvSpPr>
          <p:nvPr>
            <p:ph type="body" sz="quarter" idx="10"/>
          </p:nvPr>
        </p:nvSpPr>
        <p:spPr>
          <a:xfrm>
            <a:off x="2928360" y="4205558"/>
            <a:ext cx="8554805" cy="1938992"/>
          </a:xfrm>
          <a:prstGeom prst="rect">
            <a:avLst/>
          </a:prstGeom>
        </p:spPr>
        <p:txBody>
          <a:bodyPr wrap="square" anchor="ctr">
            <a:spAutoFit/>
          </a:bodyPr>
          <a:lstStyle>
            <a:lvl1pPr marL="0" indent="0">
              <a:buNone/>
              <a:defRPr sz="6000" b="0">
                <a:solidFill>
                  <a:schemeClr val="tx2"/>
                </a:solidFill>
                <a:latin typeface="+mj-lt"/>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p:txBody>
      </p:sp>
    </p:spTree>
    <p:extLst>
      <p:ext uri="{BB962C8B-B14F-4D97-AF65-F5344CB8AC3E}">
        <p14:creationId xmlns:p14="http://schemas.microsoft.com/office/powerpoint/2010/main" val="269180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68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smtClean="0"/>
              <a:t>Click to edit Master title style</a:t>
            </a:r>
            <a:endParaRPr lang="en-US"/>
          </a:p>
        </p:txBody>
      </p:sp>
    </p:spTree>
    <p:extLst>
      <p:ext uri="{BB962C8B-B14F-4D97-AF65-F5344CB8AC3E}">
        <p14:creationId xmlns:p14="http://schemas.microsoft.com/office/powerpoint/2010/main" val="237042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434" y="4584700"/>
            <a:ext cx="1792817"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64067" y="5954713"/>
            <a:ext cx="2641600" cy="817562"/>
          </a:xfrm>
          <a:prstGeom prst="rect">
            <a:avLst/>
          </a:prstGeom>
        </p:spPr>
        <p:txBody>
          <a:bodyPr lIns="0" tIns="0" rIns="0" bIns="0">
            <a:normAutofit/>
          </a:bodyPr>
          <a:lstStyle>
            <a:lvl1pPr marL="0" indent="0" algn="l" defTabSz="914400" rtl="0" eaLnBrk="1" latinLnBrk="0" hangingPunct="1">
              <a:spcBef>
                <a:spcPct val="20000"/>
              </a:spcBef>
              <a:buFont typeface="Arial" pitchFamily="34" charset="0"/>
              <a:buNone/>
              <a:defRPr sz="3200" kern="1200">
                <a:solidFill>
                  <a:srgbClr val="CBD6DF"/>
                </a:solidFill>
                <a:latin typeface="Corbe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200" dirty="0" smtClean="0">
                <a:solidFill>
                  <a:srgbClr val="FFFFFF"/>
                </a:solidFill>
              </a:rPr>
              <a:t>TEL</a:t>
            </a:r>
            <a:r>
              <a:rPr lang="en-US" sz="1200" dirty="0" smtClean="0">
                <a:solidFill>
                  <a:srgbClr val="FFFFFF"/>
                </a:solidFill>
                <a:latin typeface="Trebuchet MS" pitchFamily="34" charset="0"/>
              </a:rPr>
              <a:t> 604-822-1278</a:t>
            </a:r>
          </a:p>
          <a:p>
            <a:pPr>
              <a:defRPr/>
            </a:pPr>
            <a:r>
              <a:rPr lang="en-US" sz="1200" dirty="0" smtClean="0">
                <a:solidFill>
                  <a:srgbClr val="FFFFFF"/>
                </a:solidFill>
              </a:rPr>
              <a:t>FAX</a:t>
            </a:r>
            <a:r>
              <a:rPr lang="en-US" sz="1200" dirty="0" smtClean="0">
                <a:solidFill>
                  <a:srgbClr val="FFFFFF"/>
                </a:solidFill>
                <a:latin typeface="Trebuchet MS" pitchFamily="34" charset="0"/>
              </a:rPr>
              <a:t> 604-822-0640</a:t>
            </a:r>
          </a:p>
          <a:p>
            <a:pPr>
              <a:defRPr/>
            </a:pPr>
            <a:r>
              <a:rPr lang="en-US" sz="1200" dirty="0" smtClean="0">
                <a:solidFill>
                  <a:srgbClr val="FFFFFF"/>
                </a:solidFill>
              </a:rPr>
              <a:t>E-MAIL earlylearning@ubc.ca</a:t>
            </a:r>
            <a:endParaRPr lang="en-CA" sz="1600" dirty="0">
              <a:solidFill>
                <a:srgbClr val="FFFFFF"/>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4584700"/>
            <a:ext cx="1792817"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userDrawn="1"/>
        </p:nvSpPr>
        <p:spPr>
          <a:xfrm>
            <a:off x="364067" y="5954713"/>
            <a:ext cx="2641600" cy="817562"/>
          </a:xfrm>
          <a:prstGeom prst="rect">
            <a:avLst/>
          </a:prstGeom>
        </p:spPr>
        <p:txBody>
          <a:bodyPr lIns="0" tIns="0" rIns="0" bIns="0">
            <a:normAutofit/>
          </a:bodyPr>
          <a:lstStyle>
            <a:lvl1pPr marL="0" indent="0" algn="l" defTabSz="914400" rtl="0" eaLnBrk="1" latinLnBrk="0" hangingPunct="1">
              <a:spcBef>
                <a:spcPct val="20000"/>
              </a:spcBef>
              <a:buFont typeface="Arial" pitchFamily="34" charset="0"/>
              <a:buNone/>
              <a:defRPr sz="3200" kern="1200">
                <a:solidFill>
                  <a:srgbClr val="CBD6DF"/>
                </a:solidFill>
                <a:latin typeface="Corbe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200" dirty="0" smtClean="0">
                <a:solidFill>
                  <a:srgbClr val="FFFFFF"/>
                </a:solidFill>
              </a:rPr>
              <a:t>TEL</a:t>
            </a:r>
            <a:r>
              <a:rPr lang="en-US" sz="1200" dirty="0" smtClean="0">
                <a:solidFill>
                  <a:srgbClr val="FFFFFF"/>
                </a:solidFill>
                <a:latin typeface="Trebuchet MS" pitchFamily="34" charset="0"/>
              </a:rPr>
              <a:t> 604-822-1278</a:t>
            </a:r>
          </a:p>
          <a:p>
            <a:pPr>
              <a:defRPr/>
            </a:pPr>
            <a:r>
              <a:rPr lang="en-US" sz="1200" dirty="0" smtClean="0">
                <a:solidFill>
                  <a:srgbClr val="FFFFFF"/>
                </a:solidFill>
              </a:rPr>
              <a:t>FAX</a:t>
            </a:r>
            <a:r>
              <a:rPr lang="en-US" sz="1200" dirty="0" smtClean="0">
                <a:solidFill>
                  <a:srgbClr val="FFFFFF"/>
                </a:solidFill>
                <a:latin typeface="Trebuchet MS" pitchFamily="34" charset="0"/>
              </a:rPr>
              <a:t> 604-822-0640</a:t>
            </a:r>
          </a:p>
          <a:p>
            <a:pPr>
              <a:defRPr/>
            </a:pPr>
            <a:r>
              <a:rPr lang="en-US" sz="1200" dirty="0" smtClean="0">
                <a:solidFill>
                  <a:srgbClr val="FFFFFF"/>
                </a:solidFill>
              </a:rPr>
              <a:t>E-MAIL earlylearning@ubc.ca</a:t>
            </a:r>
            <a:endParaRPr lang="en-CA" sz="1600" dirty="0">
              <a:solidFill>
                <a:srgbClr val="FFFFFF"/>
              </a:solidFill>
            </a:endParaRPr>
          </a:p>
        </p:txBody>
      </p:sp>
      <p:sp>
        <p:nvSpPr>
          <p:cNvPr id="10" name="Picture Placeholder 2"/>
          <p:cNvSpPr>
            <a:spLocks noGrp="1"/>
          </p:cNvSpPr>
          <p:nvPr>
            <p:ph type="pic" idx="10"/>
          </p:nvPr>
        </p:nvSpPr>
        <p:spPr>
          <a:xfrm>
            <a:off x="0" y="0"/>
            <a:ext cx="12192000" cy="43344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a:p>
        </p:txBody>
      </p:sp>
    </p:spTree>
    <p:extLst>
      <p:ext uri="{BB962C8B-B14F-4D97-AF65-F5344CB8AC3E}">
        <p14:creationId xmlns:p14="http://schemas.microsoft.com/office/powerpoint/2010/main" val="391634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4333876"/>
            <a:ext cx="12192000" cy="2524125"/>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4584700"/>
            <a:ext cx="1792817"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73856" y="4334494"/>
            <a:ext cx="10018144" cy="1581128"/>
          </a:xfrm>
          <a:prstGeom prst="rect">
            <a:avLst/>
          </a:prstGeom>
          <a:noFill/>
        </p:spPr>
        <p:txBody>
          <a:bodyPr lIns="0" tIns="274320" rIns="365760" bIns="365760">
            <a:noAutofit/>
          </a:bodyPr>
          <a:lstStyle>
            <a:lvl1pPr algn="l">
              <a:lnSpc>
                <a:spcPct val="90000"/>
              </a:lnSpc>
              <a:defRPr sz="4800" b="0">
                <a:solidFill>
                  <a:schemeClr val="bg1"/>
                </a:solidFill>
                <a:latin typeface="Corbel" pitchFamily="34" charset="0"/>
              </a:defRPr>
            </a:lvl1pPr>
          </a:lstStyle>
          <a:p>
            <a:r>
              <a:rPr lang="en-US" smtClean="0"/>
              <a:t>Click to edit Master title style</a:t>
            </a:r>
            <a:endParaRPr lang="en-CA" dirty="0"/>
          </a:p>
        </p:txBody>
      </p:sp>
      <p:sp>
        <p:nvSpPr>
          <p:cNvPr id="10" name="Picture Placeholder 2"/>
          <p:cNvSpPr>
            <a:spLocks noGrp="1"/>
          </p:cNvSpPr>
          <p:nvPr>
            <p:ph type="pic" idx="10"/>
          </p:nvPr>
        </p:nvSpPr>
        <p:spPr>
          <a:xfrm>
            <a:off x="0" y="0"/>
            <a:ext cx="12192000" cy="43344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3" name="Subtitle 2"/>
          <p:cNvSpPr>
            <a:spLocks noGrp="1"/>
          </p:cNvSpPr>
          <p:nvPr>
            <p:ph type="subTitle" idx="1"/>
          </p:nvPr>
        </p:nvSpPr>
        <p:spPr>
          <a:xfrm>
            <a:off x="2173856" y="5918860"/>
            <a:ext cx="10018144" cy="790699"/>
          </a:xfrm>
          <a:prstGeom prst="rect">
            <a:avLst/>
          </a:prstGeom>
        </p:spPr>
        <p:txBody>
          <a:bodyPr lIns="0" tIns="0" rIns="0" bIns="0">
            <a:normAutofit/>
          </a:bodyPr>
          <a:lstStyle>
            <a:lvl1pPr marL="0" indent="0" algn="l">
              <a:buNone/>
              <a:defRPr>
                <a:solidFill>
                  <a:srgbClr val="CBD6DF"/>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82380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8" name="Text Placeholder 7"/>
          <p:cNvSpPr>
            <a:spLocks noGrp="1"/>
          </p:cNvSpPr>
          <p:nvPr>
            <p:ph type="body" sz="quarter" idx="12"/>
          </p:nvPr>
        </p:nvSpPr>
        <p:spPr>
          <a:xfrm>
            <a:off x="616442" y="675427"/>
            <a:ext cx="10959116" cy="5507148"/>
          </a:xfrm>
          <a:prstGeom prst="rect">
            <a:avLst/>
          </a:prstGeom>
        </p:spPr>
        <p:txBody>
          <a:bodyPr/>
          <a:lstStyle>
            <a:lvl1pPr marL="0" indent="0">
              <a:spcAft>
                <a:spcPts val="1000"/>
              </a:spcAft>
              <a:buNone/>
              <a:defRPr sz="3200" b="1">
                <a:solidFill>
                  <a:schemeClr val="bg1"/>
                </a:solidFill>
                <a:latin typeface="Corbel" pitchFamily="34" charset="0"/>
              </a:defRPr>
            </a:lvl1pPr>
            <a:lvl2pPr marL="457200" indent="-457200">
              <a:buFont typeface="+mj-lt"/>
              <a:buAutoNum type="arabicPeriod"/>
              <a:defRPr sz="2400" b="1" i="0">
                <a:solidFill>
                  <a:schemeClr val="bg1"/>
                </a:solidFill>
                <a:latin typeface="Corbel" pitchFamily="34" charset="0"/>
              </a:defRPr>
            </a:lvl2pPr>
            <a:lvl3pPr marL="739775" indent="-228600">
              <a:defRPr sz="1600">
                <a:solidFill>
                  <a:schemeClr val="bg1"/>
                </a:solidFill>
                <a:latin typeface="Corbel" pitchFamily="34" charset="0"/>
              </a:defRPr>
            </a:lvl3pPr>
            <a:lvl4pPr>
              <a:defRPr>
                <a:solidFill>
                  <a:schemeClr val="bg1"/>
                </a:solidFill>
                <a:latin typeface="Corbel" pitchFamily="34" charset="0"/>
              </a:defRPr>
            </a:lvl4pPr>
            <a:lvl5pPr>
              <a:defRPr>
                <a:solidFill>
                  <a:schemeClr val="bg1"/>
                </a:solidFill>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2549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10" name="Text Placeholder 9"/>
          <p:cNvSpPr>
            <a:spLocks noGrp="1"/>
          </p:cNvSpPr>
          <p:nvPr>
            <p:ph type="body" sz="quarter" idx="10"/>
          </p:nvPr>
        </p:nvSpPr>
        <p:spPr>
          <a:xfrm>
            <a:off x="1108721" y="2811622"/>
            <a:ext cx="10371667" cy="830997"/>
          </a:xfrm>
          <a:prstGeom prst="rect">
            <a:avLst/>
          </a:prstGeom>
        </p:spPr>
        <p:txBody>
          <a:bodyPr anchor="ctr">
            <a:spAutoFit/>
          </a:bodyPr>
          <a:lstStyle>
            <a:lvl1pPr marL="0" indent="0">
              <a:buNone/>
              <a:defRPr sz="4800" b="0">
                <a:solidFill>
                  <a:schemeClr val="bg1"/>
                </a:solidFill>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endParaRPr lang="en-CA" dirty="0"/>
          </a:p>
        </p:txBody>
      </p:sp>
    </p:spTree>
    <p:extLst>
      <p:ext uri="{BB962C8B-B14F-4D97-AF65-F5344CB8AC3E}">
        <p14:creationId xmlns:p14="http://schemas.microsoft.com/office/powerpoint/2010/main" val="309361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52894"/>
            <a:ext cx="10972800" cy="5883533"/>
          </a:xfrm>
          <a:prstGeom prst="rect">
            <a:avLst/>
          </a:prstGeom>
        </p:spPr>
        <p:txBody>
          <a:bodyPr/>
          <a:lstStyle>
            <a:lvl1pPr marL="0" indent="0">
              <a:buNone/>
              <a:defRPr sz="3600">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6" name="Rectangle 5"/>
          <p:cNvSpPr/>
          <p:nvPr userDrawn="1"/>
        </p:nvSpPr>
        <p:spPr>
          <a:xfrm>
            <a:off x="0" y="1"/>
            <a:ext cx="2194984" cy="1152525"/>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sp>
        <p:nvSpPr>
          <p:cNvPr id="9" name="Rectangle 8"/>
          <p:cNvSpPr/>
          <p:nvPr userDrawn="1"/>
        </p:nvSpPr>
        <p:spPr>
          <a:xfrm>
            <a:off x="2298701" y="1"/>
            <a:ext cx="9893300" cy="1152525"/>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pic>
        <p:nvPicPr>
          <p:cNvPr id="10"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084" y="168275"/>
            <a:ext cx="1792816"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78376" y="2030819"/>
            <a:ext cx="10363200" cy="4253023"/>
          </a:xfrm>
          <a:prstGeom prst="rect">
            <a:avLst/>
          </a:prstGeom>
        </p:spPr>
        <p:txBody>
          <a:bodyPr/>
          <a:lstStyle>
            <a:lvl1pPr marL="0" indent="0">
              <a:buNone/>
              <a:defRPr sz="3600">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endParaRPr lang="en-US" dirty="0" smtClean="0"/>
          </a:p>
        </p:txBody>
      </p:sp>
      <p:sp>
        <p:nvSpPr>
          <p:cNvPr id="2" name="Title 1"/>
          <p:cNvSpPr>
            <a:spLocks noGrp="1"/>
          </p:cNvSpPr>
          <p:nvPr>
            <p:ph type="title"/>
          </p:nvPr>
        </p:nvSpPr>
        <p:spPr>
          <a:xfrm>
            <a:off x="2438402" y="237399"/>
            <a:ext cx="9595261" cy="677108"/>
          </a:xfrm>
          <a:prstGeom prst="rect">
            <a:avLst/>
          </a:prstGeom>
        </p:spPr>
        <p:txBody>
          <a:bodyPr wrap="square" lIns="91440" tIns="45720" rIns="91440" bIns="45720" anchor="ctr" anchorCtr="0">
            <a:normAutofit/>
          </a:bodyPr>
          <a:lstStyle>
            <a:lvl1pPr algn="l">
              <a:defRPr>
                <a:solidFill>
                  <a:schemeClr val="bg1"/>
                </a:solidFill>
                <a:latin typeface="Corbel" pitchFamily="34" charset="0"/>
              </a:defRPr>
            </a:lvl1pPr>
          </a:lstStyle>
          <a:p>
            <a:r>
              <a:rPr lang="en-US" dirty="0" smtClean="0"/>
              <a:t>Click to edit Master title style</a:t>
            </a:r>
            <a:endParaRPr lang="en-CA" dirty="0"/>
          </a:p>
        </p:txBody>
      </p:sp>
      <p:sp>
        <p:nvSpPr>
          <p:cNvPr id="7" name="Text Placeholder 9"/>
          <p:cNvSpPr>
            <a:spLocks noGrp="1"/>
          </p:cNvSpPr>
          <p:nvPr>
            <p:ph type="body" sz="quarter" idx="10"/>
          </p:nvPr>
        </p:nvSpPr>
        <p:spPr>
          <a:xfrm>
            <a:off x="1078376" y="1570405"/>
            <a:ext cx="10363200" cy="400110"/>
          </a:xfrm>
          <a:prstGeom prst="rect">
            <a:avLst/>
          </a:prstGeom>
        </p:spPr>
        <p:txBody>
          <a:bodyPr wrap="square" anchor="ctr">
            <a:spAutoFit/>
          </a:bodyPr>
          <a:lstStyle>
            <a:lvl1pPr marL="0" indent="0">
              <a:buNone/>
              <a:defRPr sz="2000" b="0">
                <a:solidFill>
                  <a:srgbClr val="003468"/>
                </a:solidFill>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endParaRPr lang="en-CA" dirty="0"/>
          </a:p>
        </p:txBody>
      </p:sp>
      <p:sp>
        <p:nvSpPr>
          <p:cNvPr id="8" name="Text Placeholder 9"/>
          <p:cNvSpPr>
            <a:spLocks noGrp="1"/>
          </p:cNvSpPr>
          <p:nvPr>
            <p:ph type="body" sz="quarter" idx="11"/>
          </p:nvPr>
        </p:nvSpPr>
        <p:spPr>
          <a:xfrm>
            <a:off x="1078376" y="6359951"/>
            <a:ext cx="10363200" cy="276999"/>
          </a:xfrm>
          <a:prstGeom prst="rect">
            <a:avLst/>
          </a:prstGeom>
        </p:spPr>
        <p:txBody>
          <a:bodyPr wrap="square" anchor="ctr">
            <a:spAutoFit/>
          </a:bodyPr>
          <a:lstStyle>
            <a:lvl1pPr marL="0" indent="0">
              <a:buNone/>
              <a:defRPr sz="1200" b="0">
                <a:solidFill>
                  <a:srgbClr val="003468"/>
                </a:solidFill>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endParaRPr lang="en-CA" dirty="0"/>
          </a:p>
        </p:txBody>
      </p:sp>
    </p:spTree>
    <p:extLst>
      <p:ext uri="{BB962C8B-B14F-4D97-AF65-F5344CB8AC3E}">
        <p14:creationId xmlns:p14="http://schemas.microsoft.com/office/powerpoint/2010/main" val="213819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808149"/>
            <a:ext cx="10515600" cy="1754326"/>
          </a:xfrm>
        </p:spPr>
        <p:txBody>
          <a:bodyPr anchor="b">
            <a:spAutoFit/>
          </a:bodyPr>
          <a:lstStyle>
            <a:lvl1pPr>
              <a:defRPr sz="6000">
                <a:solidFill>
                  <a:schemeClr val="tx2"/>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4589463"/>
            <a:ext cx="10515600" cy="424732"/>
          </a:xfrm>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64773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11" name="Text Placeholder 9"/>
          <p:cNvSpPr>
            <a:spLocks noGrp="1"/>
          </p:cNvSpPr>
          <p:nvPr>
            <p:ph type="body" sz="quarter" idx="10"/>
          </p:nvPr>
        </p:nvSpPr>
        <p:spPr>
          <a:xfrm>
            <a:off x="3515833" y="4667223"/>
            <a:ext cx="7967332" cy="1015663"/>
          </a:xfrm>
          <a:prstGeom prst="rect">
            <a:avLst/>
          </a:prstGeom>
        </p:spPr>
        <p:txBody>
          <a:bodyPr wrap="square" anchor="ctr">
            <a:spAutoFit/>
          </a:bodyPr>
          <a:lstStyle>
            <a:lvl1pPr marL="0" indent="0">
              <a:buNone/>
              <a:defRPr sz="6000" b="1">
                <a:solidFill>
                  <a:schemeClr val="tx1"/>
                </a:solidFill>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endParaRPr lang="en-CA" dirty="0"/>
          </a:p>
        </p:txBody>
      </p:sp>
    </p:spTree>
    <p:extLst>
      <p:ext uri="{BB962C8B-B14F-4D97-AF65-F5344CB8AC3E}">
        <p14:creationId xmlns:p14="http://schemas.microsoft.com/office/powerpoint/2010/main" val="253700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st Slide">
    <p:spTree>
      <p:nvGrpSpPr>
        <p:cNvPr id="1" name=""/>
        <p:cNvGrpSpPr/>
        <p:nvPr/>
      </p:nvGrpSpPr>
      <p:grpSpPr>
        <a:xfrm>
          <a:off x="0" y="0"/>
          <a:ext cx="0" cy="0"/>
          <a:chOff x="0" y="0"/>
          <a:chExt cx="0" cy="0"/>
        </a:xfrm>
      </p:grpSpPr>
      <p:sp>
        <p:nvSpPr>
          <p:cNvPr id="3" name="Rectangle 2"/>
          <p:cNvSpPr/>
          <p:nvPr userDrawn="1"/>
        </p:nvSpPr>
        <p:spPr>
          <a:xfrm>
            <a:off x="0" y="4333876"/>
            <a:ext cx="12192000" cy="2524125"/>
          </a:xfrm>
          <a:prstGeom prst="rect">
            <a:avLst/>
          </a:prstGeom>
          <a:solidFill>
            <a:srgbClr val="80A1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rgbClr val="FFFFFF"/>
              </a:solidFill>
            </a:endParaRPr>
          </a:p>
        </p:txBody>
      </p:sp>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4584700"/>
            <a:ext cx="1792817"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364067" y="5954713"/>
            <a:ext cx="2641600" cy="817562"/>
          </a:xfrm>
          <a:prstGeom prst="rect">
            <a:avLst/>
          </a:prstGeom>
        </p:spPr>
        <p:txBody>
          <a:bodyPr lIns="0" tIns="0" rIns="0" bIns="0">
            <a:normAutofit/>
          </a:bodyPr>
          <a:lstStyle>
            <a:lvl1pPr marL="0" indent="0" algn="l" defTabSz="914400" rtl="0" eaLnBrk="1" latinLnBrk="0" hangingPunct="1">
              <a:spcBef>
                <a:spcPct val="20000"/>
              </a:spcBef>
              <a:buFont typeface="Arial" pitchFamily="34" charset="0"/>
              <a:buNone/>
              <a:defRPr sz="3200" kern="1200">
                <a:solidFill>
                  <a:srgbClr val="CBD6DF"/>
                </a:solidFill>
                <a:latin typeface="Corbel"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200" dirty="0" smtClean="0">
                <a:solidFill>
                  <a:srgbClr val="FFFFFF"/>
                </a:solidFill>
              </a:rPr>
              <a:t>TEL</a:t>
            </a:r>
            <a:r>
              <a:rPr lang="en-US" sz="1200" dirty="0" smtClean="0">
                <a:solidFill>
                  <a:srgbClr val="FFFFFF"/>
                </a:solidFill>
                <a:latin typeface="Trebuchet MS" pitchFamily="34" charset="0"/>
              </a:rPr>
              <a:t> 604-822-1278</a:t>
            </a:r>
          </a:p>
          <a:p>
            <a:pPr>
              <a:defRPr/>
            </a:pPr>
            <a:r>
              <a:rPr lang="en-US" sz="1200" dirty="0" smtClean="0">
                <a:solidFill>
                  <a:srgbClr val="FFFFFF"/>
                </a:solidFill>
              </a:rPr>
              <a:t>FAX</a:t>
            </a:r>
            <a:r>
              <a:rPr lang="en-US" sz="1200" dirty="0" smtClean="0">
                <a:solidFill>
                  <a:srgbClr val="FFFFFF"/>
                </a:solidFill>
                <a:latin typeface="Trebuchet MS" pitchFamily="34" charset="0"/>
              </a:rPr>
              <a:t> 604-822-0640</a:t>
            </a:r>
          </a:p>
          <a:p>
            <a:pPr>
              <a:defRPr/>
            </a:pPr>
            <a:r>
              <a:rPr lang="en-US" sz="1200" dirty="0" smtClean="0">
                <a:solidFill>
                  <a:srgbClr val="FFFFFF"/>
                </a:solidFill>
              </a:rPr>
              <a:t>E-MAIL earlylearning@ubc.ca</a:t>
            </a:r>
            <a:endParaRPr lang="en-CA" sz="1600" dirty="0">
              <a:solidFill>
                <a:srgbClr val="FFFFFF"/>
              </a:solidFill>
            </a:endParaRPr>
          </a:p>
        </p:txBody>
      </p:sp>
      <p:sp>
        <p:nvSpPr>
          <p:cNvPr id="10" name="Picture Placeholder 2"/>
          <p:cNvSpPr>
            <a:spLocks noGrp="1"/>
          </p:cNvSpPr>
          <p:nvPr>
            <p:ph type="pic" idx="10"/>
          </p:nvPr>
        </p:nvSpPr>
        <p:spPr>
          <a:xfrm>
            <a:off x="0" y="0"/>
            <a:ext cx="12192000" cy="43344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Tree>
    <p:extLst>
      <p:ext uri="{BB962C8B-B14F-4D97-AF65-F5344CB8AC3E}">
        <p14:creationId xmlns:p14="http://schemas.microsoft.com/office/powerpoint/2010/main" val="307635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31850" y="2808149"/>
            <a:ext cx="10515600" cy="1754326"/>
          </a:xfrm>
        </p:spPr>
        <p:txBody>
          <a:bodyPr anchor="b"/>
          <a:lstStyle>
            <a:lvl1pPr>
              <a:defRPr sz="6003">
                <a:solidFill>
                  <a:schemeClr val="tx2"/>
                </a:solidFill>
              </a:defRPr>
            </a:lvl1pPr>
          </a:lstStyle>
          <a:p>
            <a:r>
              <a:rPr lang="en-US" smtClean="0"/>
              <a:t>Click to edit Master title style</a:t>
            </a:r>
            <a:endParaRPr lang="en-CA" dirty="0"/>
          </a:p>
        </p:txBody>
      </p:sp>
      <p:sp>
        <p:nvSpPr>
          <p:cNvPr id="8" name="Text Placeholder 2"/>
          <p:cNvSpPr>
            <a:spLocks noGrp="1"/>
          </p:cNvSpPr>
          <p:nvPr>
            <p:ph type="body" idx="1"/>
          </p:nvPr>
        </p:nvSpPr>
        <p:spPr>
          <a:xfrm>
            <a:off x="831850" y="4589470"/>
            <a:ext cx="10515600" cy="428229"/>
          </a:xfrm>
        </p:spPr>
        <p:txBody>
          <a:bodyPr>
            <a:spAutoFit/>
          </a:bodyPr>
          <a:lstStyle>
            <a:lvl1pPr marL="0" indent="0">
              <a:buNone/>
              <a:defRPr sz="2426">
                <a:solidFill>
                  <a:schemeClr val="bg2"/>
                </a:solidFill>
              </a:defRPr>
            </a:lvl1pPr>
            <a:lvl2pPr marL="456654" indent="0">
              <a:buNone/>
              <a:defRPr sz="2001">
                <a:solidFill>
                  <a:schemeClr val="tx1">
                    <a:tint val="75000"/>
                  </a:schemeClr>
                </a:solidFill>
              </a:defRPr>
            </a:lvl2pPr>
            <a:lvl3pPr marL="913289" indent="0">
              <a:buNone/>
              <a:defRPr sz="1819">
                <a:solidFill>
                  <a:schemeClr val="tx1">
                    <a:tint val="75000"/>
                  </a:schemeClr>
                </a:solidFill>
              </a:defRPr>
            </a:lvl3pPr>
            <a:lvl4pPr marL="1369942" indent="0">
              <a:buNone/>
              <a:defRPr sz="1577">
                <a:solidFill>
                  <a:schemeClr val="tx1">
                    <a:tint val="75000"/>
                  </a:schemeClr>
                </a:solidFill>
              </a:defRPr>
            </a:lvl4pPr>
            <a:lvl5pPr marL="1826590" indent="0">
              <a:buNone/>
              <a:defRPr sz="1577">
                <a:solidFill>
                  <a:schemeClr val="tx1">
                    <a:tint val="75000"/>
                  </a:schemeClr>
                </a:solidFill>
              </a:defRPr>
            </a:lvl5pPr>
            <a:lvl6pPr marL="2283244" indent="0">
              <a:buNone/>
              <a:defRPr sz="1577">
                <a:solidFill>
                  <a:schemeClr val="tx1">
                    <a:tint val="75000"/>
                  </a:schemeClr>
                </a:solidFill>
              </a:defRPr>
            </a:lvl6pPr>
            <a:lvl7pPr marL="2739896" indent="0">
              <a:buNone/>
              <a:defRPr sz="1577">
                <a:solidFill>
                  <a:schemeClr val="tx1">
                    <a:tint val="75000"/>
                  </a:schemeClr>
                </a:solidFill>
              </a:defRPr>
            </a:lvl7pPr>
            <a:lvl8pPr marL="3196548" indent="0">
              <a:buNone/>
              <a:defRPr sz="1577">
                <a:solidFill>
                  <a:schemeClr val="tx1">
                    <a:tint val="75000"/>
                  </a:schemeClr>
                </a:solidFill>
              </a:defRPr>
            </a:lvl8pPr>
            <a:lvl9pPr marL="3653188" indent="0">
              <a:buNone/>
              <a:defRPr sz="157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76008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75197"/>
            <a:ext cx="10515600" cy="705421"/>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1825633"/>
            <a:ext cx="10515600" cy="1830023"/>
          </a:xfrm>
        </p:spPr>
        <p:txBody>
          <a:bodyPr>
            <a:spAutoFit/>
          </a:bodyPr>
          <a:lstStyle>
            <a:lvl1pPr>
              <a:defRPr>
                <a:solidFill>
                  <a:schemeClr val="bg2"/>
                </a:solidFill>
              </a:defRPr>
            </a:lvl1pPr>
            <a:lvl3pPr>
              <a:defRPr>
                <a:solidFill>
                  <a:schemeClr val="tx1">
                    <a:lumMod val="50000"/>
                    <a:lumOff val="50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3755624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808149"/>
            <a:ext cx="10515600" cy="1754326"/>
          </a:xfrm>
        </p:spPr>
        <p:txBody>
          <a:bodyPr anchor="b"/>
          <a:lstStyle>
            <a:lvl1pPr>
              <a:defRPr sz="6003">
                <a:solidFill>
                  <a:schemeClr val="tx2"/>
                </a:solidFill>
              </a:defRPr>
            </a:lvl1pPr>
          </a:lstStyle>
          <a:p>
            <a:r>
              <a:rPr lang="en-US" smtClean="0"/>
              <a:t>Click to edit Master title style</a:t>
            </a:r>
            <a:endParaRPr lang="en-CA" dirty="0"/>
          </a:p>
        </p:txBody>
      </p:sp>
      <p:sp>
        <p:nvSpPr>
          <p:cNvPr id="3" name="Text Placeholder 2"/>
          <p:cNvSpPr>
            <a:spLocks noGrp="1"/>
          </p:cNvSpPr>
          <p:nvPr>
            <p:ph type="body" idx="1"/>
          </p:nvPr>
        </p:nvSpPr>
        <p:spPr>
          <a:xfrm>
            <a:off x="831850" y="4589470"/>
            <a:ext cx="10515600" cy="428229"/>
          </a:xfrm>
        </p:spPr>
        <p:txBody>
          <a:bodyPr>
            <a:spAutoFit/>
          </a:bodyPr>
          <a:lstStyle>
            <a:lvl1pPr marL="0" indent="0">
              <a:buNone/>
              <a:defRPr sz="2426">
                <a:solidFill>
                  <a:schemeClr val="bg1"/>
                </a:solidFill>
              </a:defRPr>
            </a:lvl1pPr>
            <a:lvl2pPr marL="456654" indent="0">
              <a:buNone/>
              <a:defRPr sz="2001">
                <a:solidFill>
                  <a:schemeClr val="tx1">
                    <a:tint val="75000"/>
                  </a:schemeClr>
                </a:solidFill>
              </a:defRPr>
            </a:lvl2pPr>
            <a:lvl3pPr marL="913289" indent="0">
              <a:buNone/>
              <a:defRPr sz="1819">
                <a:solidFill>
                  <a:schemeClr val="tx1">
                    <a:tint val="75000"/>
                  </a:schemeClr>
                </a:solidFill>
              </a:defRPr>
            </a:lvl3pPr>
            <a:lvl4pPr marL="1369942" indent="0">
              <a:buNone/>
              <a:defRPr sz="1577">
                <a:solidFill>
                  <a:schemeClr val="tx1">
                    <a:tint val="75000"/>
                  </a:schemeClr>
                </a:solidFill>
              </a:defRPr>
            </a:lvl4pPr>
            <a:lvl5pPr marL="1826590" indent="0">
              <a:buNone/>
              <a:defRPr sz="1577">
                <a:solidFill>
                  <a:schemeClr val="tx1">
                    <a:tint val="75000"/>
                  </a:schemeClr>
                </a:solidFill>
              </a:defRPr>
            </a:lvl5pPr>
            <a:lvl6pPr marL="2283244" indent="0">
              <a:buNone/>
              <a:defRPr sz="1577">
                <a:solidFill>
                  <a:schemeClr val="tx1">
                    <a:tint val="75000"/>
                  </a:schemeClr>
                </a:solidFill>
              </a:defRPr>
            </a:lvl6pPr>
            <a:lvl7pPr marL="2739896" indent="0">
              <a:buNone/>
              <a:defRPr sz="1577">
                <a:solidFill>
                  <a:schemeClr val="tx1">
                    <a:tint val="75000"/>
                  </a:schemeClr>
                </a:solidFill>
              </a:defRPr>
            </a:lvl7pPr>
            <a:lvl8pPr marL="3196548" indent="0">
              <a:buNone/>
              <a:defRPr sz="1577">
                <a:solidFill>
                  <a:schemeClr val="tx1">
                    <a:tint val="75000"/>
                  </a:schemeClr>
                </a:solidFill>
              </a:defRPr>
            </a:lvl8pPr>
            <a:lvl9pPr marL="3653188" indent="0">
              <a:buNone/>
              <a:defRPr sz="157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89806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75197"/>
            <a:ext cx="10515600" cy="705421"/>
          </a:xfrm>
        </p:spPr>
        <p:txBody>
          <a:bodyPr/>
          <a:lstStyle>
            <a:lvl1pPr>
              <a:defRPr>
                <a:solidFill>
                  <a:schemeClr val="tx2"/>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1" y="1825633"/>
            <a:ext cx="5181600" cy="1830023"/>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33"/>
            <a:ext cx="5181600" cy="1830023"/>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93105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5197"/>
            <a:ext cx="10515600" cy="705421"/>
          </a:xfrm>
        </p:spPr>
        <p:txBody>
          <a:bodyPr/>
          <a:lstStyle/>
          <a:p>
            <a:r>
              <a:rPr lang="en-US" dirty="0" smtClean="0"/>
              <a:t>Click to edit Master title style</a:t>
            </a:r>
            <a:endParaRPr lang="en-CA" dirty="0"/>
          </a:p>
        </p:txBody>
      </p:sp>
      <p:sp>
        <p:nvSpPr>
          <p:cNvPr id="3" name="Text Placeholder 2"/>
          <p:cNvSpPr>
            <a:spLocks noGrp="1"/>
          </p:cNvSpPr>
          <p:nvPr>
            <p:ph type="body" idx="1"/>
          </p:nvPr>
        </p:nvSpPr>
        <p:spPr>
          <a:xfrm>
            <a:off x="839788" y="2076853"/>
            <a:ext cx="5157787" cy="428229"/>
          </a:xfrm>
        </p:spPr>
        <p:txBody>
          <a:bodyPr anchor="b">
            <a:spAutoFit/>
          </a:bodyPr>
          <a:lstStyle>
            <a:lvl1pPr marL="0" indent="0">
              <a:buNone/>
              <a:defRPr sz="2426" b="1">
                <a:solidFill>
                  <a:schemeClr val="tx2">
                    <a:lumMod val="60000"/>
                    <a:lumOff val="40000"/>
                  </a:schemeClr>
                </a:solidFill>
              </a:defRPr>
            </a:lvl1pPr>
            <a:lvl2pPr marL="456654" indent="0">
              <a:buNone/>
              <a:defRPr sz="2001" b="1"/>
            </a:lvl2pPr>
            <a:lvl3pPr marL="913289" indent="0">
              <a:buNone/>
              <a:defRPr sz="1819" b="1"/>
            </a:lvl3pPr>
            <a:lvl4pPr marL="1369942" indent="0">
              <a:buNone/>
              <a:defRPr sz="1577" b="1"/>
            </a:lvl4pPr>
            <a:lvl5pPr marL="1826590" indent="0">
              <a:buNone/>
              <a:defRPr sz="1577" b="1"/>
            </a:lvl5pPr>
            <a:lvl6pPr marL="2283244" indent="0">
              <a:buNone/>
              <a:defRPr sz="1577" b="1"/>
            </a:lvl6pPr>
            <a:lvl7pPr marL="2739896" indent="0">
              <a:buNone/>
              <a:defRPr sz="1577" b="1"/>
            </a:lvl7pPr>
            <a:lvl8pPr marL="3196548" indent="0">
              <a:buNone/>
              <a:defRPr sz="1577" b="1"/>
            </a:lvl8pPr>
            <a:lvl9pPr marL="3653188" indent="0">
              <a:buNone/>
              <a:defRPr sz="1577" b="1"/>
            </a:lvl9pPr>
          </a:lstStyle>
          <a:p>
            <a:pPr lvl="0"/>
            <a:r>
              <a:rPr lang="en-US" dirty="0" smtClean="0"/>
              <a:t>Click to edit Master text styles</a:t>
            </a:r>
          </a:p>
        </p:txBody>
      </p:sp>
      <p:sp>
        <p:nvSpPr>
          <p:cNvPr id="4" name="Content Placeholder 3"/>
          <p:cNvSpPr>
            <a:spLocks noGrp="1"/>
          </p:cNvSpPr>
          <p:nvPr>
            <p:ph sz="half" idx="2"/>
          </p:nvPr>
        </p:nvSpPr>
        <p:spPr>
          <a:xfrm>
            <a:off x="839788" y="2505081"/>
            <a:ext cx="5157787" cy="1830023"/>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1" y="2076853"/>
            <a:ext cx="5183188" cy="428229"/>
          </a:xfrm>
        </p:spPr>
        <p:txBody>
          <a:bodyPr anchor="b">
            <a:spAutoFit/>
          </a:bodyPr>
          <a:lstStyle>
            <a:lvl1pPr marL="0" indent="0">
              <a:buNone/>
              <a:defRPr sz="2426" b="1">
                <a:solidFill>
                  <a:schemeClr val="tx2">
                    <a:lumMod val="60000"/>
                    <a:lumOff val="40000"/>
                  </a:schemeClr>
                </a:solidFill>
              </a:defRPr>
            </a:lvl1pPr>
            <a:lvl2pPr marL="456654" indent="0">
              <a:buNone/>
              <a:defRPr sz="2001" b="1"/>
            </a:lvl2pPr>
            <a:lvl3pPr marL="913289" indent="0">
              <a:buNone/>
              <a:defRPr sz="1819" b="1"/>
            </a:lvl3pPr>
            <a:lvl4pPr marL="1369942" indent="0">
              <a:buNone/>
              <a:defRPr sz="1577" b="1"/>
            </a:lvl4pPr>
            <a:lvl5pPr marL="1826590" indent="0">
              <a:buNone/>
              <a:defRPr sz="1577" b="1"/>
            </a:lvl5pPr>
            <a:lvl6pPr marL="2283244" indent="0">
              <a:buNone/>
              <a:defRPr sz="1577" b="1"/>
            </a:lvl6pPr>
            <a:lvl7pPr marL="2739896" indent="0">
              <a:buNone/>
              <a:defRPr sz="1577" b="1"/>
            </a:lvl7pPr>
            <a:lvl8pPr marL="3196548" indent="0">
              <a:buNone/>
              <a:defRPr sz="1577" b="1"/>
            </a:lvl8pPr>
            <a:lvl9pPr marL="3653188" indent="0">
              <a:buNone/>
              <a:defRPr sz="1577" b="1"/>
            </a:lvl9pPr>
          </a:lstStyle>
          <a:p>
            <a:pPr lvl="0"/>
            <a:r>
              <a:rPr lang="en-US" dirty="0" smtClean="0"/>
              <a:t>Click to edit Master text styles</a:t>
            </a:r>
          </a:p>
        </p:txBody>
      </p:sp>
      <p:sp>
        <p:nvSpPr>
          <p:cNvPr id="6" name="Content Placeholder 5"/>
          <p:cNvSpPr>
            <a:spLocks noGrp="1"/>
          </p:cNvSpPr>
          <p:nvPr>
            <p:ph sz="quarter" idx="4"/>
          </p:nvPr>
        </p:nvSpPr>
        <p:spPr>
          <a:xfrm>
            <a:off x="6172201" y="2505081"/>
            <a:ext cx="5183188" cy="1830023"/>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28116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75197"/>
            <a:ext cx="10515600" cy="705421"/>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57393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562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31850" y="2808149"/>
            <a:ext cx="10515600" cy="1754326"/>
          </a:xfrm>
        </p:spPr>
        <p:txBody>
          <a:bodyPr anchor="b"/>
          <a:lstStyle>
            <a:lvl1pPr>
              <a:defRPr sz="6000">
                <a:solidFill>
                  <a:schemeClr val="tx2"/>
                </a:solidFill>
              </a:defRPr>
            </a:lvl1pPr>
          </a:lstStyle>
          <a:p>
            <a:r>
              <a:rPr lang="en-US" dirty="0" smtClean="0"/>
              <a:t>Click to edit Master title style</a:t>
            </a:r>
            <a:endParaRPr lang="en-CA" dirty="0"/>
          </a:p>
        </p:txBody>
      </p:sp>
      <p:sp>
        <p:nvSpPr>
          <p:cNvPr id="8" name="Text Placeholder 2"/>
          <p:cNvSpPr>
            <a:spLocks noGrp="1"/>
          </p:cNvSpPr>
          <p:nvPr>
            <p:ph type="body" idx="1"/>
          </p:nvPr>
        </p:nvSpPr>
        <p:spPr>
          <a:xfrm>
            <a:off x="831850" y="4589463"/>
            <a:ext cx="10515600" cy="424732"/>
          </a:xfrm>
        </p:spPr>
        <p:txBody>
          <a:bodyPr>
            <a:sp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139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solidFill>
                  <a:schemeClr val="tx2"/>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45045642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0" y="1825625"/>
            <a:ext cx="10515600" cy="1844608"/>
          </a:xfrm>
        </p:spPr>
        <p:txBody>
          <a:bodyPr>
            <a:spAutoFit/>
          </a:bodyPr>
          <a:lstStyle>
            <a:lvl1pPr>
              <a:defRPr>
                <a:solidFill>
                  <a:schemeClr val="bg2"/>
                </a:solidFill>
              </a:defRPr>
            </a:lvl1pPr>
            <a:lvl3pPr>
              <a:defRPr>
                <a:solidFill>
                  <a:schemeClr val="tx1">
                    <a:lumMod val="50000"/>
                    <a:lumOff val="50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108875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808149"/>
            <a:ext cx="10515600" cy="1754326"/>
          </a:xfrm>
        </p:spPr>
        <p:txBody>
          <a:bodyPr anchor="b"/>
          <a:lstStyle>
            <a:lvl1pPr>
              <a:defRPr sz="6000">
                <a:solidFill>
                  <a:schemeClr val="tx2"/>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4589463"/>
            <a:ext cx="10515600" cy="424732"/>
          </a:xfrm>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029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838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6172200" y="1825625"/>
            <a:ext cx="5181600" cy="1844608"/>
          </a:xfrm>
        </p:spPr>
        <p:txBody>
          <a:bodyPr>
            <a:spAutoFit/>
          </a:bodyPr>
          <a:lstStyle>
            <a:lvl1pPr>
              <a:defRPr>
                <a:solidFill>
                  <a:schemeClr val="bg2"/>
                </a:solidFill>
              </a:defRPr>
            </a:lvl1pPr>
            <a:lvl2pPr>
              <a:buClr>
                <a:schemeClr val="tx2"/>
              </a:buClr>
              <a:defRPr/>
            </a:lvl2pPr>
            <a:lvl3pPr>
              <a:buClr>
                <a:schemeClr val="tx2"/>
              </a:buClr>
              <a:defRPr>
                <a:solidFill>
                  <a:schemeClr val="tx1">
                    <a:lumMod val="50000"/>
                    <a:lumOff val="50000"/>
                  </a:schemeClr>
                </a:solidFill>
              </a:defRPr>
            </a:lvl3pPr>
            <a:lvl4pPr>
              <a:buClr>
                <a:schemeClr val="tx2"/>
              </a:buClr>
              <a:defRPr>
                <a:solidFill>
                  <a:schemeClr val="bg1">
                    <a:lumMod val="65000"/>
                  </a:schemeClr>
                </a:solidFill>
              </a:defRPr>
            </a:lvl4pPr>
            <a:lvl5pPr>
              <a:buClr>
                <a:schemeClr val="tx2"/>
              </a:buCl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163186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7041"/>
            <a:ext cx="10515600" cy="701731"/>
          </a:xfrm>
        </p:spPr>
        <p:txBody>
          <a:bodyPr/>
          <a:lstStyle/>
          <a:p>
            <a:r>
              <a:rPr lang="en-US" dirty="0" smtClean="0"/>
              <a:t>Click to edit Master title style</a:t>
            </a:r>
            <a:endParaRPr lang="en-CA" dirty="0"/>
          </a:p>
        </p:txBody>
      </p:sp>
      <p:sp>
        <p:nvSpPr>
          <p:cNvPr id="3" name="Text Placeholder 2"/>
          <p:cNvSpPr>
            <a:spLocks noGrp="1"/>
          </p:cNvSpPr>
          <p:nvPr>
            <p:ph type="body" idx="1"/>
          </p:nvPr>
        </p:nvSpPr>
        <p:spPr>
          <a:xfrm>
            <a:off x="839788" y="2080343"/>
            <a:ext cx="5157787"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0" y="2080343"/>
            <a:ext cx="5183188"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577966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766386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0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7041"/>
            <a:ext cx="10515600" cy="701731"/>
          </a:xfrm>
        </p:spPr>
        <p:txBody>
          <a:bodyPr>
            <a:sp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9788" y="2080343"/>
            <a:ext cx="5157787"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0" y="2080343"/>
            <a:ext cx="5183188" cy="424732"/>
          </a:xfrm>
        </p:spPr>
        <p:txBody>
          <a:bodyPr anchor="b">
            <a:spAutoFit/>
          </a:bodyPr>
          <a:lstStyle>
            <a:lvl1pPr marL="0" indent="0">
              <a:buNone/>
              <a:defRPr sz="24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1844608"/>
          </a:xfrm>
        </p:spPr>
        <p:txBody>
          <a:bodyPr>
            <a:spAutoFit/>
          </a:bodyPr>
          <a:lstStyle>
            <a:lvl3pPr>
              <a:defRPr>
                <a:solidFill>
                  <a:schemeClr val="tx1">
                    <a:lumMod val="50000"/>
                    <a:lumOff val="5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9418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247322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268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31851" y="2808149"/>
            <a:ext cx="10515600" cy="1754326"/>
          </a:xfrm>
        </p:spPr>
        <p:txBody>
          <a:bodyPr anchor="b"/>
          <a:lstStyle>
            <a:lvl1pPr>
              <a:defRPr sz="6000">
                <a:solidFill>
                  <a:schemeClr val="tx2"/>
                </a:solidFill>
              </a:defRPr>
            </a:lvl1pPr>
          </a:lstStyle>
          <a:p>
            <a:r>
              <a:rPr lang="en-US" smtClean="0"/>
              <a:t>Click to edit Master title style</a:t>
            </a:r>
            <a:endParaRPr lang="en-CA" dirty="0"/>
          </a:p>
        </p:txBody>
      </p:sp>
      <p:sp>
        <p:nvSpPr>
          <p:cNvPr id="8" name="Text Placeholder 2"/>
          <p:cNvSpPr>
            <a:spLocks noGrp="1"/>
          </p:cNvSpPr>
          <p:nvPr>
            <p:ph type="body" idx="1"/>
          </p:nvPr>
        </p:nvSpPr>
        <p:spPr>
          <a:xfrm>
            <a:off x="831851" y="4589463"/>
            <a:ext cx="10515600" cy="424732"/>
          </a:xfrm>
        </p:spPr>
        <p:txBody>
          <a:bodyPr>
            <a:sp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241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838201" y="1825625"/>
            <a:ext cx="10515600" cy="1844608"/>
          </a:xfrm>
        </p:spPr>
        <p:txBody>
          <a:bodyPr>
            <a:spAutoFit/>
          </a:bodyPr>
          <a:lstStyle>
            <a:lvl1pPr>
              <a:defRPr>
                <a:solidFill>
                  <a:schemeClr val="bg2"/>
                </a:solidFill>
              </a:defRPr>
            </a:lvl1pPr>
            <a:lvl3pPr>
              <a:defRPr>
                <a:solidFill>
                  <a:schemeClr val="tx1">
                    <a:lumMod val="50000"/>
                    <a:lumOff val="50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73429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rPr>
              <a:t>Fifth level</a:t>
            </a:r>
            <a:endParaRPr kumimoji="0" lang="en-CA" sz="18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91235568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800" kern="1200">
          <a:solidFill>
            <a:schemeClr val="bg2"/>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tx2"/>
        </a:buClr>
        <a:buSzTx/>
        <a:buFont typeface="Arial" panose="020B0604020202020204" pitchFamily="34" charset="0"/>
        <a:buChar char="•"/>
        <a:tabLst/>
        <a:defRPr sz="2400" b="0" i="0" u="none"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tx2"/>
        </a:buClr>
        <a:buSzTx/>
        <a:buFont typeface="Arial" panose="020B0604020202020204" pitchFamily="34" charset="0"/>
        <a:buChar char="•"/>
        <a:tabLst/>
        <a:defRPr sz="2000" kern="1200">
          <a:solidFill>
            <a:schemeClr val="accent3"/>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tx2"/>
        </a:buClr>
        <a:buSzTx/>
        <a:buFont typeface="Arial" panose="020B0604020202020204" pitchFamily="34" charset="0"/>
        <a:buChar char="•"/>
        <a:tabLst/>
        <a:defRPr sz="1800" kern="1200">
          <a:solidFill>
            <a:srgbClr val="B2B2B2"/>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tx2"/>
        </a:buClr>
        <a:buSzTx/>
        <a:buFont typeface="Arial" panose="020B0604020202020204" pitchFamily="34" charset="0"/>
        <a:buChar char="•"/>
        <a:tabLst/>
        <a:defRPr sz="1800" kern="1200">
          <a:solidFill>
            <a:srgbClr val="B2B2B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676275"/>
            <a:ext cx="10515600"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CA" altLang="en-US" smtClean="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CA" noProof="0" dirty="0"/>
          </a:p>
        </p:txBody>
      </p:sp>
    </p:spTree>
    <p:extLst>
      <p:ext uri="{BB962C8B-B14F-4D97-AF65-F5344CB8AC3E}">
        <p14:creationId xmlns:p14="http://schemas.microsoft.com/office/powerpoint/2010/main" val="26132585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2"/>
          </a:solidFill>
          <a:latin typeface="+mj-lt"/>
          <a:ea typeface="+mj-ea"/>
          <a:cs typeface="+mj-cs"/>
        </a:defRPr>
      </a:lvl1pPr>
      <a:lvl2pPr algn="l" rtl="0" fontAlgn="base">
        <a:lnSpc>
          <a:spcPct val="90000"/>
        </a:lnSpc>
        <a:spcBef>
          <a:spcPct val="0"/>
        </a:spcBef>
        <a:spcAft>
          <a:spcPct val="0"/>
        </a:spcAft>
        <a:defRPr sz="4400">
          <a:solidFill>
            <a:schemeClr val="tx2"/>
          </a:solidFill>
          <a:latin typeface="Arial Black" panose="020B0A04020102020204" pitchFamily="34" charset="0"/>
        </a:defRPr>
      </a:lvl2pPr>
      <a:lvl3pPr algn="l" rtl="0" fontAlgn="base">
        <a:lnSpc>
          <a:spcPct val="90000"/>
        </a:lnSpc>
        <a:spcBef>
          <a:spcPct val="0"/>
        </a:spcBef>
        <a:spcAft>
          <a:spcPct val="0"/>
        </a:spcAft>
        <a:defRPr sz="4400">
          <a:solidFill>
            <a:schemeClr val="tx2"/>
          </a:solidFill>
          <a:latin typeface="Arial Black" panose="020B0A04020102020204" pitchFamily="34" charset="0"/>
        </a:defRPr>
      </a:lvl3pPr>
      <a:lvl4pPr algn="l" rtl="0" fontAlgn="base">
        <a:lnSpc>
          <a:spcPct val="90000"/>
        </a:lnSpc>
        <a:spcBef>
          <a:spcPct val="0"/>
        </a:spcBef>
        <a:spcAft>
          <a:spcPct val="0"/>
        </a:spcAft>
        <a:defRPr sz="4400">
          <a:solidFill>
            <a:schemeClr val="tx2"/>
          </a:solidFill>
          <a:latin typeface="Arial Black" panose="020B0A04020102020204" pitchFamily="34" charset="0"/>
        </a:defRPr>
      </a:lvl4pPr>
      <a:lvl5pPr algn="l" rtl="0" fontAlgn="base">
        <a:lnSpc>
          <a:spcPct val="90000"/>
        </a:lnSpc>
        <a:spcBef>
          <a:spcPct val="0"/>
        </a:spcBef>
        <a:spcAft>
          <a:spcPct val="0"/>
        </a:spcAft>
        <a:defRPr sz="4400">
          <a:solidFill>
            <a:schemeClr val="tx2"/>
          </a:solidFill>
          <a:latin typeface="Arial Black" panose="020B0A04020102020204" pitchFamily="34" charset="0"/>
        </a:defRPr>
      </a:lvl5pPr>
      <a:lvl6pPr marL="457200" algn="l" rtl="0" fontAlgn="base">
        <a:lnSpc>
          <a:spcPct val="90000"/>
        </a:lnSpc>
        <a:spcBef>
          <a:spcPct val="0"/>
        </a:spcBef>
        <a:spcAft>
          <a:spcPct val="0"/>
        </a:spcAft>
        <a:defRPr sz="4400">
          <a:solidFill>
            <a:schemeClr val="tx2"/>
          </a:solidFill>
          <a:latin typeface="Arial Black" panose="020B0A04020102020204" pitchFamily="34" charset="0"/>
        </a:defRPr>
      </a:lvl6pPr>
      <a:lvl7pPr marL="914400" algn="l" rtl="0" fontAlgn="base">
        <a:lnSpc>
          <a:spcPct val="90000"/>
        </a:lnSpc>
        <a:spcBef>
          <a:spcPct val="0"/>
        </a:spcBef>
        <a:spcAft>
          <a:spcPct val="0"/>
        </a:spcAft>
        <a:defRPr sz="4400">
          <a:solidFill>
            <a:schemeClr val="tx2"/>
          </a:solidFill>
          <a:latin typeface="Arial Black" panose="020B0A04020102020204" pitchFamily="34" charset="0"/>
        </a:defRPr>
      </a:lvl7pPr>
      <a:lvl8pPr marL="1371600" algn="l" rtl="0" fontAlgn="base">
        <a:lnSpc>
          <a:spcPct val="90000"/>
        </a:lnSpc>
        <a:spcBef>
          <a:spcPct val="0"/>
        </a:spcBef>
        <a:spcAft>
          <a:spcPct val="0"/>
        </a:spcAft>
        <a:defRPr sz="4400">
          <a:solidFill>
            <a:schemeClr val="tx2"/>
          </a:solidFill>
          <a:latin typeface="Arial Black" panose="020B0A04020102020204" pitchFamily="34" charset="0"/>
        </a:defRPr>
      </a:lvl8pPr>
      <a:lvl9pPr marL="1828800" algn="l" rtl="0" fontAlgn="base">
        <a:lnSpc>
          <a:spcPct val="90000"/>
        </a:lnSpc>
        <a:spcBef>
          <a:spcPct val="0"/>
        </a:spcBef>
        <a:spcAft>
          <a:spcPct val="0"/>
        </a:spcAft>
        <a:defRPr sz="4400">
          <a:solidFill>
            <a:schemeClr val="tx2"/>
          </a:solidFill>
          <a:latin typeface="Arial Black" panose="020B0A04020102020204" pitchFamily="34" charset="0"/>
        </a:defRPr>
      </a:lvl9pPr>
    </p:titleStyle>
    <p:bodyStyle>
      <a:lvl1pPr algn="l" rtl="0" fontAlgn="base">
        <a:lnSpc>
          <a:spcPct val="90000"/>
        </a:lnSpc>
        <a:spcBef>
          <a:spcPts val="1000"/>
        </a:spcBef>
        <a:spcAft>
          <a:spcPct val="0"/>
        </a:spcAft>
        <a:buClr>
          <a:srgbClr val="84A645"/>
        </a:buClr>
        <a:buFont typeface="Arial" panose="020B0604020202020204" pitchFamily="34" charset="0"/>
        <a:defRPr sz="2800" kern="1200">
          <a:solidFill>
            <a:schemeClr val="bg2"/>
          </a:solidFill>
          <a:latin typeface="+mn-lt"/>
          <a:ea typeface="+mn-ea"/>
          <a:cs typeface="+mn-cs"/>
        </a:defRPr>
      </a:lvl1pPr>
      <a:lvl2pPr marL="685800" indent="-228600" algn="l" rtl="0" fontAlgn="base">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tx2"/>
        </a:buClr>
        <a:buFont typeface="Arial" panose="020B0604020202020204" pitchFamily="34" charset="0"/>
        <a:buChar char="•"/>
        <a:defRPr sz="2000" kern="1200">
          <a:solidFill>
            <a:srgbClr val="84A645"/>
          </a:solidFill>
          <a:latin typeface="+mn-lt"/>
          <a:ea typeface="+mn-ea"/>
          <a:cs typeface="+mn-cs"/>
        </a:defRPr>
      </a:lvl3pPr>
      <a:lvl4pPr marL="1600200" indent="-228600" algn="l" rtl="0" fontAlgn="base">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n-ea"/>
          <a:cs typeface="+mn-cs"/>
        </a:defRPr>
      </a:lvl4pPr>
      <a:lvl5pPr marL="2057400" indent="-228600" algn="l" rtl="0" fontAlgn="base">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5343084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Calibri" pitchFamily="34" charset="0"/>
          <a:cs typeface="+mj-cs"/>
        </a:defRPr>
      </a:lvl1pPr>
      <a:lvl2pPr algn="ctr" rtl="0" eaLnBrk="0" fontAlgn="base" hangingPunct="0">
        <a:spcBef>
          <a:spcPct val="0"/>
        </a:spcBef>
        <a:spcAft>
          <a:spcPct val="0"/>
        </a:spcAft>
        <a:defRPr sz="4400">
          <a:solidFill>
            <a:schemeClr val="tx1"/>
          </a:solidFill>
          <a:latin typeface="Century Gothic" pitchFamily="34" charset="0"/>
          <a:ea typeface="Calibri" pitchFamily="34" charset="0"/>
          <a:cs typeface="Calibri" pitchFamily="34" charset="0"/>
        </a:defRPr>
      </a:lvl2pPr>
      <a:lvl3pPr algn="ctr" rtl="0" eaLnBrk="0" fontAlgn="base" hangingPunct="0">
        <a:spcBef>
          <a:spcPct val="0"/>
        </a:spcBef>
        <a:spcAft>
          <a:spcPct val="0"/>
        </a:spcAft>
        <a:defRPr sz="4400">
          <a:solidFill>
            <a:schemeClr val="tx1"/>
          </a:solidFill>
          <a:latin typeface="Century Gothic" pitchFamily="34" charset="0"/>
          <a:ea typeface="Calibri" pitchFamily="34" charset="0"/>
          <a:cs typeface="Calibri" pitchFamily="34" charset="0"/>
        </a:defRPr>
      </a:lvl3pPr>
      <a:lvl4pPr algn="ctr" rtl="0" eaLnBrk="0" fontAlgn="base" hangingPunct="0">
        <a:spcBef>
          <a:spcPct val="0"/>
        </a:spcBef>
        <a:spcAft>
          <a:spcPct val="0"/>
        </a:spcAft>
        <a:defRPr sz="4400">
          <a:solidFill>
            <a:schemeClr val="tx1"/>
          </a:solidFill>
          <a:latin typeface="Century Gothic" pitchFamily="34" charset="0"/>
          <a:ea typeface="Calibri" pitchFamily="34" charset="0"/>
          <a:cs typeface="Calibri" pitchFamily="34" charset="0"/>
        </a:defRPr>
      </a:lvl4pPr>
      <a:lvl5pPr algn="ctr" rtl="0" eaLnBrk="0" fontAlgn="base" hangingPunct="0">
        <a:spcBef>
          <a:spcPct val="0"/>
        </a:spcBef>
        <a:spcAft>
          <a:spcPct val="0"/>
        </a:spcAft>
        <a:defRPr sz="4400">
          <a:solidFill>
            <a:schemeClr val="tx1"/>
          </a:solidFill>
          <a:latin typeface="Century Gothic" pitchFamily="34" charset="0"/>
          <a:ea typeface="Calibri" pitchFamily="34" charset="0"/>
          <a:cs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lumMod val="75000"/>
              <a:lumOff val="25000"/>
            </a:schemeClr>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lumMod val="75000"/>
              <a:lumOff val="25000"/>
            </a:schemeClr>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lumMod val="75000"/>
              <a:lumOff val="25000"/>
            </a:schemeClr>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838538" y="368823"/>
            <a:ext cx="10514926" cy="1318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3" tIns="45674" rIns="91323" bIns="45674" numCol="1" anchor="ctr" anchorCtr="0" compatLnSpc="1">
            <a:prstTxWarp prst="textNoShape">
              <a:avLst/>
            </a:prstTxWarp>
            <a:spAutoFit/>
          </a:bodyPr>
          <a:lstStyle/>
          <a:p>
            <a:pPr lvl="0"/>
            <a:r>
              <a:rPr lang="en-US" altLang="en-US" smtClean="0"/>
              <a:t>CLICK TO EDIT MASTER TITLE STYLE</a:t>
            </a:r>
            <a:endParaRPr lang="en-CA" altLang="en-US" smtClean="0"/>
          </a:p>
        </p:txBody>
      </p:sp>
      <p:sp>
        <p:nvSpPr>
          <p:cNvPr id="18435" name="Text Placeholder 2"/>
          <p:cNvSpPr>
            <a:spLocks noGrp="1"/>
          </p:cNvSpPr>
          <p:nvPr>
            <p:ph type="body" idx="1"/>
          </p:nvPr>
        </p:nvSpPr>
        <p:spPr bwMode="auto">
          <a:xfrm>
            <a:off x="838538" y="1825207"/>
            <a:ext cx="10514926" cy="4352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23" tIns="45674" rIns="91323" bIns="4567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extLst>
      <p:ext uri="{BB962C8B-B14F-4D97-AF65-F5344CB8AC3E}">
        <p14:creationId xmlns:p14="http://schemas.microsoft.com/office/powerpoint/2010/main" val="277724455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27" kern="1200">
          <a:solidFill>
            <a:schemeClr val="tx2"/>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27">
          <a:solidFill>
            <a:schemeClr val="tx2"/>
          </a:solidFill>
          <a:latin typeface="Arial Black" panose="020B0A0402010202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27">
          <a:solidFill>
            <a:schemeClr val="tx2"/>
          </a:solidFill>
          <a:latin typeface="Arial Black" panose="020B0A0402010202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27">
          <a:solidFill>
            <a:schemeClr val="tx2"/>
          </a:solidFill>
          <a:latin typeface="Arial Black" panose="020B0A0402010202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27">
          <a:solidFill>
            <a:schemeClr val="tx2"/>
          </a:solidFill>
          <a:latin typeface="Arial Black" panose="020B0A04020102020204" pitchFamily="34" charset="0"/>
          <a:ea typeface="MS PGothic" panose="020B0600070205080204" pitchFamily="34" charset="-128"/>
          <a:cs typeface="MS PGothic" charset="0"/>
        </a:defRPr>
      </a:lvl5pPr>
      <a:lvl6pPr marL="456654" algn="l" rtl="0" fontAlgn="base">
        <a:lnSpc>
          <a:spcPct val="90000"/>
        </a:lnSpc>
        <a:spcBef>
          <a:spcPct val="0"/>
        </a:spcBef>
        <a:spcAft>
          <a:spcPct val="0"/>
        </a:spcAft>
        <a:defRPr sz="4427">
          <a:solidFill>
            <a:schemeClr val="tx2"/>
          </a:solidFill>
          <a:latin typeface="Arial Black" panose="020B0A04020102020204" pitchFamily="34" charset="0"/>
        </a:defRPr>
      </a:lvl6pPr>
      <a:lvl7pPr marL="913289" algn="l" rtl="0" fontAlgn="base">
        <a:lnSpc>
          <a:spcPct val="90000"/>
        </a:lnSpc>
        <a:spcBef>
          <a:spcPct val="0"/>
        </a:spcBef>
        <a:spcAft>
          <a:spcPct val="0"/>
        </a:spcAft>
        <a:defRPr sz="4427">
          <a:solidFill>
            <a:schemeClr val="tx2"/>
          </a:solidFill>
          <a:latin typeface="Arial Black" panose="020B0A04020102020204" pitchFamily="34" charset="0"/>
        </a:defRPr>
      </a:lvl7pPr>
      <a:lvl8pPr marL="1369942" algn="l" rtl="0" fontAlgn="base">
        <a:lnSpc>
          <a:spcPct val="90000"/>
        </a:lnSpc>
        <a:spcBef>
          <a:spcPct val="0"/>
        </a:spcBef>
        <a:spcAft>
          <a:spcPct val="0"/>
        </a:spcAft>
        <a:defRPr sz="4427">
          <a:solidFill>
            <a:schemeClr val="tx2"/>
          </a:solidFill>
          <a:latin typeface="Arial Black" panose="020B0A04020102020204" pitchFamily="34" charset="0"/>
        </a:defRPr>
      </a:lvl8pPr>
      <a:lvl9pPr marL="1826590" algn="l" rtl="0" fontAlgn="base">
        <a:lnSpc>
          <a:spcPct val="90000"/>
        </a:lnSpc>
        <a:spcBef>
          <a:spcPct val="0"/>
        </a:spcBef>
        <a:spcAft>
          <a:spcPct val="0"/>
        </a:spcAft>
        <a:defRPr sz="4427">
          <a:solidFill>
            <a:schemeClr val="tx2"/>
          </a:solidFill>
          <a:latin typeface="Arial Black" panose="020B0A04020102020204" pitchFamily="34" charset="0"/>
        </a:defRPr>
      </a:lvl9pPr>
    </p:titleStyle>
    <p:bodyStyle>
      <a:lvl1pPr marL="340766" indent="-340766" algn="l" rtl="0" eaLnBrk="0" fontAlgn="base" hangingPunct="0">
        <a:lnSpc>
          <a:spcPct val="90000"/>
        </a:lnSpc>
        <a:spcBef>
          <a:spcPts val="1001"/>
        </a:spcBef>
        <a:spcAft>
          <a:spcPct val="0"/>
        </a:spcAft>
        <a:buClr>
          <a:srgbClr val="84A645"/>
        </a:buClr>
        <a:buFont typeface="Arial" panose="020B0604020202020204" pitchFamily="34" charset="0"/>
        <a:defRPr sz="2789" kern="1200">
          <a:solidFill>
            <a:schemeClr val="bg2"/>
          </a:solidFill>
          <a:latin typeface="+mn-lt"/>
          <a:ea typeface="MS PGothic" panose="020B0600070205080204" pitchFamily="34" charset="-128"/>
          <a:cs typeface="MS PGothic" charset="0"/>
        </a:defRPr>
      </a:lvl1pPr>
      <a:lvl2pPr marL="683457" indent="-226214" algn="l" rtl="0" eaLnBrk="0" fontAlgn="base" hangingPunct="0">
        <a:lnSpc>
          <a:spcPct val="90000"/>
        </a:lnSpc>
        <a:spcBef>
          <a:spcPts val="500"/>
        </a:spcBef>
        <a:spcAft>
          <a:spcPct val="0"/>
        </a:spcAft>
        <a:buClr>
          <a:schemeClr val="tx2"/>
        </a:buClr>
        <a:buFont typeface="Arial" panose="020B0604020202020204" pitchFamily="34" charset="0"/>
        <a:buChar char="•"/>
        <a:defRPr sz="2426" kern="1200">
          <a:solidFill>
            <a:schemeClr val="tx1"/>
          </a:solidFill>
          <a:latin typeface="+mn-lt"/>
          <a:ea typeface="MS PGothic" panose="020B0600070205080204" pitchFamily="34" charset="-128"/>
          <a:cs typeface="MS PGothic" charset="0"/>
        </a:defRPr>
      </a:lvl2pPr>
      <a:lvl3pPr marL="1140699" indent="-226214" algn="l" rtl="0" eaLnBrk="0" fontAlgn="base" hangingPunct="0">
        <a:lnSpc>
          <a:spcPct val="90000"/>
        </a:lnSpc>
        <a:spcBef>
          <a:spcPts val="500"/>
        </a:spcBef>
        <a:spcAft>
          <a:spcPct val="0"/>
        </a:spcAft>
        <a:buClr>
          <a:schemeClr val="tx2"/>
        </a:buClr>
        <a:buFont typeface="Arial" panose="020B0604020202020204" pitchFamily="34" charset="0"/>
        <a:buChar char="•"/>
        <a:defRPr sz="1880" kern="1200">
          <a:solidFill>
            <a:srgbClr val="84A645"/>
          </a:solidFill>
          <a:latin typeface="+mn-lt"/>
          <a:ea typeface="MS PGothic" panose="020B0600070205080204" pitchFamily="34" charset="-128"/>
          <a:cs typeface="MS PGothic" charset="0"/>
        </a:defRPr>
      </a:lvl3pPr>
      <a:lvl4pPr marL="1596979" indent="-226214"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S PGothic" panose="020B0600070205080204" pitchFamily="34" charset="-128"/>
          <a:cs typeface="MS PGothic" charset="0"/>
        </a:defRPr>
      </a:lvl4pPr>
      <a:lvl5pPr marL="2054221" indent="-226214"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S PGothic" panose="020B0600070205080204" pitchFamily="34" charset="-128"/>
          <a:cs typeface="MS PGothic" charset="0"/>
        </a:defRPr>
      </a:lvl5pPr>
      <a:lvl6pPr marL="2511563" indent="-228319" algn="l" defTabSz="913289" rtl="0" eaLnBrk="1" latinLnBrk="0" hangingPunct="1">
        <a:lnSpc>
          <a:spcPct val="90000"/>
        </a:lnSpc>
        <a:spcBef>
          <a:spcPts val="500"/>
        </a:spcBef>
        <a:buFont typeface="Arial" panose="020B0604020202020204" pitchFamily="34" charset="0"/>
        <a:buChar char="•"/>
        <a:defRPr sz="1819" kern="1200">
          <a:solidFill>
            <a:schemeClr val="tx1"/>
          </a:solidFill>
          <a:latin typeface="+mn-lt"/>
          <a:ea typeface="+mn-ea"/>
          <a:cs typeface="+mn-cs"/>
        </a:defRPr>
      </a:lvl6pPr>
      <a:lvl7pPr marL="2968213" indent="-228319" algn="l" defTabSz="913289" rtl="0" eaLnBrk="1" latinLnBrk="0" hangingPunct="1">
        <a:lnSpc>
          <a:spcPct val="90000"/>
        </a:lnSpc>
        <a:spcBef>
          <a:spcPts val="500"/>
        </a:spcBef>
        <a:buFont typeface="Arial" panose="020B0604020202020204" pitchFamily="34" charset="0"/>
        <a:buChar char="•"/>
        <a:defRPr sz="1819" kern="1200">
          <a:solidFill>
            <a:schemeClr val="tx1"/>
          </a:solidFill>
          <a:latin typeface="+mn-lt"/>
          <a:ea typeface="+mn-ea"/>
          <a:cs typeface="+mn-cs"/>
        </a:defRPr>
      </a:lvl7pPr>
      <a:lvl8pPr marL="3424866" indent="-228319" algn="l" defTabSz="913289" rtl="0" eaLnBrk="1" latinLnBrk="0" hangingPunct="1">
        <a:lnSpc>
          <a:spcPct val="90000"/>
        </a:lnSpc>
        <a:spcBef>
          <a:spcPts val="500"/>
        </a:spcBef>
        <a:buFont typeface="Arial" panose="020B0604020202020204" pitchFamily="34" charset="0"/>
        <a:buChar char="•"/>
        <a:defRPr sz="1819" kern="1200">
          <a:solidFill>
            <a:schemeClr val="tx1"/>
          </a:solidFill>
          <a:latin typeface="+mn-lt"/>
          <a:ea typeface="+mn-ea"/>
          <a:cs typeface="+mn-cs"/>
        </a:defRPr>
      </a:lvl8pPr>
      <a:lvl9pPr marL="3881517" indent="-228319" algn="l" defTabSz="913289" rtl="0" eaLnBrk="1" latinLnBrk="0" hangingPunct="1">
        <a:lnSpc>
          <a:spcPct val="90000"/>
        </a:lnSpc>
        <a:spcBef>
          <a:spcPts val="500"/>
        </a:spcBef>
        <a:buFont typeface="Arial" panose="020B0604020202020204" pitchFamily="34" charset="0"/>
        <a:buChar char="•"/>
        <a:defRPr sz="1819" kern="1200">
          <a:solidFill>
            <a:schemeClr val="tx1"/>
          </a:solidFill>
          <a:latin typeface="+mn-lt"/>
          <a:ea typeface="+mn-ea"/>
          <a:cs typeface="+mn-cs"/>
        </a:defRPr>
      </a:lvl9pPr>
    </p:bodyStyle>
    <p:otherStyle>
      <a:defPPr>
        <a:defRPr lang="en-US"/>
      </a:defPPr>
      <a:lvl1pPr marL="0" algn="l" defTabSz="913289" rtl="0" eaLnBrk="1" latinLnBrk="0" hangingPunct="1">
        <a:defRPr sz="1819" kern="1200">
          <a:solidFill>
            <a:schemeClr val="tx1"/>
          </a:solidFill>
          <a:latin typeface="+mn-lt"/>
          <a:ea typeface="+mn-ea"/>
          <a:cs typeface="+mn-cs"/>
        </a:defRPr>
      </a:lvl1pPr>
      <a:lvl2pPr marL="456654" algn="l" defTabSz="913289" rtl="0" eaLnBrk="1" latinLnBrk="0" hangingPunct="1">
        <a:defRPr sz="1819" kern="1200">
          <a:solidFill>
            <a:schemeClr val="tx1"/>
          </a:solidFill>
          <a:latin typeface="+mn-lt"/>
          <a:ea typeface="+mn-ea"/>
          <a:cs typeface="+mn-cs"/>
        </a:defRPr>
      </a:lvl2pPr>
      <a:lvl3pPr marL="913289" algn="l" defTabSz="913289" rtl="0" eaLnBrk="1" latinLnBrk="0" hangingPunct="1">
        <a:defRPr sz="1819" kern="1200">
          <a:solidFill>
            <a:schemeClr val="tx1"/>
          </a:solidFill>
          <a:latin typeface="+mn-lt"/>
          <a:ea typeface="+mn-ea"/>
          <a:cs typeface="+mn-cs"/>
        </a:defRPr>
      </a:lvl3pPr>
      <a:lvl4pPr marL="1369942" algn="l" defTabSz="913289" rtl="0" eaLnBrk="1" latinLnBrk="0" hangingPunct="1">
        <a:defRPr sz="1819" kern="1200">
          <a:solidFill>
            <a:schemeClr val="tx1"/>
          </a:solidFill>
          <a:latin typeface="+mn-lt"/>
          <a:ea typeface="+mn-ea"/>
          <a:cs typeface="+mn-cs"/>
        </a:defRPr>
      </a:lvl4pPr>
      <a:lvl5pPr marL="1826590" algn="l" defTabSz="913289" rtl="0" eaLnBrk="1" latinLnBrk="0" hangingPunct="1">
        <a:defRPr sz="1819" kern="1200">
          <a:solidFill>
            <a:schemeClr val="tx1"/>
          </a:solidFill>
          <a:latin typeface="+mn-lt"/>
          <a:ea typeface="+mn-ea"/>
          <a:cs typeface="+mn-cs"/>
        </a:defRPr>
      </a:lvl5pPr>
      <a:lvl6pPr marL="2283244" algn="l" defTabSz="913289" rtl="0" eaLnBrk="1" latinLnBrk="0" hangingPunct="1">
        <a:defRPr sz="1819" kern="1200">
          <a:solidFill>
            <a:schemeClr val="tx1"/>
          </a:solidFill>
          <a:latin typeface="+mn-lt"/>
          <a:ea typeface="+mn-ea"/>
          <a:cs typeface="+mn-cs"/>
        </a:defRPr>
      </a:lvl6pPr>
      <a:lvl7pPr marL="2739896" algn="l" defTabSz="913289" rtl="0" eaLnBrk="1" latinLnBrk="0" hangingPunct="1">
        <a:defRPr sz="1819" kern="1200">
          <a:solidFill>
            <a:schemeClr val="tx1"/>
          </a:solidFill>
          <a:latin typeface="+mn-lt"/>
          <a:ea typeface="+mn-ea"/>
          <a:cs typeface="+mn-cs"/>
        </a:defRPr>
      </a:lvl7pPr>
      <a:lvl8pPr marL="3196548" algn="l" defTabSz="913289" rtl="0" eaLnBrk="1" latinLnBrk="0" hangingPunct="1">
        <a:defRPr sz="1819" kern="1200">
          <a:solidFill>
            <a:schemeClr val="tx1"/>
          </a:solidFill>
          <a:latin typeface="+mn-lt"/>
          <a:ea typeface="+mn-ea"/>
          <a:cs typeface="+mn-cs"/>
        </a:defRPr>
      </a:lvl8pPr>
      <a:lvl9pPr marL="3653188" algn="l" defTabSz="913289" rtl="0" eaLnBrk="1" latinLnBrk="0" hangingPunct="1">
        <a:defRPr sz="181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676275"/>
            <a:ext cx="10515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extLst>
      <p:ext uri="{BB962C8B-B14F-4D97-AF65-F5344CB8AC3E}">
        <p14:creationId xmlns:p14="http://schemas.microsoft.com/office/powerpoint/2010/main" val="7949462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2"/>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2"/>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2"/>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2"/>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2"/>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2"/>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2"/>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2"/>
          </a:solidFill>
          <a:latin typeface="Calibri Light" charset="0"/>
          <a:ea typeface="ＭＳ Ｐゴシック" charset="0"/>
        </a:defRPr>
      </a:lvl9pPr>
    </p:titleStyle>
    <p:bodyStyle>
      <a:lvl1pPr marL="342900" indent="-342900" algn="l" rtl="0" eaLnBrk="0" fontAlgn="base" hangingPunct="0">
        <a:lnSpc>
          <a:spcPct val="90000"/>
        </a:lnSpc>
        <a:spcBef>
          <a:spcPts val="1000"/>
        </a:spcBef>
        <a:spcAft>
          <a:spcPct val="0"/>
        </a:spcAft>
        <a:buClr>
          <a:srgbClr val="84A645"/>
        </a:buClr>
        <a:buFont typeface="Arial" panose="020B0604020202020204" pitchFamily="34" charset="0"/>
        <a:defRPr sz="2800" kern="1200">
          <a:solidFill>
            <a:schemeClr val="bg2"/>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000" kern="1200">
          <a:solidFill>
            <a:srgbClr val="84A645"/>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B2B2B2"/>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SsQkcHavTY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youtu.be/20wltNmJ-T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youtu.be/20wltNmJ-T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20wltNmJ-Tc" TargetMode="External"/><Relationship Id="rId2" Type="http://schemas.openxmlformats.org/officeDocument/2006/relationships/hyperlink" Target="https://youtu.be/SsQkcHavTYo" TargetMode="External"/><Relationship Id="rId1" Type="http://schemas.openxmlformats.org/officeDocument/2006/relationships/slideLayout" Target="../slideLayouts/slideLayout2.xml"/><Relationship Id="rId5" Type="http://schemas.openxmlformats.org/officeDocument/2006/relationships/hyperlink" Target="https://youtu.be/VxyxywShewI" TargetMode="External"/><Relationship Id="rId4" Type="http://schemas.openxmlformats.org/officeDocument/2006/relationships/hyperlink" Target="https://youtu.be/SOYOa4FIj-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arit.gilbert@ubc.ca"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maddison.spenrath@ubc.ca" TargetMode="External"/><Relationship Id="rId4" Type="http://schemas.openxmlformats.org/officeDocument/2006/relationships/hyperlink" Target="mailto:Annamarie.bueno@ubc.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discovermdi.ca/how-to-illustrate-the-value-of-adult-relationships-in-under-4-minu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063" b="31055"/>
          <a:stretch/>
        </p:blipFill>
        <p:spPr>
          <a:xfrm flipH="1">
            <a:off x="0" y="-12357"/>
            <a:ext cx="12192000" cy="4460789"/>
          </a:xfrm>
          <a:prstGeom prst="rect">
            <a:avLst/>
          </a:prstGeom>
        </p:spPr>
      </p:pic>
      <p:sp>
        <p:nvSpPr>
          <p:cNvPr id="6" name="TextBox 5"/>
          <p:cNvSpPr txBox="1"/>
          <p:nvPr/>
        </p:nvSpPr>
        <p:spPr>
          <a:xfrm>
            <a:off x="469551" y="4593125"/>
            <a:ext cx="11257005" cy="1631216"/>
          </a:xfrm>
          <a:prstGeom prst="rect">
            <a:avLst/>
          </a:prstGeom>
          <a:noFill/>
        </p:spPr>
        <p:txBody>
          <a:bodyPr wrap="square" rtlCol="0">
            <a:spAutoFit/>
          </a:bodyPr>
          <a:lstStyle/>
          <a:p>
            <a:r>
              <a:rPr lang="en-US" sz="4000" b="1" dirty="0" smtClean="0">
                <a:solidFill>
                  <a:schemeClr val="bg2">
                    <a:lumMod val="50000"/>
                  </a:schemeClr>
                </a:solidFill>
                <a:latin typeface="+mj-lt"/>
              </a:rPr>
              <a:t>The Middle Years Development Instrument -- MDI</a:t>
            </a:r>
          </a:p>
          <a:p>
            <a:r>
              <a:rPr lang="en-US" sz="3200" dirty="0" smtClean="0">
                <a:solidFill>
                  <a:schemeClr val="bg2">
                    <a:lumMod val="50000"/>
                  </a:schemeClr>
                </a:solidFill>
                <a:latin typeface="+mj-lt"/>
              </a:rPr>
              <a:t>A tool for Monitoring Children’s Well-being</a:t>
            </a:r>
          </a:p>
          <a:p>
            <a:endParaRPr lang="en-US" sz="2800" dirty="0" smtClean="0">
              <a:solidFill>
                <a:schemeClr val="bg2">
                  <a:lumMod val="50000"/>
                </a:schemeClr>
              </a:solidFill>
              <a:latin typeface="+mj-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1096" y="5562622"/>
            <a:ext cx="535460" cy="8484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226" y="5562621"/>
            <a:ext cx="1565891" cy="948057"/>
          </a:xfrm>
          <a:prstGeom prst="rect">
            <a:avLst/>
          </a:prstGeom>
        </p:spPr>
      </p:pic>
    </p:spTree>
    <p:extLst>
      <p:ext uri="{BB962C8B-B14F-4D97-AF65-F5344CB8AC3E}">
        <p14:creationId xmlns:p14="http://schemas.microsoft.com/office/powerpoint/2010/main" val="15179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507755" y="671082"/>
            <a:ext cx="10514188" cy="705421"/>
          </a:xfrm>
        </p:spPr>
        <p:txBody>
          <a:bodyPr/>
          <a:lstStyle/>
          <a:p>
            <a:r>
              <a:rPr lang="en-CA" altLang="en-US" smtClean="0">
                <a:solidFill>
                  <a:srgbClr val="9DC47A"/>
                </a:solidFill>
              </a:rPr>
              <a:t>BC’s new curriculum</a:t>
            </a:r>
          </a:p>
        </p:txBody>
      </p:sp>
      <p:graphicFrame>
        <p:nvGraphicFramePr>
          <p:cNvPr id="2" name="Table 1"/>
          <p:cNvGraphicFramePr>
            <a:graphicFrameLocks noGrp="1"/>
          </p:cNvGraphicFramePr>
          <p:nvPr/>
        </p:nvGraphicFramePr>
        <p:xfrm>
          <a:off x="530855" y="1879116"/>
          <a:ext cx="11089860" cy="4695862"/>
        </p:xfrm>
        <a:graphic>
          <a:graphicData uri="http://schemas.openxmlformats.org/drawingml/2006/table">
            <a:tbl>
              <a:tblPr/>
              <a:tblGrid>
                <a:gridCol w="4620775"/>
                <a:gridCol w="6469085"/>
              </a:tblGrid>
              <a:tr h="950147">
                <a:tc>
                  <a:txBody>
                    <a:bodyPr/>
                    <a:lstStyle>
                      <a:lvl1pPr defTabSz="1504950">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4950">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4950">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dirty="0" smtClean="0">
                          <a:ln>
                            <a:noFill/>
                          </a:ln>
                          <a:solidFill>
                            <a:schemeClr val="bg1"/>
                          </a:solidFill>
                          <a:effectLst/>
                          <a:latin typeface="Arial" panose="020B0604020202020204" pitchFamily="34" charset="0"/>
                          <a:ea typeface="MS PGothic" panose="020B0600070205080204" pitchFamily="34" charset="-128"/>
                        </a:rPr>
                        <a:t>Personal and Social Competencies</a:t>
                      </a:r>
                    </a:p>
                  </a:txBody>
                  <a:tcPr marL="55449" marR="55449" marT="27722" marB="27722" horzOverflow="overflow">
                    <a:lnL w="6350" cap="flat" cmpd="sng" algn="ctr">
                      <a:solidFill>
                        <a:srgbClr val="84A645"/>
                      </a:solidFill>
                      <a:prstDash val="solid"/>
                      <a:miter lim="800000"/>
                      <a:headEnd type="none" w="med" len="med"/>
                      <a:tailEnd type="none" w="med" len="med"/>
                    </a:lnL>
                    <a:lnR>
                      <a:noFill/>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solidFill>
                      <a:srgbClr val="84A645"/>
                    </a:solidFill>
                  </a:tcPr>
                </a:tc>
                <a:tc>
                  <a:txBody>
                    <a:bodyPr/>
                    <a:lstStyle>
                      <a:lvl1pPr defTabSz="1504950">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4950">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4950">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9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rPr>
                        <a:t>MDI measures</a:t>
                      </a:r>
                    </a:p>
                  </a:txBody>
                  <a:tcPr marL="55449" marR="55449" marT="27722" marB="27722" horzOverflow="overflow">
                    <a:lnL>
                      <a:noFill/>
                    </a:lnL>
                    <a:lnR w="6350" cap="flat" cmpd="sng" algn="ctr">
                      <a:solidFill>
                        <a:srgbClr val="84A645"/>
                      </a:solidFill>
                      <a:prstDash val="solid"/>
                      <a:miter lim="800000"/>
                      <a:headEnd type="none" w="med" len="med"/>
                      <a:tailEnd type="none" w="med" len="med"/>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solidFill>
                      <a:srgbClr val="84A645"/>
                    </a:solidFill>
                  </a:tcPr>
                </a:tc>
              </a:tr>
              <a:tr h="1397784">
                <a:tc>
                  <a:txBody>
                    <a:bodyPr/>
                    <a:lstStyle>
                      <a:lvl1pPr defTabSz="1506538">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6538">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6538">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6538" rtl="0" eaLnBrk="1" fontAlgn="base" latinLnBrk="0" hangingPunct="1">
                        <a:lnSpc>
                          <a:spcPct val="100000"/>
                        </a:lnSpc>
                        <a:spcBef>
                          <a:spcPct val="0"/>
                        </a:spcBef>
                        <a:spcAft>
                          <a:spcPct val="0"/>
                        </a:spcAft>
                        <a:buClrTx/>
                        <a:buSzTx/>
                        <a:buFontTx/>
                        <a:buNone/>
                        <a:tabLst/>
                      </a:pPr>
                      <a:r>
                        <a:rPr kumimoji="0" lang="en-CA"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Positive Personal &amp; Cultural Identity</a:t>
                      </a:r>
                    </a:p>
                    <a:p>
                      <a:pPr marL="0" marR="0" lvl="0" indent="0" algn="ctr" defTabSz="1506538" rtl="0" eaLnBrk="1" fontAlgn="base" latinLnBrk="0" hangingPunct="1">
                        <a:lnSpc>
                          <a:spcPct val="100000"/>
                        </a:lnSpc>
                        <a:spcBef>
                          <a:spcPct val="0"/>
                        </a:spcBef>
                        <a:spcAft>
                          <a:spcPct val="0"/>
                        </a:spcAft>
                        <a:buClrTx/>
                        <a:buSzTx/>
                        <a:buFontTx/>
                        <a:buNone/>
                        <a:tabLst/>
                      </a:pPr>
                      <a:endParaRPr kumimoji="0" lang="en-US"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55449" marR="55449" marT="27722" marB="27722" horzOverflow="overflow">
                    <a:lnL w="6350" cap="flat" cmpd="sng" algn="ctr">
                      <a:solidFill>
                        <a:srgbClr val="84A645"/>
                      </a:solidFill>
                      <a:prstDash val="solid"/>
                      <a:miter lim="800000"/>
                      <a:headEnd type="none" w="med" len="med"/>
                      <a:tailEnd type="none" w="med" len="med"/>
                    </a:lnL>
                    <a:lnR>
                      <a:noFill/>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c>
                  <a:txBody>
                    <a:bodyPr/>
                    <a:lstStyle>
                      <a:lvl1pPr defTabSz="1504950">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4950">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4950">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Connectedness, Self-Esteem, </a:t>
                      </a:r>
                    </a:p>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Personal Meaning, </a:t>
                      </a:r>
                    </a:p>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Academic Self-Concept</a:t>
                      </a:r>
                    </a:p>
                  </a:txBody>
                  <a:tcPr marL="55449" marR="55449" marT="27722" marB="27722" horzOverflow="overflow">
                    <a:lnL>
                      <a:noFill/>
                    </a:lnL>
                    <a:lnR w="6350" cap="flat" cmpd="sng" algn="ctr">
                      <a:solidFill>
                        <a:srgbClr val="84A645"/>
                      </a:solidFill>
                      <a:prstDash val="solid"/>
                      <a:miter lim="800000"/>
                      <a:headEnd type="none" w="med" len="med"/>
                      <a:tailEnd type="none" w="med" len="med"/>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r>
              <a:tr h="1397784">
                <a:tc>
                  <a:txBody>
                    <a:bodyPr/>
                    <a:lstStyle>
                      <a:lvl1pPr defTabSz="1506538">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6538">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6538">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6538" rtl="0" eaLnBrk="1" fontAlgn="base" latinLnBrk="0" hangingPunct="1">
                        <a:lnSpc>
                          <a:spcPct val="100000"/>
                        </a:lnSpc>
                        <a:spcBef>
                          <a:spcPct val="0"/>
                        </a:spcBef>
                        <a:spcAft>
                          <a:spcPct val="0"/>
                        </a:spcAft>
                        <a:buClrTx/>
                        <a:buSzTx/>
                        <a:buFontTx/>
                        <a:buNone/>
                        <a:tabLst/>
                      </a:pPr>
                      <a:r>
                        <a:rPr kumimoji="0" lang="en-CA"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Personal Awareness and Responsibility</a:t>
                      </a:r>
                    </a:p>
                    <a:p>
                      <a:pPr marL="0" marR="0" lvl="0" indent="0" algn="ctr" defTabSz="1506538" rtl="0" eaLnBrk="1" fontAlgn="base" latinLnBrk="0" hangingPunct="1">
                        <a:lnSpc>
                          <a:spcPct val="100000"/>
                        </a:lnSpc>
                        <a:spcBef>
                          <a:spcPct val="0"/>
                        </a:spcBef>
                        <a:spcAft>
                          <a:spcPct val="0"/>
                        </a:spcAft>
                        <a:buClrTx/>
                        <a:buSzTx/>
                        <a:buFontTx/>
                        <a:buNone/>
                        <a:tabLst/>
                      </a:pPr>
                      <a:endParaRPr kumimoji="0" lang="en-US"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55449" marR="55449" marT="27722" marB="27722" horzOverflow="overflow">
                    <a:lnL w="6350" cap="flat" cmpd="sng" algn="ctr">
                      <a:solidFill>
                        <a:srgbClr val="84A645"/>
                      </a:solidFill>
                      <a:prstDash val="solid"/>
                      <a:miter lim="800000"/>
                      <a:headEnd type="none" w="med" len="med"/>
                      <a:tailEnd type="none" w="med" len="med"/>
                    </a:lnL>
                    <a:lnR>
                      <a:noFill/>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c>
                  <a:txBody>
                    <a:bodyPr/>
                    <a:lstStyle>
                      <a:lvl1pPr defTabSz="1504950">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4950">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4950">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Self-Awareness, Perseverance, </a:t>
                      </a:r>
                    </a:p>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Responsible Decision-Making, </a:t>
                      </a:r>
                    </a:p>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Self-Regulation, Well-Being </a:t>
                      </a:r>
                    </a:p>
                  </a:txBody>
                  <a:tcPr marL="55449" marR="55449" marT="27722" marB="27722" horzOverflow="overflow">
                    <a:lnL>
                      <a:noFill/>
                    </a:lnL>
                    <a:lnR w="6350" cap="flat" cmpd="sng" algn="ctr">
                      <a:solidFill>
                        <a:srgbClr val="84A645"/>
                      </a:solidFill>
                      <a:prstDash val="solid"/>
                      <a:miter lim="800000"/>
                      <a:headEnd type="none" w="med" len="med"/>
                      <a:tailEnd type="none" w="med" len="med"/>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r>
              <a:tr h="950147">
                <a:tc>
                  <a:txBody>
                    <a:bodyPr/>
                    <a:lstStyle>
                      <a:lvl1pPr defTabSz="1506538">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6538">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6538">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6538">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6538"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6538" rtl="0" eaLnBrk="1" fontAlgn="base" latinLnBrk="0" hangingPunct="1">
                        <a:lnSpc>
                          <a:spcPct val="100000"/>
                        </a:lnSpc>
                        <a:spcBef>
                          <a:spcPct val="0"/>
                        </a:spcBef>
                        <a:spcAft>
                          <a:spcPct val="0"/>
                        </a:spcAft>
                        <a:buClrTx/>
                        <a:buSzTx/>
                        <a:buFontTx/>
                        <a:buNone/>
                        <a:tabLst/>
                      </a:pPr>
                      <a:r>
                        <a:rPr kumimoji="0" lang="en-CA"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Social Responsibility</a:t>
                      </a:r>
                    </a:p>
                    <a:p>
                      <a:pPr marL="0" marR="0" lvl="0" indent="0" algn="ctr" defTabSz="1506538" rtl="0" eaLnBrk="1" fontAlgn="base" latinLnBrk="0" hangingPunct="1">
                        <a:lnSpc>
                          <a:spcPct val="100000"/>
                        </a:lnSpc>
                        <a:spcBef>
                          <a:spcPct val="0"/>
                        </a:spcBef>
                        <a:spcAft>
                          <a:spcPct val="0"/>
                        </a:spcAft>
                        <a:buClrTx/>
                        <a:buSzTx/>
                        <a:buFontTx/>
                        <a:buNone/>
                        <a:tabLst/>
                      </a:pPr>
                      <a:endParaRPr kumimoji="0" lang="en-US" altLang="en-US" sz="29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L="55449" marR="55449" marT="27722" marB="27722" horzOverflow="overflow">
                    <a:lnL w="6350" cap="flat" cmpd="sng" algn="ctr">
                      <a:solidFill>
                        <a:srgbClr val="84A645"/>
                      </a:solidFill>
                      <a:prstDash val="solid"/>
                      <a:miter lim="800000"/>
                      <a:headEnd type="none" w="med" len="med"/>
                      <a:tailEnd type="none" w="med" len="med"/>
                    </a:lnL>
                    <a:lnR>
                      <a:noFill/>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c>
                  <a:txBody>
                    <a:bodyPr/>
                    <a:lstStyle>
                      <a:lvl1pPr defTabSz="1504950">
                        <a:lnSpc>
                          <a:spcPct val="90000"/>
                        </a:lnSpc>
                        <a:spcBef>
                          <a:spcPts val="1650"/>
                        </a:spcBef>
                        <a:buClr>
                          <a:srgbClr val="84A645"/>
                        </a:buClr>
                        <a:buFont typeface="Arial" panose="020B0604020202020204" pitchFamily="34" charset="0"/>
                        <a:defRPr sz="4200">
                          <a:solidFill>
                            <a:schemeClr val="bg2"/>
                          </a:solidFill>
                          <a:latin typeface="Arial" panose="020B0604020202020204" pitchFamily="34" charset="0"/>
                          <a:ea typeface="MS PGothic" panose="020B0600070205080204" pitchFamily="34" charset="-128"/>
                        </a:defRPr>
                      </a:lvl1pPr>
                      <a:lvl2pPr marL="742950" indent="-285750" defTabSz="1504950">
                        <a:lnSpc>
                          <a:spcPct val="90000"/>
                        </a:lnSpc>
                        <a:spcBef>
                          <a:spcPts val="825"/>
                        </a:spcBef>
                        <a:buClr>
                          <a:schemeClr val="tx2"/>
                        </a:buClr>
                        <a:buFont typeface="Arial" panose="020B0604020202020204" pitchFamily="34" charset="0"/>
                        <a:defRPr sz="3600">
                          <a:solidFill>
                            <a:schemeClr val="tx1"/>
                          </a:solidFill>
                          <a:latin typeface="Arial" panose="020B0604020202020204" pitchFamily="34" charset="0"/>
                          <a:ea typeface="MS PGothic" panose="020B0600070205080204" pitchFamily="34" charset="-128"/>
                        </a:defRPr>
                      </a:lvl2pPr>
                      <a:lvl3pPr marL="1143000" indent="-228600" defTabSz="1504950">
                        <a:lnSpc>
                          <a:spcPct val="90000"/>
                        </a:lnSpc>
                        <a:spcBef>
                          <a:spcPts val="825"/>
                        </a:spcBef>
                        <a:buClr>
                          <a:schemeClr val="tx2"/>
                        </a:buClr>
                        <a:buFont typeface="Arial" panose="020B0604020202020204" pitchFamily="34" charset="0"/>
                        <a:defRPr sz="2700">
                          <a:solidFill>
                            <a:srgbClr val="84A645"/>
                          </a:solidFill>
                          <a:latin typeface="Arial" panose="020B0604020202020204" pitchFamily="34" charset="0"/>
                          <a:ea typeface="MS PGothic" panose="020B0600070205080204" pitchFamily="34" charset="-128"/>
                        </a:defRPr>
                      </a:lvl3pPr>
                      <a:lvl4pPr marL="16002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4pPr>
                      <a:lvl5pPr marL="2057400" indent="-228600" defTabSz="1504950">
                        <a:lnSpc>
                          <a:spcPct val="90000"/>
                        </a:lnSpc>
                        <a:spcBef>
                          <a:spcPts val="825"/>
                        </a:spcBef>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5pPr>
                      <a:lvl6pPr marL="25146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6pPr>
                      <a:lvl7pPr marL="29718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7pPr>
                      <a:lvl8pPr marL="34290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8pPr>
                      <a:lvl9pPr marL="3886200" indent="-228600" defTabSz="1504950" eaLnBrk="0" fontAlgn="base" hangingPunct="0">
                        <a:lnSpc>
                          <a:spcPct val="90000"/>
                        </a:lnSpc>
                        <a:spcBef>
                          <a:spcPts val="825"/>
                        </a:spcBef>
                        <a:spcAft>
                          <a:spcPct val="0"/>
                        </a:spcAft>
                        <a:buClr>
                          <a:schemeClr val="tx2"/>
                        </a:buClr>
                        <a:buFont typeface="Arial" panose="020B0604020202020204" pitchFamily="34" charset="0"/>
                        <a:defRPr sz="1600">
                          <a:solidFill>
                            <a:srgbClr val="B2B2B2"/>
                          </a:solidFill>
                          <a:latin typeface="Arial" panose="020B0604020202020204" pitchFamily="34" charset="0"/>
                          <a:ea typeface="MS PGothic" panose="020B0600070205080204" pitchFamily="34" charset="-128"/>
                        </a:defRPr>
                      </a:lvl9pPr>
                    </a:lstStyle>
                    <a:p>
                      <a:pPr marL="0" marR="0" lvl="0" indent="0" algn="ctr" defTabSz="150495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Citizenship/Social Responsibility, Empathy,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MS PGothic" panose="020B0600070205080204" pitchFamily="34" charset="-128"/>
                        </a:rPr>
                        <a:t>Prosocial</a:t>
                      </a:r>
                      <a:r>
                        <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MS PGothic" panose="020B0600070205080204" pitchFamily="34" charset="-128"/>
                        </a:rPr>
                        <a:t>Behaviour</a:t>
                      </a:r>
                      <a:endParaRPr kumimoji="0" lang="en-US" altLang="en-US" sz="24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marL="55449" marR="55449" marT="27722" marB="27722" horzOverflow="overflow">
                    <a:lnL>
                      <a:noFill/>
                    </a:lnL>
                    <a:lnR w="6350" cap="flat" cmpd="sng" algn="ctr">
                      <a:solidFill>
                        <a:srgbClr val="84A645"/>
                      </a:solidFill>
                      <a:prstDash val="solid"/>
                      <a:miter lim="800000"/>
                      <a:headEnd type="none" w="med" len="med"/>
                      <a:tailEnd type="none" w="med" len="med"/>
                    </a:lnR>
                    <a:lnT w="6350" cap="flat" cmpd="sng" algn="ctr">
                      <a:solidFill>
                        <a:srgbClr val="84A645"/>
                      </a:solidFill>
                      <a:prstDash val="solid"/>
                      <a:miter lim="800000"/>
                      <a:headEnd type="none" w="med" len="med"/>
                      <a:tailEnd type="none" w="med" len="med"/>
                    </a:lnT>
                    <a:lnB w="6350" cap="flat" cmpd="sng" algn="ctr">
                      <a:solidFill>
                        <a:srgbClr val="84A645"/>
                      </a:solidFill>
                      <a:prstDash val="solid"/>
                      <a:miter lim="800000"/>
                      <a:headEnd type="none" w="med" len="med"/>
                      <a:tailEnd type="none" w="med" len="med"/>
                    </a:lnB>
                    <a:lnTlToBr>
                      <a:noFill/>
                    </a:lnTlToBr>
                    <a:lnBlToTr>
                      <a:noFill/>
                    </a:lnBlToTr>
                    <a:noFill/>
                  </a:tcPr>
                </a:tc>
              </a:tr>
            </a:tbl>
          </a:graphicData>
        </a:graphic>
      </p:graphicFrame>
      <p:pic>
        <p:nvPicPr>
          <p:cNvPr id="1280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5173" y="102042"/>
            <a:ext cx="1735679" cy="1702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53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0"/>
            <a:ext cx="10657857" cy="6858000"/>
          </a:xfrm>
          <a:prstGeom prst="rect">
            <a:avLst/>
          </a:prstGeom>
        </p:spPr>
      </p:pic>
    </p:spTree>
    <p:extLst>
      <p:ext uri="{BB962C8B-B14F-4D97-AF65-F5344CB8AC3E}">
        <p14:creationId xmlns:p14="http://schemas.microsoft.com/office/powerpoint/2010/main" val="2315973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84" y="0"/>
            <a:ext cx="12190816" cy="6858000"/>
          </a:xfrm>
          <a:prstGeom prst="rect">
            <a:avLst/>
          </a:prstGeom>
          <a:solidFill>
            <a:srgbClr val="7C6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23" y="1522861"/>
            <a:ext cx="11407140" cy="5312875"/>
          </a:xfrm>
          <a:prstGeom prst="rect">
            <a:avLst/>
          </a:prstGeom>
        </p:spPr>
      </p:pic>
      <p:sp>
        <p:nvSpPr>
          <p:cNvPr id="6" name="Rectangle 5"/>
          <p:cNvSpPr/>
          <p:nvPr/>
        </p:nvSpPr>
        <p:spPr>
          <a:xfrm>
            <a:off x="505436" y="266232"/>
            <a:ext cx="11182351" cy="1938992"/>
          </a:xfrm>
          <a:prstGeom prst="rect">
            <a:avLst/>
          </a:prstGeom>
        </p:spPr>
        <p:txBody>
          <a:bodyPr wrap="square">
            <a:spAutoFit/>
          </a:bodyPr>
          <a:lstStyle/>
          <a:p>
            <a:pPr algn="ctr" defTabSz="911839">
              <a:defRPr/>
            </a:pPr>
            <a:r>
              <a:rPr lang="en-CA" sz="4000" b="1" dirty="0" smtClean="0">
                <a:solidFill>
                  <a:prstClr val="white"/>
                </a:solidFill>
                <a:latin typeface="Calibri" panose="020F0502020204030204" pitchFamily="34" charset="0"/>
                <a:ea typeface="Cambria Math" panose="02040503050406030204" pitchFamily="18" charset="0"/>
              </a:rPr>
              <a:t>Measures areas of development </a:t>
            </a:r>
          </a:p>
          <a:p>
            <a:pPr algn="ctr" defTabSz="911839">
              <a:defRPr/>
            </a:pPr>
            <a:r>
              <a:rPr lang="en-CA" sz="4000" b="1" dirty="0" smtClean="0">
                <a:solidFill>
                  <a:prstClr val="white"/>
                </a:solidFill>
                <a:latin typeface="Calibri" panose="020F0502020204030204" pitchFamily="34" charset="0"/>
                <a:ea typeface="Cambria Math" panose="02040503050406030204" pitchFamily="18" charset="0"/>
              </a:rPr>
              <a:t>strongly linked to well-being, health </a:t>
            </a:r>
          </a:p>
          <a:p>
            <a:pPr algn="ctr" defTabSz="911839">
              <a:defRPr/>
            </a:pPr>
            <a:r>
              <a:rPr lang="en-CA" sz="4000" b="1" dirty="0" smtClean="0">
                <a:solidFill>
                  <a:prstClr val="white"/>
                </a:solidFill>
                <a:latin typeface="Calibri" panose="020F0502020204030204" pitchFamily="34" charset="0"/>
                <a:ea typeface="Cambria Math" panose="02040503050406030204" pitchFamily="18" charset="0"/>
              </a:rPr>
              <a:t>and academic achievement</a:t>
            </a:r>
            <a:endParaRPr lang="en-CA" sz="4000" b="1" dirty="0">
              <a:solidFill>
                <a:prstClr val="white"/>
              </a:solidFill>
              <a:latin typeface="Calibri" panose="020F0502020204030204" pitchFamily="34" charset="0"/>
              <a:ea typeface="Cambria Math" panose="02040503050406030204" pitchFamily="18" charset="0"/>
            </a:endParaRPr>
          </a:p>
        </p:txBody>
      </p:sp>
    </p:spTree>
    <p:extLst>
      <p:ext uri="{BB962C8B-B14F-4D97-AF65-F5344CB8AC3E}">
        <p14:creationId xmlns:p14="http://schemas.microsoft.com/office/powerpoint/2010/main" val="13254751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6-04-08 at 2.45.32 PM.png">
            <a:hlinkClick r:id="rId3"/>
          </p:cNvPr>
          <p:cNvPicPr>
            <a:picLocks noGrp="1" noChangeAspect="1"/>
          </p:cNvPicPr>
          <p:nvPr/>
        </p:nvPicPr>
        <p:blipFill>
          <a:blip r:embed="rId4">
            <a:extLst>
              <a:ext uri="{28A0092B-C50C-407E-A947-70E740481C1C}">
                <a14:useLocalDpi xmlns:a14="http://schemas.microsoft.com/office/drawing/2010/main" val="0"/>
              </a:ext>
            </a:extLst>
          </a:blip>
          <a:srcRect l="5479" t="18584" r="34996" b="32797"/>
          <a:stretch>
            <a:fillRect/>
          </a:stretch>
        </p:blipFill>
        <p:spPr bwMode="auto">
          <a:xfrm>
            <a:off x="429" y="17328"/>
            <a:ext cx="1321830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4725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18729" y="745066"/>
            <a:ext cx="3971192" cy="507666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1631577" y="745066"/>
            <a:ext cx="3948515" cy="50766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35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0594" name="TextBox 5"/>
          <p:cNvSpPr txBox="1">
            <a:spLocks noChangeArrowheads="1"/>
          </p:cNvSpPr>
          <p:nvPr/>
        </p:nvSpPr>
        <p:spPr bwMode="auto">
          <a:xfrm>
            <a:off x="1112838" y="3203575"/>
            <a:ext cx="217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Parents</a:t>
            </a:r>
          </a:p>
        </p:txBody>
      </p:sp>
      <p:sp>
        <p:nvSpPr>
          <p:cNvPr id="110595" name="TextBox 8"/>
          <p:cNvSpPr txBox="1">
            <a:spLocks noChangeArrowheads="1"/>
          </p:cNvSpPr>
          <p:nvPr/>
        </p:nvSpPr>
        <p:spPr bwMode="auto">
          <a:xfrm>
            <a:off x="4479925" y="1403350"/>
            <a:ext cx="3074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smtClean="0">
                <a:solidFill>
                  <a:srgbClr val="FFFFFF"/>
                </a:solidFill>
                <a:latin typeface="Calibri Light" panose="020F0302020204030204" pitchFamily="34" charset="0"/>
              </a:rPr>
              <a:t>Community Planners</a:t>
            </a:r>
          </a:p>
        </p:txBody>
      </p:sp>
      <p:sp>
        <p:nvSpPr>
          <p:cNvPr id="110596" name="TextBox 11"/>
          <p:cNvSpPr txBox="1">
            <a:spLocks noChangeArrowheads="1"/>
          </p:cNvSpPr>
          <p:nvPr/>
        </p:nvSpPr>
        <p:spPr bwMode="auto">
          <a:xfrm>
            <a:off x="4386263" y="2895600"/>
            <a:ext cx="3262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Children’s Organizations</a:t>
            </a:r>
          </a:p>
        </p:txBody>
      </p:sp>
      <p:sp>
        <p:nvSpPr>
          <p:cNvPr id="110597" name="TextBox 13"/>
          <p:cNvSpPr txBox="1">
            <a:spLocks noChangeArrowheads="1"/>
          </p:cNvSpPr>
          <p:nvPr/>
        </p:nvSpPr>
        <p:spPr bwMode="auto">
          <a:xfrm>
            <a:off x="3583238" y="4347334"/>
            <a:ext cx="49799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Aboriginal Councils</a:t>
            </a:r>
          </a:p>
        </p:txBody>
      </p:sp>
      <p:sp>
        <p:nvSpPr>
          <p:cNvPr id="110598" name="TextBox 16"/>
          <p:cNvSpPr txBox="1">
            <a:spLocks noChangeArrowheads="1"/>
          </p:cNvSpPr>
          <p:nvPr/>
        </p:nvSpPr>
        <p:spPr bwMode="auto">
          <a:xfrm>
            <a:off x="8537575" y="1403350"/>
            <a:ext cx="3076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Funding Agencies</a:t>
            </a:r>
          </a:p>
        </p:txBody>
      </p:sp>
      <p:sp>
        <p:nvSpPr>
          <p:cNvPr id="110599" name="TextBox 19"/>
          <p:cNvSpPr txBox="1">
            <a:spLocks noChangeArrowheads="1"/>
          </p:cNvSpPr>
          <p:nvPr/>
        </p:nvSpPr>
        <p:spPr bwMode="auto">
          <a:xfrm>
            <a:off x="7796463" y="3023895"/>
            <a:ext cx="42190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Recreation &amp; Sport Programmers</a:t>
            </a:r>
          </a:p>
        </p:txBody>
      </p:sp>
      <p:sp>
        <p:nvSpPr>
          <p:cNvPr id="110600" name="TextBox 22"/>
          <p:cNvSpPr txBox="1">
            <a:spLocks noChangeArrowheads="1"/>
          </p:cNvSpPr>
          <p:nvPr/>
        </p:nvSpPr>
        <p:spPr bwMode="auto">
          <a:xfrm>
            <a:off x="954088" y="4927600"/>
            <a:ext cx="248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Educators</a:t>
            </a:r>
          </a:p>
        </p:txBody>
      </p:sp>
      <p:sp>
        <p:nvSpPr>
          <p:cNvPr id="110601" name="TextBox 25"/>
          <p:cNvSpPr txBox="1">
            <a:spLocks noChangeArrowheads="1"/>
          </p:cNvSpPr>
          <p:nvPr/>
        </p:nvSpPr>
        <p:spPr bwMode="auto">
          <a:xfrm>
            <a:off x="8537575" y="4619625"/>
            <a:ext cx="3074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Health Agencies</a:t>
            </a:r>
          </a:p>
        </p:txBody>
      </p:sp>
      <p:sp>
        <p:nvSpPr>
          <p:cNvPr id="110602" name="TextBox 12"/>
          <p:cNvSpPr txBox="1">
            <a:spLocks noChangeArrowheads="1"/>
          </p:cNvSpPr>
          <p:nvPr/>
        </p:nvSpPr>
        <p:spPr bwMode="auto">
          <a:xfrm>
            <a:off x="964241" y="1672851"/>
            <a:ext cx="2592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Students</a:t>
            </a:r>
          </a:p>
        </p:txBody>
      </p:sp>
      <p:sp>
        <p:nvSpPr>
          <p:cNvPr id="110603" name="TextBox 10"/>
          <p:cNvSpPr txBox="1">
            <a:spLocks noChangeArrowheads="1"/>
          </p:cNvSpPr>
          <p:nvPr/>
        </p:nvSpPr>
        <p:spPr bwMode="auto">
          <a:xfrm>
            <a:off x="1027113" y="6350"/>
            <a:ext cx="10658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3" tIns="45713" rIns="91253" bIns="45713">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ClrTx/>
              <a:buFontTx/>
              <a:buNone/>
            </a:pPr>
            <a:r>
              <a:rPr lang="en-US" altLang="en-US" sz="7200" smtClean="0">
                <a:solidFill>
                  <a:srgbClr val="FFFFFF"/>
                </a:solidFill>
                <a:latin typeface="Arial Black" panose="020B0A04020102020204" pitchFamily="34" charset="0"/>
              </a:rPr>
              <a:t>Who uses MDI Data</a:t>
            </a:r>
          </a:p>
        </p:txBody>
      </p:sp>
      <p:grpSp>
        <p:nvGrpSpPr>
          <p:cNvPr id="110604" name="Group 1"/>
          <p:cNvGrpSpPr>
            <a:grpSpLocks/>
          </p:cNvGrpSpPr>
          <p:nvPr/>
        </p:nvGrpSpPr>
        <p:grpSpPr bwMode="auto">
          <a:xfrm>
            <a:off x="127000" y="6088063"/>
            <a:ext cx="1654175" cy="661987"/>
            <a:chOff x="-16328" y="5719040"/>
            <a:chExt cx="2705631" cy="1081911"/>
          </a:xfrm>
        </p:grpSpPr>
        <p:pic>
          <p:nvPicPr>
            <p:cNvPr id="11060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8" y="5719040"/>
              <a:ext cx="1787298" cy="10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6" name="Picture 15"/>
            <p:cNvPicPr>
              <a:picLocks noChangeAspect="1"/>
            </p:cNvPicPr>
            <p:nvPr/>
          </p:nvPicPr>
          <p:blipFill>
            <a:blip r:embed="rId4">
              <a:extLst>
                <a:ext uri="{28A0092B-C50C-407E-A947-70E740481C1C}">
                  <a14:useLocalDpi xmlns:a14="http://schemas.microsoft.com/office/drawing/2010/main" val="0"/>
                </a:ext>
              </a:extLst>
            </a:blip>
            <a:srcRect b="32487"/>
            <a:stretch>
              <a:fillRect/>
            </a:stretch>
          </p:blipFill>
          <p:spPr bwMode="auto">
            <a:xfrm>
              <a:off x="1924911" y="5874364"/>
              <a:ext cx="764392" cy="77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3"/>
          <p:cNvSpPr txBox="1">
            <a:spLocks noChangeArrowheads="1"/>
          </p:cNvSpPr>
          <p:nvPr/>
        </p:nvSpPr>
        <p:spPr bwMode="auto">
          <a:xfrm>
            <a:off x="3684065" y="5543014"/>
            <a:ext cx="49799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4A645"/>
              </a:buClr>
              <a:buFont typeface="Arial" panose="020B0604020202020204" pitchFamily="34" charset="0"/>
              <a:defRPr sz="2800">
                <a:solidFill>
                  <a:schemeClr val="bg2"/>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chemeClr val="tx2"/>
              </a:buClr>
              <a:buFont typeface="Arial" panose="020B0604020202020204" pitchFamily="34" charset="0"/>
              <a:buChar char="•"/>
              <a:defRPr sz="2000">
                <a:solidFill>
                  <a:srgbClr val="84A645"/>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chemeClr val="tx2"/>
              </a:buClr>
              <a:buFont typeface="Arial" panose="020B0604020202020204" pitchFamily="34" charset="0"/>
              <a:buChar char="•"/>
              <a:defRPr>
                <a:solidFill>
                  <a:srgbClr val="B2B2B2"/>
                </a:solidFill>
                <a:latin typeface="Calibri" panose="020F0502020204030204" pitchFamily="34" charset="0"/>
                <a:ea typeface="MS PGothic" panose="020B0600070205080204" pitchFamily="34" charset="-128"/>
              </a:defRPr>
            </a:lvl9pPr>
          </a:lstStyle>
          <a:p>
            <a:pPr algn="ctr" fontAlgn="base">
              <a:lnSpc>
                <a:spcPct val="100000"/>
              </a:lnSpc>
              <a:spcBef>
                <a:spcPct val="0"/>
              </a:spcBef>
              <a:spcAft>
                <a:spcPct val="0"/>
              </a:spcAft>
              <a:buClrTx/>
              <a:buFontTx/>
              <a:buNone/>
            </a:pPr>
            <a:r>
              <a:rPr lang="en-US" altLang="en-US" sz="4000" dirty="0" smtClean="0">
                <a:solidFill>
                  <a:srgbClr val="FFFFFF"/>
                </a:solidFill>
                <a:latin typeface="Calibri Light" panose="020F0302020204030204" pitchFamily="34" charset="0"/>
              </a:rPr>
              <a:t>Policy Makers</a:t>
            </a:r>
          </a:p>
        </p:txBody>
      </p:sp>
    </p:spTree>
    <p:extLst>
      <p:ext uri="{BB962C8B-B14F-4D97-AF65-F5344CB8AC3E}">
        <p14:creationId xmlns:p14="http://schemas.microsoft.com/office/powerpoint/2010/main" val="40942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80131"/>
          </a:xfrm>
        </p:spPr>
        <p:txBody>
          <a:bodyPr/>
          <a:lstStyle/>
          <a:p>
            <a:endParaRPr lang="en-US" dirty="0"/>
          </a:p>
        </p:txBody>
      </p:sp>
      <p:sp>
        <p:nvSpPr>
          <p:cNvPr id="3" name="Title 2"/>
          <p:cNvSpPr>
            <a:spLocks noGrp="1"/>
          </p:cNvSpPr>
          <p:nvPr>
            <p:ph type="title"/>
          </p:nvPr>
        </p:nvSpPr>
        <p:spPr/>
        <p:txBody>
          <a:bodyPr>
            <a:normAutofit/>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27" y="135948"/>
            <a:ext cx="8922327" cy="654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174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400" y="5675313"/>
            <a:ext cx="5097463" cy="1165225"/>
          </a:xfrm>
          <a:prstGeom prst="rect">
            <a:avLst/>
          </a:prstGeom>
        </p:spPr>
        <p:txBody>
          <a:bodyPr>
            <a:spAutoFit/>
          </a:bodyPr>
          <a:lstStyle/>
          <a:p>
            <a:pPr>
              <a:defRPr/>
            </a:pPr>
            <a:r>
              <a:rPr lang="en-US" sz="6974" kern="0" dirty="0">
                <a:solidFill>
                  <a:srgbClr val="F89624"/>
                </a:solidFill>
                <a:latin typeface="Arial Black"/>
                <a:cs typeface="Calibri"/>
              </a:rPr>
              <a:t>7</a:t>
            </a:r>
            <a:endParaRPr lang="en-US" sz="6974" dirty="0">
              <a:solidFill>
                <a:prstClr val="black"/>
              </a:solidFill>
            </a:endParaRPr>
          </a:p>
        </p:txBody>
      </p:sp>
      <p:sp>
        <p:nvSpPr>
          <p:cNvPr id="7" name="TextBox 6"/>
          <p:cNvSpPr txBox="1"/>
          <p:nvPr/>
        </p:nvSpPr>
        <p:spPr>
          <a:xfrm>
            <a:off x="220663" y="4340225"/>
            <a:ext cx="3917950" cy="522288"/>
          </a:xfrm>
          <a:prstGeom prst="rect">
            <a:avLst/>
          </a:prstGeom>
          <a:noFill/>
        </p:spPr>
        <p:txBody>
          <a:bodyPr>
            <a:spAutoFit/>
          </a:bodyPr>
          <a:lstStyle/>
          <a:p>
            <a:pPr algn="ctr">
              <a:defRPr/>
            </a:pPr>
            <a:r>
              <a:rPr lang="en-US" sz="2800" dirty="0">
                <a:solidFill>
                  <a:prstClr val="black"/>
                </a:solidFill>
              </a:rPr>
              <a:t>2013/2014</a:t>
            </a:r>
          </a:p>
        </p:txBody>
      </p:sp>
      <p:sp>
        <p:nvSpPr>
          <p:cNvPr id="8" name="TextBox 7"/>
          <p:cNvSpPr txBox="1"/>
          <p:nvPr/>
        </p:nvSpPr>
        <p:spPr>
          <a:xfrm>
            <a:off x="5376863" y="4340225"/>
            <a:ext cx="1943100" cy="522288"/>
          </a:xfrm>
          <a:prstGeom prst="rect">
            <a:avLst/>
          </a:prstGeom>
          <a:noFill/>
        </p:spPr>
        <p:txBody>
          <a:bodyPr>
            <a:spAutoFit/>
          </a:bodyPr>
          <a:lstStyle/>
          <a:p>
            <a:pPr>
              <a:defRPr/>
            </a:pPr>
            <a:r>
              <a:rPr lang="en-US" sz="2800" dirty="0">
                <a:solidFill>
                  <a:prstClr val="black"/>
                </a:solidFill>
              </a:rPr>
              <a:t>2014/2015</a:t>
            </a:r>
          </a:p>
        </p:txBody>
      </p:sp>
      <p:pic>
        <p:nvPicPr>
          <p:cNvPr id="104455" name="Picture 1"/>
          <p:cNvPicPr>
            <a:picLocks noChangeAspect="1"/>
          </p:cNvPicPr>
          <p:nvPr/>
        </p:nvPicPr>
        <p:blipFill>
          <a:blip r:embed="rId3">
            <a:extLst>
              <a:ext uri="{28A0092B-C50C-407E-A947-70E740481C1C}">
                <a14:useLocalDpi xmlns:a14="http://schemas.microsoft.com/office/drawing/2010/main" val="0"/>
              </a:ext>
            </a:extLst>
          </a:blip>
          <a:srcRect b="33496"/>
          <a:stretch>
            <a:fillRect/>
          </a:stretch>
        </p:blipFill>
        <p:spPr bwMode="auto">
          <a:xfrm>
            <a:off x="8435975" y="1954213"/>
            <a:ext cx="33655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228138" y="4340225"/>
            <a:ext cx="2225675" cy="523875"/>
          </a:xfrm>
          <a:prstGeom prst="rect">
            <a:avLst/>
          </a:prstGeom>
          <a:noFill/>
        </p:spPr>
        <p:txBody>
          <a:bodyPr>
            <a:spAutoFit/>
          </a:bodyPr>
          <a:lstStyle/>
          <a:p>
            <a:pPr>
              <a:defRPr/>
            </a:pPr>
            <a:r>
              <a:rPr lang="en-US" sz="2800" dirty="0">
                <a:solidFill>
                  <a:prstClr val="black"/>
                </a:solidFill>
              </a:rPr>
              <a:t>2015/2016</a:t>
            </a:r>
          </a:p>
        </p:txBody>
      </p:sp>
      <p:sp>
        <p:nvSpPr>
          <p:cNvPr id="2" name="Title 2"/>
          <p:cNvSpPr txBox="1">
            <a:spLocks/>
          </p:cNvSpPr>
          <p:nvPr/>
        </p:nvSpPr>
        <p:spPr bwMode="auto">
          <a:xfrm>
            <a:off x="2798823" y="623888"/>
            <a:ext cx="67183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a:spcBef>
                <a:spcPct val="20000"/>
              </a:spcBef>
              <a:defRPr>
                <a:solidFill>
                  <a:schemeClr val="tx1"/>
                </a:solidFill>
                <a:latin typeface="Calibri" panose="020F0502020204030204" pitchFamily="34" charset="0"/>
              </a:defRPr>
            </a:lvl1pPr>
            <a:lvl2pPr marL="742950" indent="-285750" defTabSz="912813">
              <a:spcBef>
                <a:spcPct val="20000"/>
              </a:spcBef>
              <a:defRPr>
                <a:solidFill>
                  <a:schemeClr val="tx1"/>
                </a:solidFill>
                <a:latin typeface="Calibri" panose="020F0502020204030204" pitchFamily="34" charset="0"/>
              </a:defRPr>
            </a:lvl2pPr>
            <a:lvl3pPr marL="1143000" indent="-228600" defTabSz="912813">
              <a:spcBef>
                <a:spcPct val="20000"/>
              </a:spcBef>
              <a:defRPr>
                <a:solidFill>
                  <a:schemeClr val="tx1"/>
                </a:solidFill>
                <a:latin typeface="Calibri" panose="020F0502020204030204" pitchFamily="34" charset="0"/>
              </a:defRPr>
            </a:lvl3pPr>
            <a:lvl4pPr marL="1600200" indent="-228600" defTabSz="912813">
              <a:spcBef>
                <a:spcPct val="20000"/>
              </a:spcBef>
              <a:defRPr>
                <a:solidFill>
                  <a:schemeClr val="tx1"/>
                </a:solidFill>
                <a:latin typeface="Calibri" panose="020F0502020204030204" pitchFamily="34" charset="0"/>
              </a:defRPr>
            </a:lvl4pPr>
            <a:lvl5pPr marL="2057400" indent="-228600" defTabSz="912813">
              <a:spcBef>
                <a:spcPct val="20000"/>
              </a:spcBef>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defRPr>
                <a:solidFill>
                  <a:schemeClr val="tx1"/>
                </a:solidFill>
                <a:latin typeface="Calibri" panose="020F0502020204030204" pitchFamily="34" charset="0"/>
              </a:defRPr>
            </a:lvl9pPr>
          </a:lstStyle>
          <a:p>
            <a:pPr algn="ctr" eaLnBrk="0" fontAlgn="base" hangingPunct="0">
              <a:lnSpc>
                <a:spcPts val="3600"/>
              </a:lnSpc>
              <a:spcBef>
                <a:spcPct val="0"/>
              </a:spcBef>
              <a:spcAft>
                <a:spcPct val="0"/>
              </a:spcAft>
            </a:pPr>
            <a:r>
              <a:rPr lang="en-US" altLang="en-US" sz="7200">
                <a:solidFill>
                  <a:srgbClr val="F79646"/>
                </a:solidFill>
                <a:latin typeface="Calibri Light" panose="020F0302020204030204" pitchFamily="34" charset="0"/>
                <a:ea typeface="ＭＳ Ｐゴシック" panose="020B0600070205080204" pitchFamily="34" charset="-128"/>
                <a:cs typeface="Calibri Light" panose="020F0302020204030204" pitchFamily="34" charset="0"/>
              </a:rPr>
              <a:t>Alberni School </a:t>
            </a:r>
            <a:r>
              <a:rPr lang="en-US" altLang="en-US" sz="7200" smtClean="0">
                <a:solidFill>
                  <a:srgbClr val="F79646"/>
                </a:solidFill>
                <a:latin typeface="Calibri Light" panose="020F0302020204030204" pitchFamily="34" charset="0"/>
                <a:ea typeface="ＭＳ Ｐゴシック" panose="020B0600070205080204" pitchFamily="34" charset="-128"/>
                <a:cs typeface="Calibri Light" panose="020F0302020204030204" pitchFamily="34" charset="0"/>
              </a:rPr>
              <a:t>District, BC</a:t>
            </a:r>
            <a:endParaRPr lang="en-US" altLang="en-US" sz="7200">
              <a:solidFill>
                <a:srgbClr val="F79646"/>
              </a:solidFill>
              <a:latin typeface="Calibri Light" panose="020F0302020204030204" pitchFamily="34" charset="0"/>
              <a:ea typeface="ＭＳ Ｐゴシック" panose="020B0600070205080204" pitchFamily="34" charset="-128"/>
              <a:cs typeface="Calibri Light" panose="020F0302020204030204" pitchFamily="34" charset="0"/>
            </a:endParaRPr>
          </a:p>
        </p:txBody>
      </p:sp>
      <p:sp>
        <p:nvSpPr>
          <p:cNvPr id="11" name="TextBox 10"/>
          <p:cNvSpPr txBox="1"/>
          <p:nvPr/>
        </p:nvSpPr>
        <p:spPr>
          <a:xfrm>
            <a:off x="8228013" y="3313113"/>
            <a:ext cx="1800225" cy="892175"/>
          </a:xfrm>
          <a:prstGeom prst="rect">
            <a:avLst/>
          </a:prstGeom>
          <a:noFill/>
        </p:spPr>
        <p:txBody>
          <a:bodyPr>
            <a:spAutoFit/>
          </a:bodyPr>
          <a:lstStyle/>
          <a:p>
            <a:pPr algn="ctr">
              <a:defRPr/>
            </a:pPr>
            <a:r>
              <a:rPr lang="en-US" sz="3400" b="1" dirty="0">
                <a:solidFill>
                  <a:prstClr val="black"/>
                </a:solidFill>
              </a:rPr>
              <a:t>51%</a:t>
            </a:r>
          </a:p>
          <a:p>
            <a:pPr algn="ctr">
              <a:defRPr/>
            </a:pPr>
            <a:r>
              <a:rPr lang="en-US" dirty="0">
                <a:solidFill>
                  <a:prstClr val="black"/>
                </a:solidFill>
              </a:rPr>
              <a:t>2 or more</a:t>
            </a:r>
          </a:p>
        </p:txBody>
      </p:sp>
      <p:sp>
        <p:nvSpPr>
          <p:cNvPr id="14" name="TextBox 13"/>
          <p:cNvSpPr txBox="1"/>
          <p:nvPr/>
        </p:nvSpPr>
        <p:spPr>
          <a:xfrm>
            <a:off x="9115425" y="3297238"/>
            <a:ext cx="2225675" cy="923925"/>
          </a:xfrm>
          <a:prstGeom prst="rect">
            <a:avLst/>
          </a:prstGeom>
          <a:noFill/>
        </p:spPr>
        <p:txBody>
          <a:bodyPr>
            <a:spAutoFit/>
          </a:bodyPr>
          <a:lstStyle/>
          <a:p>
            <a:pPr algn="ctr">
              <a:defRPr/>
            </a:pPr>
            <a:r>
              <a:rPr lang="en-US" sz="3400" b="1" dirty="0">
                <a:solidFill>
                  <a:prstClr val="black"/>
                </a:solidFill>
              </a:rPr>
              <a:t>19%</a:t>
            </a:r>
          </a:p>
          <a:p>
            <a:pPr algn="ctr">
              <a:defRPr/>
            </a:pPr>
            <a:r>
              <a:rPr lang="en-US" dirty="0">
                <a:solidFill>
                  <a:prstClr val="black"/>
                </a:solidFill>
              </a:rPr>
              <a:t>One</a:t>
            </a:r>
          </a:p>
        </p:txBody>
      </p:sp>
      <p:sp>
        <p:nvSpPr>
          <p:cNvPr id="15" name="TextBox 14"/>
          <p:cNvSpPr txBox="1"/>
          <p:nvPr/>
        </p:nvSpPr>
        <p:spPr>
          <a:xfrm>
            <a:off x="10744200" y="3290888"/>
            <a:ext cx="1112838" cy="914400"/>
          </a:xfrm>
          <a:prstGeom prst="rect">
            <a:avLst/>
          </a:prstGeom>
          <a:noFill/>
        </p:spPr>
        <p:txBody>
          <a:bodyPr>
            <a:spAutoFit/>
          </a:bodyPr>
          <a:lstStyle/>
          <a:p>
            <a:pPr algn="ctr">
              <a:defRPr/>
            </a:pPr>
            <a:r>
              <a:rPr lang="en-US" sz="3400" b="1" dirty="0">
                <a:solidFill>
                  <a:prstClr val="black"/>
                </a:solidFill>
              </a:rPr>
              <a:t>30%</a:t>
            </a:r>
          </a:p>
          <a:p>
            <a:pPr algn="ctr">
              <a:defRPr/>
            </a:pPr>
            <a:r>
              <a:rPr lang="en-US" dirty="0">
                <a:solidFill>
                  <a:prstClr val="black"/>
                </a:solidFill>
              </a:rPr>
              <a:t>None</a:t>
            </a:r>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b="33496"/>
          <a:stretch>
            <a:fillRect/>
          </a:stretch>
        </p:blipFill>
        <p:spPr bwMode="auto">
          <a:xfrm>
            <a:off x="4638675" y="1966913"/>
            <a:ext cx="33655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414838" y="3289300"/>
            <a:ext cx="1800225" cy="893763"/>
          </a:xfrm>
          <a:prstGeom prst="rect">
            <a:avLst/>
          </a:prstGeom>
          <a:noFill/>
        </p:spPr>
        <p:txBody>
          <a:bodyPr>
            <a:spAutoFit/>
          </a:bodyPr>
          <a:lstStyle/>
          <a:p>
            <a:pPr algn="ctr">
              <a:defRPr/>
            </a:pPr>
            <a:r>
              <a:rPr lang="en-US" sz="3400" b="1" dirty="0">
                <a:solidFill>
                  <a:prstClr val="black"/>
                </a:solidFill>
              </a:rPr>
              <a:t>51%</a:t>
            </a:r>
          </a:p>
          <a:p>
            <a:pPr algn="ctr">
              <a:defRPr/>
            </a:pPr>
            <a:r>
              <a:rPr lang="en-US" dirty="0">
                <a:solidFill>
                  <a:prstClr val="black"/>
                </a:solidFill>
              </a:rPr>
              <a:t>2 or more</a:t>
            </a:r>
          </a:p>
        </p:txBody>
      </p:sp>
      <p:sp>
        <p:nvSpPr>
          <p:cNvPr id="18" name="TextBox 17"/>
          <p:cNvSpPr txBox="1"/>
          <p:nvPr/>
        </p:nvSpPr>
        <p:spPr>
          <a:xfrm>
            <a:off x="5294313" y="3262313"/>
            <a:ext cx="2239962" cy="922337"/>
          </a:xfrm>
          <a:prstGeom prst="rect">
            <a:avLst/>
          </a:prstGeom>
          <a:noFill/>
        </p:spPr>
        <p:txBody>
          <a:bodyPr>
            <a:spAutoFit/>
          </a:bodyPr>
          <a:lstStyle/>
          <a:p>
            <a:pPr algn="ctr">
              <a:defRPr/>
            </a:pPr>
            <a:r>
              <a:rPr lang="en-US" sz="3400" b="1" dirty="0">
                <a:solidFill>
                  <a:prstClr val="black"/>
                </a:solidFill>
              </a:rPr>
              <a:t>11%</a:t>
            </a:r>
          </a:p>
          <a:p>
            <a:pPr algn="ctr">
              <a:defRPr/>
            </a:pPr>
            <a:r>
              <a:rPr lang="en-US" dirty="0">
                <a:solidFill>
                  <a:prstClr val="black"/>
                </a:solidFill>
              </a:rPr>
              <a:t>One</a:t>
            </a:r>
          </a:p>
        </p:txBody>
      </p:sp>
      <p:sp>
        <p:nvSpPr>
          <p:cNvPr id="19" name="TextBox 18"/>
          <p:cNvSpPr txBox="1"/>
          <p:nvPr/>
        </p:nvSpPr>
        <p:spPr>
          <a:xfrm>
            <a:off x="6965950" y="3268663"/>
            <a:ext cx="1112838" cy="914400"/>
          </a:xfrm>
          <a:prstGeom prst="rect">
            <a:avLst/>
          </a:prstGeom>
          <a:noFill/>
        </p:spPr>
        <p:txBody>
          <a:bodyPr>
            <a:spAutoFit/>
          </a:bodyPr>
          <a:lstStyle/>
          <a:p>
            <a:pPr algn="ctr">
              <a:defRPr/>
            </a:pPr>
            <a:r>
              <a:rPr lang="en-US" sz="3400" b="1" dirty="0">
                <a:solidFill>
                  <a:prstClr val="black"/>
                </a:solidFill>
              </a:rPr>
              <a:t>38%</a:t>
            </a:r>
          </a:p>
          <a:p>
            <a:pPr algn="ctr">
              <a:defRPr/>
            </a:pPr>
            <a:r>
              <a:rPr lang="en-US" dirty="0">
                <a:solidFill>
                  <a:prstClr val="black"/>
                </a:solidFill>
              </a:rPr>
              <a:t>None</a:t>
            </a:r>
          </a:p>
        </p:txBody>
      </p:sp>
      <p:pic>
        <p:nvPicPr>
          <p:cNvPr id="104463" name="Picture 1"/>
          <p:cNvPicPr>
            <a:picLocks noChangeAspect="1"/>
          </p:cNvPicPr>
          <p:nvPr/>
        </p:nvPicPr>
        <p:blipFill>
          <a:blip r:embed="rId3">
            <a:extLst>
              <a:ext uri="{28A0092B-C50C-407E-A947-70E740481C1C}">
                <a14:useLocalDpi xmlns:a14="http://schemas.microsoft.com/office/drawing/2010/main" val="0"/>
              </a:ext>
            </a:extLst>
          </a:blip>
          <a:srcRect b="33496"/>
          <a:stretch>
            <a:fillRect/>
          </a:stretch>
        </p:blipFill>
        <p:spPr bwMode="auto">
          <a:xfrm>
            <a:off x="657225" y="2046288"/>
            <a:ext cx="33655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73075" y="3327400"/>
            <a:ext cx="1800225" cy="893763"/>
          </a:xfrm>
          <a:prstGeom prst="rect">
            <a:avLst/>
          </a:prstGeom>
          <a:noFill/>
        </p:spPr>
        <p:txBody>
          <a:bodyPr>
            <a:spAutoFit/>
          </a:bodyPr>
          <a:lstStyle/>
          <a:p>
            <a:pPr algn="ctr">
              <a:defRPr/>
            </a:pPr>
            <a:r>
              <a:rPr lang="en-US" sz="3400" b="1" dirty="0">
                <a:solidFill>
                  <a:prstClr val="black"/>
                </a:solidFill>
              </a:rPr>
              <a:t>34%</a:t>
            </a:r>
          </a:p>
          <a:p>
            <a:pPr algn="ctr">
              <a:defRPr/>
            </a:pPr>
            <a:r>
              <a:rPr lang="en-US" dirty="0">
                <a:solidFill>
                  <a:prstClr val="black"/>
                </a:solidFill>
              </a:rPr>
              <a:t>2 or more</a:t>
            </a:r>
          </a:p>
        </p:txBody>
      </p:sp>
      <p:sp>
        <p:nvSpPr>
          <p:cNvPr id="22" name="TextBox 21"/>
          <p:cNvSpPr txBox="1"/>
          <p:nvPr/>
        </p:nvSpPr>
        <p:spPr>
          <a:xfrm>
            <a:off x="1339850" y="3302000"/>
            <a:ext cx="2241550" cy="923925"/>
          </a:xfrm>
          <a:prstGeom prst="rect">
            <a:avLst/>
          </a:prstGeom>
          <a:noFill/>
        </p:spPr>
        <p:txBody>
          <a:bodyPr>
            <a:spAutoFit/>
          </a:bodyPr>
          <a:lstStyle/>
          <a:p>
            <a:pPr algn="ctr">
              <a:defRPr/>
            </a:pPr>
            <a:r>
              <a:rPr lang="en-US" sz="3400" b="1" dirty="0">
                <a:solidFill>
                  <a:prstClr val="black"/>
                </a:solidFill>
              </a:rPr>
              <a:t>14%</a:t>
            </a:r>
          </a:p>
          <a:p>
            <a:pPr algn="ctr">
              <a:defRPr/>
            </a:pPr>
            <a:r>
              <a:rPr lang="en-US" dirty="0">
                <a:solidFill>
                  <a:prstClr val="black"/>
                </a:solidFill>
              </a:rPr>
              <a:t>One</a:t>
            </a:r>
          </a:p>
        </p:txBody>
      </p:sp>
      <p:sp>
        <p:nvSpPr>
          <p:cNvPr id="23" name="TextBox 22"/>
          <p:cNvSpPr txBox="1"/>
          <p:nvPr/>
        </p:nvSpPr>
        <p:spPr>
          <a:xfrm>
            <a:off x="3025775" y="3306763"/>
            <a:ext cx="1112838" cy="914400"/>
          </a:xfrm>
          <a:prstGeom prst="rect">
            <a:avLst/>
          </a:prstGeom>
          <a:noFill/>
        </p:spPr>
        <p:txBody>
          <a:bodyPr>
            <a:spAutoFit/>
          </a:bodyPr>
          <a:lstStyle/>
          <a:p>
            <a:pPr algn="ctr">
              <a:defRPr/>
            </a:pPr>
            <a:r>
              <a:rPr lang="en-US" sz="3400" b="1" dirty="0">
                <a:solidFill>
                  <a:prstClr val="black"/>
                </a:solidFill>
              </a:rPr>
              <a:t>53%</a:t>
            </a:r>
          </a:p>
          <a:p>
            <a:pPr algn="ctr">
              <a:defRPr/>
            </a:pPr>
            <a:r>
              <a:rPr lang="en-US" dirty="0">
                <a:solidFill>
                  <a:prstClr val="black"/>
                </a:solidFill>
              </a:rPr>
              <a:t>None</a:t>
            </a:r>
          </a:p>
        </p:txBody>
      </p:sp>
    </p:spTree>
    <p:extLst>
      <p:ext uri="{BB962C8B-B14F-4D97-AF65-F5344CB8AC3E}">
        <p14:creationId xmlns:p14="http://schemas.microsoft.com/office/powerpoint/2010/main" val="39354403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44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4" grpId="0"/>
      <p:bldP spid="15"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52396"/>
            <a:ext cx="10782300" cy="646331"/>
          </a:xfrm>
        </p:spPr>
        <p:txBody>
          <a:bodyPr/>
          <a:lstStyle/>
          <a:p>
            <a:pPr algn="ctr"/>
            <a:r>
              <a:rPr lang="en-US" sz="4000" b="1" dirty="0" smtClean="0">
                <a:latin typeface="+mn-lt"/>
              </a:rPr>
              <a:t>MDI SURVEY ADMINISTRATOR ROLE</a:t>
            </a:r>
            <a:endParaRPr lang="en-US" sz="4000" b="1" dirty="0">
              <a:latin typeface="+mn-lt"/>
            </a:endParaRPr>
          </a:p>
        </p:txBody>
      </p:sp>
      <p:sp>
        <p:nvSpPr>
          <p:cNvPr id="3" name="Content Placeholder 2"/>
          <p:cNvSpPr>
            <a:spLocks noGrp="1"/>
          </p:cNvSpPr>
          <p:nvPr>
            <p:ph idx="1"/>
          </p:nvPr>
        </p:nvSpPr>
        <p:spPr>
          <a:xfrm>
            <a:off x="838200" y="1825625"/>
            <a:ext cx="8694107" cy="3264483"/>
          </a:xfrm>
        </p:spPr>
        <p:txBody>
          <a:bodyPr/>
          <a:lstStyle/>
          <a:p>
            <a:pPr marL="0" indent="0">
              <a:buNone/>
            </a:pPr>
            <a:r>
              <a:rPr lang="en-US" sz="3200" b="1" dirty="0" smtClean="0">
                <a:solidFill>
                  <a:schemeClr val="tx1">
                    <a:lumMod val="85000"/>
                    <a:lumOff val="15000"/>
                  </a:schemeClr>
                </a:solidFill>
              </a:rPr>
              <a:t>School Principals will receive a package, by email with:</a:t>
            </a:r>
          </a:p>
          <a:p>
            <a:pPr marL="457200" indent="-457200">
              <a:buFont typeface="Wingdings" panose="05000000000000000000" pitchFamily="2" charset="2"/>
              <a:buChar char="§"/>
            </a:pPr>
            <a:r>
              <a:rPr lang="en-US" sz="3200" b="1" i="1" dirty="0" smtClean="0">
                <a:solidFill>
                  <a:schemeClr val="tx1">
                    <a:lumMod val="85000"/>
                    <a:lumOff val="15000"/>
                  </a:schemeClr>
                </a:solidFill>
              </a:rPr>
              <a:t>MDI Survey Teacher/Administration letter</a:t>
            </a:r>
          </a:p>
          <a:p>
            <a:pPr marL="457200" indent="-457200">
              <a:buFont typeface="Wingdings" panose="05000000000000000000" pitchFamily="2" charset="2"/>
              <a:buChar char="§"/>
            </a:pPr>
            <a:r>
              <a:rPr lang="en-US" sz="3200" b="1" i="1" dirty="0" smtClean="0">
                <a:solidFill>
                  <a:schemeClr val="tx1">
                    <a:lumMod val="85000"/>
                    <a:lumOff val="15000"/>
                  </a:schemeClr>
                </a:solidFill>
              </a:rPr>
              <a:t>Parent/Guardian Information Letter</a:t>
            </a:r>
          </a:p>
          <a:p>
            <a:pPr marL="457200" indent="-457200">
              <a:buFont typeface="Wingdings" panose="05000000000000000000" pitchFamily="2" charset="2"/>
              <a:buChar char="§"/>
            </a:pPr>
            <a:r>
              <a:rPr lang="en-US" sz="3200" b="1" i="1" dirty="0" smtClean="0">
                <a:solidFill>
                  <a:schemeClr val="tx1">
                    <a:lumMod val="85000"/>
                    <a:lumOff val="15000"/>
                  </a:schemeClr>
                </a:solidFill>
              </a:rPr>
              <a:t>Survey Administration Guide</a:t>
            </a:r>
          </a:p>
          <a:p>
            <a:pPr marL="457200" indent="-457200">
              <a:buFont typeface="Wingdings" panose="05000000000000000000" pitchFamily="2" charset="2"/>
              <a:buChar char="§"/>
            </a:pPr>
            <a:r>
              <a:rPr lang="en-US" sz="3200" b="1" i="1" dirty="0" smtClean="0">
                <a:solidFill>
                  <a:schemeClr val="tx1">
                    <a:lumMod val="85000"/>
                    <a:lumOff val="15000"/>
                  </a:schemeClr>
                </a:solidFill>
              </a:rPr>
              <a:t>Information to access the MDI e-system</a:t>
            </a:r>
            <a:endParaRPr lang="en-US" sz="3200" b="1" dirty="0">
              <a:solidFill>
                <a:schemeClr val="tx1">
                  <a:lumMod val="85000"/>
                  <a:lumOff val="15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3490"/>
          <a:stretch/>
        </p:blipFill>
        <p:spPr>
          <a:xfrm>
            <a:off x="9399220" y="2181038"/>
            <a:ext cx="2420348" cy="16097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08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73" y="824493"/>
            <a:ext cx="3954517" cy="1311128"/>
          </a:xfrm>
        </p:spPr>
        <p:txBody>
          <a:bodyPr/>
          <a:lstStyle/>
          <a:p>
            <a:r>
              <a:rPr lang="en-US" b="1" dirty="0" smtClean="0"/>
              <a:t>How do you administer  the</a:t>
            </a: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3490"/>
          <a:stretch/>
        </p:blipFill>
        <p:spPr>
          <a:xfrm>
            <a:off x="4248606" y="824493"/>
            <a:ext cx="2420348" cy="1609769"/>
          </a:xfrm>
          <a:prstGeom prst="rect">
            <a:avLst/>
          </a:prstGeom>
          <a:effectLst>
            <a:outerShdw blurRad="50800" dist="38100" dir="2700000" algn="tl" rotWithShape="0">
              <a:prstClr val="black">
                <a:alpha val="40000"/>
              </a:prstClr>
            </a:outerShdw>
          </a:effectLst>
        </p:spPr>
      </p:pic>
      <p:sp>
        <p:nvSpPr>
          <p:cNvPr id="5" name="Title 1"/>
          <p:cNvSpPr txBox="1">
            <a:spLocks/>
          </p:cNvSpPr>
          <p:nvPr/>
        </p:nvSpPr>
        <p:spPr>
          <a:xfrm>
            <a:off x="6513787" y="1433890"/>
            <a:ext cx="3954517" cy="7017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u="none" kern="1200">
                <a:solidFill>
                  <a:schemeClr val="tx2"/>
                </a:solidFill>
                <a:latin typeface="+mj-lt"/>
                <a:ea typeface="+mj-ea"/>
                <a:cs typeface="+mj-cs"/>
              </a:defRPr>
            </a:lvl1pPr>
          </a:lstStyle>
          <a:p>
            <a:r>
              <a:rPr lang="en-US" b="1" dirty="0" smtClean="0">
                <a:solidFill>
                  <a:srgbClr val="F7931D"/>
                </a:solidFill>
              </a:rPr>
              <a:t>?</a:t>
            </a:r>
            <a:endParaRPr lang="en-US" b="1" dirty="0">
              <a:solidFill>
                <a:srgbClr val="F7931D"/>
              </a:solidFill>
            </a:endParaRPr>
          </a:p>
        </p:txBody>
      </p:sp>
      <p:sp>
        <p:nvSpPr>
          <p:cNvPr id="6" name="TextBox 5"/>
          <p:cNvSpPr txBox="1"/>
          <p:nvPr/>
        </p:nvSpPr>
        <p:spPr>
          <a:xfrm>
            <a:off x="641684" y="2807368"/>
            <a:ext cx="10892590" cy="3139321"/>
          </a:xfrm>
          <a:prstGeom prst="rect">
            <a:avLst/>
          </a:prstGeom>
          <a:noFill/>
        </p:spPr>
        <p:txBody>
          <a:bodyPr wrap="square" rtlCol="0">
            <a:spAutoFit/>
          </a:bodyPr>
          <a:lstStyle/>
          <a:p>
            <a:r>
              <a:rPr lang="en-US" sz="3600" b="1" dirty="0" smtClean="0"/>
              <a:t>Training Session – Oct 30</a:t>
            </a:r>
            <a:r>
              <a:rPr lang="en-US" sz="3600" b="1" baseline="30000" dirty="0" smtClean="0"/>
              <a:t>th</a:t>
            </a:r>
            <a:r>
              <a:rPr lang="en-US" sz="3600" b="1" dirty="0" smtClean="0"/>
              <a:t> at 3:30PM at Tupper</a:t>
            </a:r>
          </a:p>
          <a:p>
            <a:r>
              <a:rPr lang="en-US" sz="3600" b="1" dirty="0" smtClean="0"/>
              <a:t>Webinar – Nov 2nd,  3:15PM</a:t>
            </a:r>
          </a:p>
          <a:p>
            <a:r>
              <a:rPr lang="en-US" sz="3600" b="1" dirty="0" smtClean="0">
                <a:solidFill>
                  <a:prstClr val="black"/>
                </a:solidFill>
              </a:rPr>
              <a:t>Video</a:t>
            </a:r>
            <a:r>
              <a:rPr lang="en-US" sz="3600" dirty="0" smtClean="0">
                <a:solidFill>
                  <a:prstClr val="black"/>
                </a:solidFill>
              </a:rPr>
              <a:t> -- Steps </a:t>
            </a:r>
            <a:r>
              <a:rPr lang="en-US" sz="3600" dirty="0">
                <a:solidFill>
                  <a:prstClr val="black"/>
                </a:solidFill>
              </a:rPr>
              <a:t>to MDI Administration </a:t>
            </a:r>
            <a:r>
              <a:rPr lang="en-US" sz="3600" dirty="0">
                <a:solidFill>
                  <a:srgbClr val="AEA198"/>
                </a:solidFill>
                <a:hlinkClick r:id="rId4"/>
              </a:rPr>
              <a:t>https://youtu.be/20wltNmJ-Tc</a:t>
            </a:r>
            <a:endParaRPr lang="en-US" sz="3600" dirty="0">
              <a:solidFill>
                <a:srgbClr val="AEA198"/>
              </a:solidFill>
            </a:endParaRPr>
          </a:p>
          <a:p>
            <a:endParaRPr lang="en-US" sz="3600" b="1" dirty="0" smtClean="0"/>
          </a:p>
          <a:p>
            <a:endParaRPr lang="en-CA" dirty="0"/>
          </a:p>
        </p:txBody>
      </p:sp>
    </p:spTree>
    <p:extLst>
      <p:ext uri="{BB962C8B-B14F-4D97-AF65-F5344CB8AC3E}">
        <p14:creationId xmlns:p14="http://schemas.microsoft.com/office/powerpoint/2010/main" val="16674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02" y="260648"/>
            <a:ext cx="11706823" cy="5778626"/>
          </a:xfrm>
          <a:prstGeom prst="rect">
            <a:avLst/>
          </a:prstGeom>
        </p:spPr>
      </p:pic>
      <p:sp>
        <p:nvSpPr>
          <p:cNvPr id="4" name="Coq"/>
          <p:cNvSpPr/>
          <p:nvPr/>
        </p:nvSpPr>
        <p:spPr>
          <a:xfrm>
            <a:off x="-219561" y="-27384"/>
            <a:ext cx="12437037" cy="1259870"/>
          </a:xfrm>
          <a:prstGeom prst="rect">
            <a:avLst/>
          </a:prstGeom>
          <a:solidFill>
            <a:srgbClr val="80A1B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447" tIns="34289" rIns="68447" bIns="34289" rtlCol="0" anchor="ctr"/>
          <a:lstStyle/>
          <a:p>
            <a:pPr marL="342101" algn="ctr" defTabSz="684287"/>
            <a:endParaRPr lang="en-US" sz="3600" b="1" dirty="0" smtClean="0">
              <a:solidFill>
                <a:prstClr val="white"/>
              </a:solidFill>
              <a:effectLst>
                <a:outerShdw blurRad="38100" dist="38100" dir="2700000" algn="tl">
                  <a:srgbClr val="000000">
                    <a:alpha val="43137"/>
                  </a:srgbClr>
                </a:outerShdw>
              </a:effectLst>
              <a:latin typeface="Corbel" pitchFamily="34" charset="0"/>
            </a:endParaRPr>
          </a:p>
          <a:p>
            <a:pPr marL="342101" algn="ctr" defTabSz="684287"/>
            <a:r>
              <a:rPr lang="en-US" sz="3600" b="1" dirty="0" smtClean="0">
                <a:solidFill>
                  <a:prstClr val="white"/>
                </a:solidFill>
                <a:effectLst>
                  <a:outerShdw blurRad="38100" dist="38100" dir="2700000" algn="tl">
                    <a:srgbClr val="000000">
                      <a:alpha val="43137"/>
                    </a:srgbClr>
                  </a:outerShdw>
                </a:effectLst>
                <a:latin typeface="Corbel" pitchFamily="34" charset="0"/>
              </a:rPr>
              <a:t>The Human Early Learning Partnership (HELP) at UBC</a:t>
            </a:r>
            <a:endParaRPr lang="en-US" sz="3600" b="1" dirty="0">
              <a:solidFill>
                <a:prstClr val="white"/>
              </a:solidFill>
              <a:effectLst>
                <a:outerShdw blurRad="38100" dist="38100" dir="2700000" algn="tl">
                  <a:srgbClr val="000000">
                    <a:alpha val="43137"/>
                  </a:srgbClr>
                </a:outerShdw>
              </a:effectLst>
              <a:latin typeface="Corbel" pitchFamily="34" charset="0"/>
            </a:endParaRPr>
          </a:p>
          <a:p>
            <a:pPr marL="342101" algn="ctr" defTabSz="684287"/>
            <a:endParaRPr lang="en-US" sz="3600" b="1" dirty="0">
              <a:solidFill>
                <a:prstClr val="white"/>
              </a:solidFill>
              <a:effectLst>
                <a:outerShdw blurRad="38100" dist="38100" dir="2700000" algn="tl">
                  <a:srgbClr val="000000">
                    <a:alpha val="43137"/>
                  </a:srgbClr>
                </a:outerShdw>
              </a:effectLst>
              <a:latin typeface="Corbel" pitchFamily="34" charset="0"/>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42857" t="3450"/>
          <a:stretch/>
        </p:blipFill>
        <p:spPr>
          <a:xfrm>
            <a:off x="7333252" y="1280006"/>
            <a:ext cx="4858747" cy="5577993"/>
          </a:xfrm>
          <a:prstGeom prst="rect">
            <a:avLst/>
          </a:prstGeom>
        </p:spPr>
      </p:pic>
    </p:spTree>
    <p:extLst>
      <p:ext uri="{BB962C8B-B14F-4D97-AF65-F5344CB8AC3E}">
        <p14:creationId xmlns:p14="http://schemas.microsoft.com/office/powerpoint/2010/main" val="10615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1" y="-38100"/>
            <a:ext cx="12496801" cy="68961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CA" dirty="0">
              <a:solidFill>
                <a:prstClr val="white"/>
              </a:solidFill>
            </a:endParaRPr>
          </a:p>
        </p:txBody>
      </p:sp>
      <p:sp>
        <p:nvSpPr>
          <p:cNvPr id="2" name="Title 1"/>
          <p:cNvSpPr>
            <a:spLocks noGrp="1"/>
          </p:cNvSpPr>
          <p:nvPr>
            <p:ph type="title"/>
          </p:nvPr>
        </p:nvSpPr>
        <p:spPr>
          <a:xfrm>
            <a:off x="838199" y="677041"/>
            <a:ext cx="10840453" cy="701731"/>
          </a:xfrm>
          <a:solidFill>
            <a:schemeClr val="bg1">
              <a:lumMod val="95000"/>
            </a:schemeClr>
          </a:solidFill>
        </p:spPr>
        <p:txBody>
          <a:bodyPr/>
          <a:lstStyle/>
          <a:p>
            <a:r>
              <a:rPr lang="en-US" b="1" dirty="0" smtClean="0">
                <a:latin typeface="+mn-lt"/>
              </a:rPr>
              <a:t>MDI ADMINISTRATION</a:t>
            </a:r>
            <a:endParaRPr lang="en-US" b="1" dirty="0">
              <a:latin typeface="+mn-lt"/>
            </a:endParaRPr>
          </a:p>
        </p:txBody>
      </p:sp>
      <p:sp>
        <p:nvSpPr>
          <p:cNvPr id="5" name="Content Placeholder 2"/>
          <p:cNvSpPr>
            <a:spLocks noGrp="1"/>
          </p:cNvSpPr>
          <p:nvPr>
            <p:ph idx="1"/>
          </p:nvPr>
        </p:nvSpPr>
        <p:spPr>
          <a:xfrm>
            <a:off x="4572000" y="1416871"/>
            <a:ext cx="7106653" cy="2932085"/>
          </a:xfrm>
          <a:solidFill>
            <a:schemeClr val="bg1">
              <a:lumMod val="95000"/>
            </a:schemeClr>
          </a:solidFill>
        </p:spPr>
        <p:txBody>
          <a:bodyPr/>
          <a:lstStyle/>
          <a:p>
            <a:pPr marL="457200" indent="-457200">
              <a:buFont typeface="Arial" panose="020B0604020202020204" pitchFamily="34" charset="0"/>
              <a:buChar char="•"/>
            </a:pPr>
            <a:r>
              <a:rPr lang="en-US" dirty="0" smtClean="0">
                <a:solidFill>
                  <a:schemeClr val="tx1"/>
                </a:solidFill>
              </a:rPr>
              <a:t>November and December (closes Dec 15</a:t>
            </a:r>
            <a:r>
              <a:rPr lang="en-US" baseline="30000" dirty="0" smtClean="0">
                <a:solidFill>
                  <a:schemeClr val="tx1"/>
                </a:solidFill>
              </a:rPr>
              <a:t>th</a:t>
            </a:r>
            <a:r>
              <a:rPr lang="en-US" dirty="0" smtClean="0">
                <a:solidFill>
                  <a:schemeClr val="tx1"/>
                </a:solidFill>
              </a:rPr>
              <a:t>)</a:t>
            </a:r>
          </a:p>
          <a:p>
            <a:pPr marL="457200" indent="-457200">
              <a:buFont typeface="Arial" panose="020B0604020202020204" pitchFamily="34" charset="0"/>
              <a:buChar char="•"/>
            </a:pPr>
            <a:r>
              <a:rPr lang="en-US" dirty="0" smtClean="0">
                <a:solidFill>
                  <a:schemeClr val="tx1"/>
                </a:solidFill>
              </a:rPr>
              <a:t>1 class period for most Grade 7 students </a:t>
            </a:r>
          </a:p>
          <a:p>
            <a:pPr marL="457200" indent="-457200">
              <a:buFont typeface="Arial" panose="020B0604020202020204" pitchFamily="34" charset="0"/>
              <a:buChar char="•"/>
            </a:pPr>
            <a:r>
              <a:rPr lang="en-US" dirty="0" smtClean="0">
                <a:solidFill>
                  <a:schemeClr val="tx1"/>
                </a:solidFill>
              </a:rPr>
              <a:t>Can be administered by a teacher, principal, counsellor or other School Staff</a:t>
            </a:r>
          </a:p>
          <a:p>
            <a:pPr marL="457200" indent="-457200">
              <a:buFont typeface="Arial" panose="020B0604020202020204" pitchFamily="34" charset="0"/>
              <a:buChar char="•"/>
            </a:pPr>
            <a:r>
              <a:rPr lang="en-US" dirty="0" smtClean="0">
                <a:solidFill>
                  <a:schemeClr val="tx1"/>
                </a:solidFill>
              </a:rPr>
              <a:t>Online</a:t>
            </a:r>
          </a:p>
          <a:p>
            <a:pPr marL="457200" indent="-457200">
              <a:buFont typeface="Arial" panose="020B0604020202020204" pitchFamily="34" charset="0"/>
              <a:buChar char="•"/>
            </a:pPr>
            <a:r>
              <a:rPr lang="en-US" dirty="0" smtClean="0">
                <a:solidFill>
                  <a:schemeClr val="tx1"/>
                </a:solidFill>
              </a:rPr>
              <a:t>Headphones (optional for voiceover)</a:t>
            </a:r>
          </a:p>
        </p:txBody>
      </p:sp>
      <p:sp>
        <p:nvSpPr>
          <p:cNvPr id="6" name="TextBox 5"/>
          <p:cNvSpPr txBox="1"/>
          <p:nvPr/>
        </p:nvSpPr>
        <p:spPr>
          <a:xfrm>
            <a:off x="417095" y="5662863"/>
            <a:ext cx="11470105" cy="1089529"/>
          </a:xfrm>
          <a:prstGeom prst="rect">
            <a:avLst/>
          </a:prstGeom>
          <a:noFill/>
        </p:spPr>
        <p:txBody>
          <a:bodyPr wrap="square" rtlCol="0">
            <a:spAutoFit/>
          </a:bodyPr>
          <a:lstStyle/>
          <a:p>
            <a:pPr lvl="0">
              <a:lnSpc>
                <a:spcPct val="90000"/>
              </a:lnSpc>
              <a:spcBef>
                <a:spcPts val="1000"/>
              </a:spcBef>
              <a:buClr>
                <a:srgbClr val="84A645"/>
              </a:buClr>
            </a:pPr>
            <a:r>
              <a:rPr lang="en-US" sz="3600" b="1" dirty="0">
                <a:solidFill>
                  <a:prstClr val="black"/>
                </a:solidFill>
              </a:rPr>
              <a:t>Steps to MDI Administration </a:t>
            </a:r>
            <a:r>
              <a:rPr lang="en-US" sz="3600" b="1" dirty="0">
                <a:solidFill>
                  <a:srgbClr val="AEA198"/>
                </a:solidFill>
                <a:hlinkClick r:id="rId4"/>
              </a:rPr>
              <a:t>https://youtu.be/20wltNmJ-Tc</a:t>
            </a:r>
            <a:endParaRPr lang="en-US" sz="3600" b="1" dirty="0">
              <a:solidFill>
                <a:srgbClr val="AEA198"/>
              </a:solidFill>
            </a:endParaRPr>
          </a:p>
        </p:txBody>
      </p:sp>
    </p:spTree>
    <p:extLst>
      <p:ext uri="{BB962C8B-B14F-4D97-AF65-F5344CB8AC3E}">
        <p14:creationId xmlns:p14="http://schemas.microsoft.com/office/powerpoint/2010/main" val="103887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CONFIDENTIALITY</a:t>
            </a:r>
            <a:endParaRPr lang="en-US" dirty="0"/>
          </a:p>
        </p:txBody>
      </p:sp>
      <p:sp>
        <p:nvSpPr>
          <p:cNvPr id="3" name="Content Placeholder 2"/>
          <p:cNvSpPr>
            <a:spLocks noGrp="1"/>
          </p:cNvSpPr>
          <p:nvPr>
            <p:ph idx="1"/>
          </p:nvPr>
        </p:nvSpPr>
        <p:spPr>
          <a:xfrm>
            <a:off x="838200" y="1825625"/>
            <a:ext cx="10515600" cy="4224746"/>
          </a:xfrm>
        </p:spPr>
        <p:txBody>
          <a:bodyPr/>
          <a:lstStyle/>
          <a:p>
            <a:pPr marL="457200" indent="-457200">
              <a:lnSpc>
                <a:spcPct val="120000"/>
              </a:lnSpc>
              <a:buFont typeface="Wingdings" panose="05000000000000000000" pitchFamily="2" charset="2"/>
              <a:buChar char="v"/>
            </a:pPr>
            <a:r>
              <a:rPr lang="en-US" dirty="0" err="1">
                <a:solidFill>
                  <a:schemeClr val="tx1"/>
                </a:solidFill>
              </a:rPr>
              <a:t>Behavioural</a:t>
            </a:r>
            <a:r>
              <a:rPr lang="en-US" dirty="0">
                <a:solidFill>
                  <a:schemeClr val="tx1"/>
                </a:solidFill>
              </a:rPr>
              <a:t> Research Ethics Board (BREB) of UBC approved</a:t>
            </a:r>
            <a:r>
              <a:rPr lang="en-US" dirty="0" smtClean="0">
                <a:solidFill>
                  <a:schemeClr val="tx1"/>
                </a:solidFill>
              </a:rPr>
              <a:t>.</a:t>
            </a:r>
          </a:p>
          <a:p>
            <a:pPr marL="457200" indent="-457200">
              <a:lnSpc>
                <a:spcPct val="120000"/>
              </a:lnSpc>
              <a:buFont typeface="Wingdings" panose="05000000000000000000" pitchFamily="2" charset="2"/>
              <a:buChar char="v"/>
            </a:pPr>
            <a:r>
              <a:rPr lang="en-US" dirty="0">
                <a:solidFill>
                  <a:schemeClr val="tx1"/>
                </a:solidFill>
              </a:rPr>
              <a:t>All information collected is kept confidential and used for research, planning and evaluation purposes </a:t>
            </a:r>
            <a:r>
              <a:rPr lang="en-US" dirty="0" smtClean="0">
                <a:solidFill>
                  <a:schemeClr val="tx1"/>
                </a:solidFill>
              </a:rPr>
              <a:t>only</a:t>
            </a:r>
            <a:r>
              <a:rPr lang="en-US" dirty="0">
                <a:solidFill>
                  <a:schemeClr val="tx1"/>
                </a:solidFill>
              </a:rPr>
              <a:t>.</a:t>
            </a:r>
          </a:p>
          <a:p>
            <a:pPr marL="457200" indent="-457200">
              <a:lnSpc>
                <a:spcPct val="120000"/>
              </a:lnSpc>
              <a:buFont typeface="Wingdings" panose="05000000000000000000" pitchFamily="2" charset="2"/>
              <a:buChar char="v"/>
            </a:pPr>
            <a:r>
              <a:rPr lang="en-US" dirty="0" smtClean="0">
                <a:solidFill>
                  <a:schemeClr val="tx1"/>
                </a:solidFill>
              </a:rPr>
              <a:t>Parents are informed; participation is voluntary; consent is passive.</a:t>
            </a:r>
          </a:p>
          <a:p>
            <a:pPr marL="457200" indent="-457200">
              <a:lnSpc>
                <a:spcPct val="120000"/>
              </a:lnSpc>
              <a:buFont typeface="Wingdings" panose="05000000000000000000" pitchFamily="2" charset="2"/>
              <a:buChar char="v"/>
            </a:pPr>
            <a:r>
              <a:rPr lang="en-US" dirty="0" smtClean="0">
                <a:solidFill>
                  <a:schemeClr val="tx1"/>
                </a:solidFill>
              </a:rPr>
              <a:t>No </a:t>
            </a:r>
            <a:r>
              <a:rPr lang="en-US" dirty="0">
                <a:solidFill>
                  <a:schemeClr val="tx1"/>
                </a:solidFill>
              </a:rPr>
              <a:t>child or teacher is ever identified in </a:t>
            </a:r>
            <a:r>
              <a:rPr lang="en-US" dirty="0" smtClean="0">
                <a:solidFill>
                  <a:schemeClr val="tx1"/>
                </a:solidFill>
              </a:rPr>
              <a:t>HELP’s reporting.</a:t>
            </a:r>
          </a:p>
          <a:p>
            <a:pPr marL="457200" indent="-457200">
              <a:lnSpc>
                <a:spcPct val="120000"/>
              </a:lnSpc>
              <a:buFont typeface="Wingdings" panose="05000000000000000000" pitchFamily="2" charset="2"/>
              <a:buChar char="v"/>
            </a:pPr>
            <a:r>
              <a:rPr lang="en-US" dirty="0" smtClean="0">
                <a:solidFill>
                  <a:schemeClr val="tx1"/>
                </a:solidFill>
              </a:rPr>
              <a:t>School reports are provided to the school district and the school principals, for use with their own school communities.</a:t>
            </a:r>
            <a:endParaRPr lang="en-US" dirty="0">
              <a:solidFill>
                <a:schemeClr val="tx1"/>
              </a:solidFill>
            </a:endParaRPr>
          </a:p>
        </p:txBody>
      </p:sp>
    </p:spTree>
    <p:extLst>
      <p:ext uri="{BB962C8B-B14F-4D97-AF65-F5344CB8AC3E}">
        <p14:creationId xmlns:p14="http://schemas.microsoft.com/office/powerpoint/2010/main" val="5834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Next Steps for Principals </a:t>
            </a:r>
            <a:endParaRPr lang="en-CA" dirty="0">
              <a:latin typeface="+mn-lt"/>
            </a:endParaRPr>
          </a:p>
        </p:txBody>
      </p:sp>
      <p:sp>
        <p:nvSpPr>
          <p:cNvPr id="3" name="Content Placeholder 2"/>
          <p:cNvSpPr>
            <a:spLocks noGrp="1"/>
          </p:cNvSpPr>
          <p:nvPr>
            <p:ph idx="1"/>
          </p:nvPr>
        </p:nvSpPr>
        <p:spPr>
          <a:xfrm>
            <a:off x="838200" y="1825624"/>
            <a:ext cx="10515600" cy="5337359"/>
          </a:xfrm>
        </p:spPr>
        <p:txBody>
          <a:bodyPr/>
          <a:lstStyle/>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Set dates for MDI Administration at your school</a:t>
            </a:r>
          </a:p>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Book </a:t>
            </a:r>
            <a:r>
              <a:rPr lang="en-US" dirty="0">
                <a:solidFill>
                  <a:schemeClr val="tx1">
                    <a:lumMod val="85000"/>
                    <a:lumOff val="15000"/>
                  </a:schemeClr>
                </a:solidFill>
              </a:rPr>
              <a:t>computer lab/technology</a:t>
            </a:r>
          </a:p>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Tell teachers about MDI, share information with Grade 7 teachers</a:t>
            </a:r>
          </a:p>
          <a:p>
            <a:pPr marL="457200" indent="-457200">
              <a:buClr>
                <a:schemeClr val="tx2">
                  <a:lumMod val="75000"/>
                </a:schemeClr>
              </a:buClr>
              <a:buFont typeface="Wingdings" panose="05000000000000000000" pitchFamily="2" charset="2"/>
              <a:buChar char="q"/>
            </a:pPr>
            <a:r>
              <a:rPr lang="en-US" dirty="0">
                <a:solidFill>
                  <a:schemeClr val="tx1">
                    <a:lumMod val="85000"/>
                    <a:lumOff val="15000"/>
                  </a:schemeClr>
                </a:solidFill>
              </a:rPr>
              <a:t>September </a:t>
            </a:r>
            <a:r>
              <a:rPr lang="en-US" dirty="0" smtClean="0">
                <a:solidFill>
                  <a:schemeClr val="tx1">
                    <a:lumMod val="85000"/>
                    <a:lumOff val="15000"/>
                  </a:schemeClr>
                </a:solidFill>
              </a:rPr>
              <a:t>-- Send information letters to Parents/Guardians </a:t>
            </a:r>
          </a:p>
          <a:p>
            <a:pPr marL="457200" lvl="1" indent="0">
              <a:buClr>
                <a:schemeClr val="tx2">
                  <a:lumMod val="75000"/>
                </a:schemeClr>
              </a:buClr>
              <a:buNone/>
            </a:pPr>
            <a:r>
              <a:rPr lang="en-US" b="1" dirty="0" smtClean="0">
                <a:solidFill>
                  <a:schemeClr val="tx1">
                    <a:lumMod val="85000"/>
                    <a:lumOff val="15000"/>
                  </a:schemeClr>
                </a:solidFill>
              </a:rPr>
              <a:t>(Note: ONLY those who DO NOT want children to participate send back a form)</a:t>
            </a:r>
          </a:p>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October – Collect any withdrawal forms</a:t>
            </a:r>
          </a:p>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November/December – MDI is administered to students</a:t>
            </a:r>
          </a:p>
          <a:p>
            <a:pPr marL="457200" indent="-457200">
              <a:buClr>
                <a:schemeClr val="tx2">
                  <a:lumMod val="75000"/>
                </a:schemeClr>
              </a:buClr>
              <a:buFont typeface="Wingdings" panose="05000000000000000000" pitchFamily="2" charset="2"/>
              <a:buChar char="q"/>
            </a:pPr>
            <a:r>
              <a:rPr lang="en-US" dirty="0" smtClean="0">
                <a:solidFill>
                  <a:schemeClr val="tx1">
                    <a:lumMod val="85000"/>
                    <a:lumOff val="15000"/>
                  </a:schemeClr>
                </a:solidFill>
              </a:rPr>
              <a:t>February 2018 – school reports available (&gt;5 students)</a:t>
            </a:r>
          </a:p>
          <a:p>
            <a:pPr>
              <a:buClr>
                <a:schemeClr val="tx2">
                  <a:lumMod val="75000"/>
                </a:schemeClr>
              </a:buClr>
            </a:pPr>
            <a:endParaRPr lang="en-US" dirty="0" smtClean="0">
              <a:solidFill>
                <a:schemeClr val="tx1">
                  <a:lumMod val="85000"/>
                  <a:lumOff val="15000"/>
                </a:schemeClr>
              </a:solidFill>
            </a:endParaRPr>
          </a:p>
          <a:p>
            <a:pPr marL="457200" indent="-457200">
              <a:buFont typeface="Wingdings" panose="05000000000000000000" pitchFamily="2" charset="2"/>
              <a:buChar char="q"/>
            </a:pPr>
            <a:endParaRPr lang="en-CA" dirty="0"/>
          </a:p>
        </p:txBody>
      </p:sp>
    </p:spTree>
    <p:extLst>
      <p:ext uri="{BB962C8B-B14F-4D97-AF65-F5344CB8AC3E}">
        <p14:creationId xmlns:p14="http://schemas.microsoft.com/office/powerpoint/2010/main" val="37166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a:xfrm>
            <a:off x="1085850" y="1673225"/>
            <a:ext cx="10515600" cy="3060325"/>
          </a:xfrm>
        </p:spPr>
        <p:txBody>
          <a:bodyPr/>
          <a:lstStyle/>
          <a:p>
            <a:r>
              <a:rPr lang="en-US" dirty="0" smtClean="0">
                <a:solidFill>
                  <a:schemeClr val="tx1"/>
                </a:solidFill>
              </a:rPr>
              <a:t>Introduction to </a:t>
            </a:r>
            <a:r>
              <a:rPr lang="en-US" dirty="0">
                <a:solidFill>
                  <a:schemeClr val="tx1"/>
                </a:solidFill>
              </a:rPr>
              <a:t>the MDI</a:t>
            </a:r>
            <a:r>
              <a:rPr lang="en-US" dirty="0"/>
              <a:t>	</a:t>
            </a:r>
            <a:r>
              <a:rPr lang="en-US" dirty="0">
                <a:hlinkClick r:id="rId2"/>
              </a:rPr>
              <a:t>https://</a:t>
            </a:r>
            <a:r>
              <a:rPr lang="en-US" dirty="0" smtClean="0">
                <a:hlinkClick r:id="rId2"/>
              </a:rPr>
              <a:t>youtu.be/SsQkcHavTYo</a:t>
            </a:r>
            <a:endParaRPr lang="en-US" dirty="0" smtClean="0"/>
          </a:p>
          <a:p>
            <a:r>
              <a:rPr lang="en-US" dirty="0" smtClean="0">
                <a:solidFill>
                  <a:schemeClr val="tx1"/>
                </a:solidFill>
              </a:rPr>
              <a:t>Steps to </a:t>
            </a:r>
            <a:r>
              <a:rPr lang="en-US" dirty="0">
                <a:solidFill>
                  <a:schemeClr val="tx1"/>
                </a:solidFill>
              </a:rPr>
              <a:t>MDI Administration </a:t>
            </a:r>
            <a:r>
              <a:rPr lang="en-US" dirty="0">
                <a:hlinkClick r:id="rId3"/>
              </a:rPr>
              <a:t>https://</a:t>
            </a:r>
            <a:r>
              <a:rPr lang="en-US" dirty="0" smtClean="0">
                <a:hlinkClick r:id="rId3"/>
              </a:rPr>
              <a:t>youtu.be/20wltNmJ-Tc</a:t>
            </a:r>
            <a:endParaRPr lang="en-US" dirty="0" smtClean="0"/>
          </a:p>
          <a:p>
            <a:endParaRPr lang="en-US" dirty="0" smtClean="0"/>
          </a:p>
          <a:p>
            <a:r>
              <a:rPr lang="en-US" dirty="0" smtClean="0">
                <a:solidFill>
                  <a:schemeClr val="tx1"/>
                </a:solidFill>
              </a:rPr>
              <a:t>Educating </a:t>
            </a:r>
            <a:r>
              <a:rPr lang="en-US" dirty="0">
                <a:solidFill>
                  <a:schemeClr val="tx1"/>
                </a:solidFill>
              </a:rPr>
              <a:t>the Heart </a:t>
            </a:r>
            <a:r>
              <a:rPr lang="en-US" dirty="0">
                <a:hlinkClick r:id="rId4"/>
              </a:rPr>
              <a:t>https://</a:t>
            </a:r>
            <a:r>
              <a:rPr lang="en-US" dirty="0" smtClean="0">
                <a:hlinkClick r:id="rId4"/>
              </a:rPr>
              <a:t>youtu.be/SOYOa4FIj-Y</a:t>
            </a:r>
            <a:endParaRPr lang="en-US" dirty="0" smtClean="0"/>
          </a:p>
          <a:p>
            <a:r>
              <a:rPr lang="en-US" dirty="0" smtClean="0">
                <a:solidFill>
                  <a:schemeClr val="tx1"/>
                </a:solidFill>
              </a:rPr>
              <a:t>Every Opportunity </a:t>
            </a:r>
            <a:r>
              <a:rPr lang="en-US" dirty="0">
                <a:hlinkClick r:id="rId5"/>
              </a:rPr>
              <a:t>https://</a:t>
            </a:r>
            <a:r>
              <a:rPr lang="en-US" dirty="0" smtClean="0">
                <a:hlinkClick r:id="rId5"/>
              </a:rPr>
              <a:t>youtu.be/VxyxywShewI</a:t>
            </a:r>
            <a:endParaRPr lang="en-US" dirty="0" smtClean="0"/>
          </a:p>
          <a:p>
            <a:endParaRPr lang="en-US" dirty="0" smtClean="0"/>
          </a:p>
        </p:txBody>
      </p:sp>
    </p:spTree>
    <p:extLst>
      <p:ext uri="{BB962C8B-B14F-4D97-AF65-F5344CB8AC3E}">
        <p14:creationId xmlns:p14="http://schemas.microsoft.com/office/powerpoint/2010/main" val="797451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3794" y="318655"/>
            <a:ext cx="5332549" cy="6099562"/>
          </a:xfrm>
          <a:prstGeom prst="rect">
            <a:avLst/>
          </a:prstGeom>
        </p:spPr>
        <p:txBody>
          <a:bodyPr lIns="64291" tIns="32146" rIns="64291" bIns="32146"/>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1687"/>
              </a:spcBef>
              <a:spcAft>
                <a:spcPts val="0"/>
              </a:spcAft>
              <a:buClr>
                <a:srgbClr val="FFC000"/>
              </a:buClr>
              <a:buSzPct val="120000"/>
              <a:buFont typeface="Arial" pitchFamily="34" charset="0"/>
              <a:buNone/>
              <a:defRPr/>
            </a:pPr>
            <a:r>
              <a:rPr lang="en-US" sz="4000" b="1" dirty="0" smtClean="0">
                <a:solidFill>
                  <a:schemeClr val="tx2"/>
                </a:solidFill>
                <a:cs typeface="Calibri" pitchFamily="34" charset="0"/>
                <a:sym typeface="Arial" charset="0"/>
              </a:rPr>
              <a:t>Key Contacts at HELP</a:t>
            </a:r>
          </a:p>
          <a:p>
            <a:pPr marL="0" indent="0" fontAlgn="auto">
              <a:spcBef>
                <a:spcPct val="0"/>
              </a:spcBef>
              <a:spcAft>
                <a:spcPts val="0"/>
              </a:spcAft>
              <a:buClr>
                <a:srgbClr val="FFC000"/>
              </a:buClr>
              <a:buSzPct val="120000"/>
              <a:buFont typeface="Arial" pitchFamily="34" charset="0"/>
              <a:buNone/>
              <a:defRPr/>
            </a:pPr>
            <a:endParaRPr lang="en-US" sz="2000" b="1" dirty="0" smtClean="0">
              <a:cs typeface="Calibri" pitchFamily="34" charset="0"/>
              <a:sym typeface="Arial" charset="0"/>
            </a:endParaRPr>
          </a:p>
          <a:p>
            <a:pPr marL="0" indent="0">
              <a:spcBef>
                <a:spcPct val="0"/>
              </a:spcBef>
              <a:buClr>
                <a:srgbClr val="FFC000"/>
              </a:buClr>
              <a:buSzPct val="120000"/>
              <a:buNone/>
              <a:defRPr/>
            </a:pPr>
            <a:r>
              <a:rPr lang="en-US" sz="2800" b="1" dirty="0" smtClean="0">
                <a:solidFill>
                  <a:schemeClr val="tx2"/>
                </a:solidFill>
                <a:cs typeface="Calibri" pitchFamily="34" charset="0"/>
                <a:sym typeface="Arial" charset="0"/>
              </a:rPr>
              <a:t>Marit Gilbert</a:t>
            </a:r>
            <a:r>
              <a:rPr lang="en-US" sz="2800" b="1" dirty="0">
                <a:solidFill>
                  <a:schemeClr val="tx2"/>
                </a:solidFill>
                <a:cs typeface="Calibri" pitchFamily="34" charset="0"/>
                <a:sym typeface="Arial" charset="0"/>
              </a:rPr>
              <a:t>			</a:t>
            </a:r>
          </a:p>
          <a:p>
            <a:pPr marL="0" indent="0">
              <a:spcBef>
                <a:spcPct val="0"/>
              </a:spcBef>
              <a:buClr>
                <a:srgbClr val="FFC000"/>
              </a:buClr>
              <a:buSzPct val="120000"/>
              <a:buNone/>
              <a:defRPr/>
            </a:pPr>
            <a:r>
              <a:rPr lang="en-US" sz="2800" b="1" dirty="0">
                <a:cs typeface="Calibri" pitchFamily="34" charset="0"/>
                <a:sym typeface="Arial" charset="0"/>
              </a:rPr>
              <a:t>MDI </a:t>
            </a:r>
            <a:r>
              <a:rPr lang="en-US" sz="2800" b="1" dirty="0" smtClean="0">
                <a:cs typeface="Calibri" pitchFamily="34" charset="0"/>
                <a:sym typeface="Arial" charset="0"/>
              </a:rPr>
              <a:t>Lead</a:t>
            </a:r>
            <a:endParaRPr lang="en-US" sz="2800" b="1" dirty="0">
              <a:cs typeface="Calibri" pitchFamily="34" charset="0"/>
              <a:sym typeface="Arial" charset="0"/>
            </a:endParaRPr>
          </a:p>
          <a:p>
            <a:pPr marL="0" indent="0">
              <a:spcBef>
                <a:spcPct val="0"/>
              </a:spcBef>
              <a:buClr>
                <a:srgbClr val="FFC000"/>
              </a:buClr>
              <a:buSzPct val="120000"/>
              <a:buNone/>
              <a:defRPr/>
            </a:pPr>
            <a:r>
              <a:rPr lang="en-US" sz="2800" b="1" dirty="0" smtClean="0">
                <a:cs typeface="Calibri" pitchFamily="34" charset="0"/>
                <a:sym typeface="Arial" charset="0"/>
                <a:hlinkClick r:id="rId3"/>
              </a:rPr>
              <a:t>Marit.gilbert@ubc.ca</a:t>
            </a:r>
            <a:endParaRPr lang="en-US" sz="2800" b="1" dirty="0">
              <a:cs typeface="Calibri" pitchFamily="34" charset="0"/>
              <a:sym typeface="Arial" charset="0"/>
            </a:endParaRPr>
          </a:p>
          <a:p>
            <a:pPr marL="0" indent="0">
              <a:spcBef>
                <a:spcPct val="0"/>
              </a:spcBef>
              <a:buClr>
                <a:srgbClr val="FFC000"/>
              </a:buClr>
              <a:buSzPct val="120000"/>
              <a:buNone/>
              <a:defRPr/>
            </a:pPr>
            <a:endParaRPr lang="en-US" sz="2800" b="1" dirty="0" smtClean="0">
              <a:solidFill>
                <a:schemeClr val="tx2"/>
              </a:solidFill>
              <a:cs typeface="Calibri" pitchFamily="34" charset="0"/>
              <a:sym typeface="Arial" charset="0"/>
            </a:endParaRPr>
          </a:p>
          <a:p>
            <a:pPr marL="0" indent="0">
              <a:spcBef>
                <a:spcPct val="0"/>
              </a:spcBef>
              <a:buClr>
                <a:srgbClr val="FFC000"/>
              </a:buClr>
              <a:buSzPct val="120000"/>
              <a:buNone/>
              <a:defRPr/>
            </a:pPr>
            <a:r>
              <a:rPr lang="en-US" sz="2800" b="1" dirty="0" smtClean="0">
                <a:solidFill>
                  <a:schemeClr val="tx2"/>
                </a:solidFill>
                <a:cs typeface="Calibri" pitchFamily="34" charset="0"/>
                <a:sym typeface="Arial" charset="0"/>
              </a:rPr>
              <a:t>Anna-Marie Bueno</a:t>
            </a:r>
            <a:r>
              <a:rPr lang="en-US" sz="2800" b="1" dirty="0">
                <a:solidFill>
                  <a:schemeClr val="tx2"/>
                </a:solidFill>
                <a:cs typeface="Calibri" pitchFamily="34" charset="0"/>
                <a:sym typeface="Arial" charset="0"/>
              </a:rPr>
              <a:t>		</a:t>
            </a:r>
            <a:endParaRPr lang="en-US" sz="2800" b="1" dirty="0" smtClean="0">
              <a:solidFill>
                <a:schemeClr val="tx2"/>
              </a:solidFill>
              <a:cs typeface="Calibri" pitchFamily="34" charset="0"/>
              <a:sym typeface="Arial" charset="0"/>
            </a:endParaRPr>
          </a:p>
          <a:p>
            <a:pPr marL="0" indent="0">
              <a:spcBef>
                <a:spcPct val="0"/>
              </a:spcBef>
              <a:buClr>
                <a:srgbClr val="FFC000"/>
              </a:buClr>
              <a:buSzPct val="120000"/>
              <a:buNone/>
              <a:defRPr/>
            </a:pPr>
            <a:r>
              <a:rPr lang="en-US" sz="2800" b="1" dirty="0" smtClean="0">
                <a:cs typeface="Calibri" pitchFamily="34" charset="0"/>
                <a:sym typeface="Arial" charset="0"/>
              </a:rPr>
              <a:t>MDI Coordinator</a:t>
            </a:r>
            <a:endParaRPr lang="en-US" sz="2800" b="1" dirty="0">
              <a:cs typeface="Calibri" pitchFamily="34" charset="0"/>
              <a:sym typeface="Arial" charset="0"/>
            </a:endParaRPr>
          </a:p>
          <a:p>
            <a:pPr marL="0" indent="0">
              <a:spcBef>
                <a:spcPct val="0"/>
              </a:spcBef>
              <a:buClr>
                <a:srgbClr val="FFC000"/>
              </a:buClr>
              <a:buSzPct val="120000"/>
              <a:buNone/>
              <a:defRPr/>
            </a:pPr>
            <a:r>
              <a:rPr lang="en-US" sz="2800" b="1" dirty="0" smtClean="0">
                <a:cs typeface="Calibri" pitchFamily="34" charset="0"/>
                <a:sym typeface="Arial" charset="0"/>
                <a:hlinkClick r:id="rId4"/>
              </a:rPr>
              <a:t>Annamarie.bueno@ubc.ca</a:t>
            </a:r>
            <a:endParaRPr lang="en-US" sz="2800" b="1" dirty="0">
              <a:cs typeface="Calibri" pitchFamily="34" charset="0"/>
              <a:sym typeface="Arial" charset="0"/>
            </a:endParaRPr>
          </a:p>
          <a:p>
            <a:pPr marL="0" indent="0">
              <a:spcBef>
                <a:spcPct val="0"/>
              </a:spcBef>
              <a:buClr>
                <a:srgbClr val="FFC000"/>
              </a:buClr>
              <a:buSzPct val="120000"/>
              <a:buNone/>
              <a:defRPr/>
            </a:pPr>
            <a:endParaRPr lang="en-US" sz="2800" b="1" dirty="0" smtClean="0">
              <a:solidFill>
                <a:schemeClr val="tx2"/>
              </a:solidFill>
              <a:cs typeface="Calibri" pitchFamily="34" charset="0"/>
              <a:sym typeface="Arial" charset="0"/>
            </a:endParaRPr>
          </a:p>
          <a:p>
            <a:pPr marL="0" indent="0">
              <a:spcBef>
                <a:spcPct val="0"/>
              </a:spcBef>
              <a:buClr>
                <a:srgbClr val="FFC000"/>
              </a:buClr>
              <a:buSzPct val="120000"/>
              <a:buNone/>
              <a:defRPr/>
            </a:pPr>
            <a:r>
              <a:rPr lang="en-US" sz="2800" b="1" dirty="0" smtClean="0">
                <a:solidFill>
                  <a:schemeClr val="tx2"/>
                </a:solidFill>
                <a:cs typeface="Calibri" pitchFamily="34" charset="0"/>
                <a:sym typeface="Arial" charset="0"/>
              </a:rPr>
              <a:t>Maddison Spenrath		</a:t>
            </a:r>
            <a:endParaRPr lang="en-US" sz="2800" b="1" dirty="0">
              <a:solidFill>
                <a:schemeClr val="tx2"/>
              </a:solidFill>
              <a:cs typeface="Calibri" pitchFamily="34" charset="0"/>
              <a:sym typeface="Arial" charset="0"/>
            </a:endParaRPr>
          </a:p>
          <a:p>
            <a:pPr marL="0" indent="0">
              <a:spcBef>
                <a:spcPct val="0"/>
              </a:spcBef>
              <a:buClr>
                <a:srgbClr val="FFC000"/>
              </a:buClr>
              <a:buSzPct val="120000"/>
              <a:buNone/>
              <a:defRPr/>
            </a:pPr>
            <a:r>
              <a:rPr lang="en-US" sz="2800" b="1" dirty="0" smtClean="0">
                <a:cs typeface="Calibri" pitchFamily="34" charset="0"/>
                <a:sym typeface="Arial" charset="0"/>
              </a:rPr>
              <a:t>MDI Project Manager		</a:t>
            </a:r>
            <a:br>
              <a:rPr lang="en-US" sz="2800" b="1" dirty="0" smtClean="0">
                <a:cs typeface="Calibri" pitchFamily="34" charset="0"/>
                <a:sym typeface="Arial" charset="0"/>
              </a:rPr>
            </a:br>
            <a:r>
              <a:rPr lang="en-US" sz="2800" b="1" dirty="0" smtClean="0">
                <a:cs typeface="Calibri" pitchFamily="34" charset="0"/>
                <a:sym typeface="Arial" charset="0"/>
                <a:hlinkClick r:id="rId5"/>
              </a:rPr>
              <a:t>maddison.spenrath@ubc.ca</a:t>
            </a:r>
            <a:endParaRPr lang="en-US" sz="2800" b="1" dirty="0" smtClean="0">
              <a:cs typeface="Calibri" pitchFamily="34" charset="0"/>
              <a:sym typeface="Arial" charset="0"/>
            </a:endParaRPr>
          </a:p>
          <a:p>
            <a:pPr marL="0" indent="0" fontAlgn="auto">
              <a:spcBef>
                <a:spcPct val="0"/>
              </a:spcBef>
              <a:spcAft>
                <a:spcPts val="0"/>
              </a:spcAft>
              <a:buClr>
                <a:srgbClr val="FFC000"/>
              </a:buClr>
              <a:buSzPct val="120000"/>
              <a:buFont typeface="Arial" pitchFamily="34" charset="0"/>
              <a:buNone/>
              <a:defRPr/>
            </a:pPr>
            <a:r>
              <a:rPr lang="en-US" sz="2400" dirty="0" smtClean="0">
                <a:cs typeface="Calibri" pitchFamily="34" charset="0"/>
                <a:sym typeface="Arial" charset="0"/>
              </a:rPr>
              <a:t>	</a:t>
            </a:r>
          </a:p>
        </p:txBody>
      </p:sp>
      <p:sp>
        <p:nvSpPr>
          <p:cNvPr id="5" name="Rectangle 3"/>
          <p:cNvSpPr txBox="1">
            <a:spLocks noChangeArrowheads="1"/>
          </p:cNvSpPr>
          <p:nvPr/>
        </p:nvSpPr>
        <p:spPr>
          <a:xfrm>
            <a:off x="6255657" y="318655"/>
            <a:ext cx="5092682" cy="5750560"/>
          </a:xfrm>
          <a:prstGeom prst="rect">
            <a:avLst/>
          </a:prstGeom>
        </p:spPr>
        <p:txBody>
          <a:bodyPr lIns="64291" tIns="32146" rIns="64291" bIns="32146"/>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1687"/>
              </a:spcBef>
              <a:spcAft>
                <a:spcPts val="0"/>
              </a:spcAft>
              <a:buClr>
                <a:srgbClr val="FFC000"/>
              </a:buClr>
              <a:buSzPct val="120000"/>
              <a:buFont typeface="Arial" pitchFamily="34" charset="0"/>
              <a:buNone/>
              <a:defRPr/>
            </a:pPr>
            <a:r>
              <a:rPr lang="en-US" sz="4000" b="1" dirty="0" smtClean="0">
                <a:solidFill>
                  <a:schemeClr val="tx2"/>
                </a:solidFill>
                <a:cs typeface="Calibri" pitchFamily="34" charset="0"/>
                <a:sym typeface="Arial" charset="0"/>
              </a:rPr>
              <a:t>Key Contact at VSB</a:t>
            </a:r>
          </a:p>
          <a:p>
            <a:pPr marL="0" indent="0" fontAlgn="auto">
              <a:spcBef>
                <a:spcPct val="0"/>
              </a:spcBef>
              <a:spcAft>
                <a:spcPts val="0"/>
              </a:spcAft>
              <a:buClr>
                <a:srgbClr val="FFC000"/>
              </a:buClr>
              <a:buSzPct val="120000"/>
              <a:buFont typeface="Arial" pitchFamily="34" charset="0"/>
              <a:buNone/>
              <a:defRPr/>
            </a:pPr>
            <a:endParaRPr lang="en-US" sz="2000" b="1" dirty="0" smtClean="0">
              <a:cs typeface="Calibri" pitchFamily="34" charset="0"/>
              <a:sym typeface="Arial" charset="0"/>
            </a:endParaRPr>
          </a:p>
          <a:p>
            <a:pPr marL="0" indent="0">
              <a:spcBef>
                <a:spcPct val="0"/>
              </a:spcBef>
              <a:buClr>
                <a:srgbClr val="FFC000"/>
              </a:buClr>
              <a:buSzPct val="120000"/>
              <a:buNone/>
              <a:defRPr/>
            </a:pPr>
            <a:r>
              <a:rPr lang="en-US" sz="2800" b="1" dirty="0" smtClean="0">
                <a:solidFill>
                  <a:schemeClr val="tx2"/>
                </a:solidFill>
                <a:cs typeface="Calibri" pitchFamily="34" charset="0"/>
                <a:sym typeface="Arial" charset="0"/>
              </a:rPr>
              <a:t>Selma Smith</a:t>
            </a:r>
          </a:p>
          <a:p>
            <a:pPr marL="0" indent="0">
              <a:spcBef>
                <a:spcPct val="0"/>
              </a:spcBef>
              <a:buClr>
                <a:srgbClr val="FFC000"/>
              </a:buClr>
              <a:buSzPct val="120000"/>
              <a:buNone/>
              <a:defRPr/>
            </a:pPr>
            <a:r>
              <a:rPr lang="en-US" sz="2800" b="1" dirty="0" smtClean="0">
                <a:cs typeface="Calibri" pitchFamily="34" charset="0"/>
                <a:sym typeface="Arial" charset="0"/>
              </a:rPr>
              <a:t>District Principal</a:t>
            </a:r>
          </a:p>
          <a:p>
            <a:pPr marL="0" indent="0">
              <a:spcBef>
                <a:spcPct val="0"/>
              </a:spcBef>
              <a:buClr>
                <a:srgbClr val="FFC000"/>
              </a:buClr>
              <a:buSzPct val="120000"/>
              <a:buNone/>
              <a:defRPr/>
            </a:pPr>
            <a:r>
              <a:rPr lang="en-US" sz="2800" b="1" dirty="0" smtClean="0">
                <a:cs typeface="Calibri" pitchFamily="34" charset="0"/>
                <a:sym typeface="Arial" charset="0"/>
              </a:rPr>
              <a:t>Social Emotional Learning &amp; Prevention</a:t>
            </a:r>
          </a:p>
          <a:p>
            <a:pPr marL="0" indent="0">
              <a:spcBef>
                <a:spcPct val="0"/>
              </a:spcBef>
              <a:buClr>
                <a:srgbClr val="FFC000"/>
              </a:buClr>
              <a:buSzPct val="120000"/>
              <a:buNone/>
              <a:defRPr/>
            </a:pPr>
            <a:r>
              <a:rPr lang="en-US" sz="2800" b="1" dirty="0" smtClean="0">
                <a:solidFill>
                  <a:schemeClr val="tx2"/>
                </a:solidFill>
                <a:cs typeface="Calibri" pitchFamily="34" charset="0"/>
                <a:sym typeface="Arial" charset="0"/>
              </a:rPr>
              <a:t>Shsmith@vsb.bc.ca</a:t>
            </a:r>
            <a:r>
              <a:rPr lang="en-US" sz="2800" b="1" dirty="0" smtClean="0">
                <a:cs typeface="Calibri" pitchFamily="34" charset="0"/>
                <a:sym typeface="Arial" charset="0"/>
              </a:rPr>
              <a:t>	</a:t>
            </a:r>
            <a:r>
              <a:rPr lang="en-US" sz="2400" b="1" dirty="0" smtClean="0">
                <a:cs typeface="Calibri" pitchFamily="34" charset="0"/>
                <a:sym typeface="Arial" charset="0"/>
              </a:rPr>
              <a:t/>
            </a:r>
            <a:br>
              <a:rPr lang="en-US" sz="2400" b="1" dirty="0" smtClean="0">
                <a:cs typeface="Calibri" pitchFamily="34" charset="0"/>
                <a:sym typeface="Arial" charset="0"/>
              </a:rPr>
            </a:br>
            <a:r>
              <a:rPr lang="en-US" sz="2400" b="1" dirty="0" smtClean="0">
                <a:cs typeface="Calibri" pitchFamily="34" charset="0"/>
                <a:sym typeface="Arial" charset="0"/>
              </a:rPr>
              <a:t>	</a:t>
            </a:r>
          </a:p>
        </p:txBody>
      </p:sp>
    </p:spTree>
    <p:extLst>
      <p:ext uri="{BB962C8B-B14F-4D97-AF65-F5344CB8AC3E}">
        <p14:creationId xmlns:p14="http://schemas.microsoft.com/office/powerpoint/2010/main" val="193975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74048"/>
            <a:ext cx="10515600" cy="1383952"/>
          </a:xfrm>
        </p:spPr>
        <p:txBody>
          <a:bodyPr/>
          <a:lstStyle/>
          <a:p>
            <a:r>
              <a:rPr lang="en-US" dirty="0">
                <a:hlinkClick r:id="rId2"/>
              </a:rPr>
              <a:t>http://www.discovermdi.ca/how-to-illustrate-the-value-of-adult-relationships-in-under-4-minutes</a:t>
            </a:r>
            <a:r>
              <a:rPr lang="en-US" dirty="0" smtClean="0">
                <a:hlinkClick r:id="rId2"/>
              </a:rPr>
              <a:t>/</a:t>
            </a:r>
            <a:endParaRPr lang="en-US" dirty="0" smtClean="0"/>
          </a:p>
          <a:p>
            <a:endParaRPr lang="en-US" dirty="0"/>
          </a:p>
        </p:txBody>
      </p:sp>
      <p:sp>
        <p:nvSpPr>
          <p:cNvPr id="4" name="Title 3"/>
          <p:cNvSpPr>
            <a:spLocks noGrp="1"/>
          </p:cNvSpPr>
          <p:nvPr>
            <p:ph type="title"/>
          </p:nvPr>
        </p:nvSpPr>
        <p:spPr/>
        <p:txBody>
          <a:bodyPr/>
          <a:lstStyle/>
          <a:p>
            <a:endParaRPr lang="en-US" dirty="0"/>
          </a:p>
        </p:txBody>
      </p:sp>
      <p:pic>
        <p:nvPicPr>
          <p:cNvPr id="5" name="Picture 4">
            <a:hlinkClick r:id="rId2"/>
          </p:cNvPr>
          <p:cNvPicPr>
            <a:picLocks noChangeAspect="1"/>
          </p:cNvPicPr>
          <p:nvPr/>
        </p:nvPicPr>
        <p:blipFill>
          <a:blip r:embed="rId3"/>
          <a:stretch>
            <a:fillRect/>
          </a:stretch>
        </p:blipFill>
        <p:spPr>
          <a:xfrm>
            <a:off x="2109786" y="669516"/>
            <a:ext cx="7972425" cy="4524375"/>
          </a:xfrm>
          <a:prstGeom prst="rect">
            <a:avLst/>
          </a:prstGeom>
        </p:spPr>
      </p:pic>
    </p:spTree>
    <p:extLst>
      <p:ext uri="{BB962C8B-B14F-4D97-AF65-F5344CB8AC3E}">
        <p14:creationId xmlns:p14="http://schemas.microsoft.com/office/powerpoint/2010/main" val="13728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een pic"/>
          <p:cNvPicPr>
            <a:picLocks noChangeAspect="1"/>
          </p:cNvPicPr>
          <p:nvPr/>
        </p:nvPicPr>
        <p:blipFill rotWithShape="1">
          <a:blip r:embed="rId3">
            <a:extLst>
              <a:ext uri="{28A0092B-C50C-407E-A947-70E740481C1C}">
                <a14:useLocalDpi xmlns:a14="http://schemas.microsoft.com/office/drawing/2010/main" val="0"/>
              </a:ext>
            </a:extLst>
          </a:blip>
          <a:srcRect l="32109" r="17534" b="24592"/>
          <a:stretch/>
        </p:blipFill>
        <p:spPr>
          <a:xfrm>
            <a:off x="9132000" y="4"/>
            <a:ext cx="3060000" cy="6865257"/>
          </a:xfrm>
          <a:prstGeom prst="rect">
            <a:avLst/>
          </a:prstGeom>
        </p:spPr>
      </p:pic>
      <p:pic>
        <p:nvPicPr>
          <p:cNvPr id="16" name="Middle Pic"/>
          <p:cNvPicPr>
            <a:picLocks noChangeAspect="1"/>
          </p:cNvPicPr>
          <p:nvPr/>
        </p:nvPicPr>
        <p:blipFill rotWithShape="1">
          <a:blip r:embed="rId4">
            <a:extLst>
              <a:ext uri="{28A0092B-C50C-407E-A947-70E740481C1C}">
                <a14:useLocalDpi xmlns:a14="http://schemas.microsoft.com/office/drawing/2010/main" val="0"/>
              </a:ext>
            </a:extLst>
          </a:blip>
          <a:srcRect l="30847" t="2834" r="22449" b="27203"/>
          <a:stretch/>
        </p:blipFill>
        <p:spPr>
          <a:xfrm>
            <a:off x="6066145" y="-7257"/>
            <a:ext cx="3060000" cy="6872514"/>
          </a:xfrm>
          <a:prstGeom prst="rect">
            <a:avLst/>
          </a:prstGeom>
        </p:spPr>
      </p:pic>
      <p:pic>
        <p:nvPicPr>
          <p:cNvPr id="17" name="Birth Pic"/>
          <p:cNvPicPr>
            <a:picLocks noChangeAspect="1"/>
          </p:cNvPicPr>
          <p:nvPr/>
        </p:nvPicPr>
        <p:blipFill rotWithShape="1">
          <a:blip r:embed="rId5">
            <a:extLst>
              <a:ext uri="{28A0092B-C50C-407E-A947-70E740481C1C}">
                <a14:useLocalDpi xmlns:a14="http://schemas.microsoft.com/office/drawing/2010/main" val="0"/>
              </a:ext>
            </a:extLst>
          </a:blip>
          <a:srcRect l="39212" r="206"/>
          <a:stretch/>
        </p:blipFill>
        <p:spPr>
          <a:xfrm>
            <a:off x="-16873" y="-14568"/>
            <a:ext cx="3060000" cy="6887135"/>
          </a:xfrm>
          <a:prstGeom prst="rect">
            <a:avLst/>
          </a:prstGeom>
        </p:spPr>
      </p:pic>
      <p:pic>
        <p:nvPicPr>
          <p:cNvPr id="14" name="EC Pic"/>
          <p:cNvPicPr>
            <a:picLocks noChangeAspect="1"/>
          </p:cNvPicPr>
          <p:nvPr/>
        </p:nvPicPr>
        <p:blipFill rotWithShape="1">
          <a:blip r:embed="rId6" cstate="print">
            <a:extLst>
              <a:ext uri="{28A0092B-C50C-407E-A947-70E740481C1C}">
                <a14:useLocalDpi xmlns:a14="http://schemas.microsoft.com/office/drawing/2010/main" val="0"/>
              </a:ext>
            </a:extLst>
          </a:blip>
          <a:srcRect l="44900" r="26468" b="3611"/>
          <a:stretch/>
        </p:blipFill>
        <p:spPr>
          <a:xfrm>
            <a:off x="3043127" y="0"/>
            <a:ext cx="3060000" cy="6865258"/>
          </a:xfrm>
          <a:prstGeom prst="rect">
            <a:avLst/>
          </a:prstGeom>
        </p:spPr>
      </p:pic>
      <p:sp>
        <p:nvSpPr>
          <p:cNvPr id="18" name="Adolescence Mask"/>
          <p:cNvSpPr/>
          <p:nvPr/>
        </p:nvSpPr>
        <p:spPr>
          <a:xfrm>
            <a:off x="9131018" y="0"/>
            <a:ext cx="3262831" cy="6858000"/>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300" dirty="0">
              <a:solidFill>
                <a:prstClr val="white"/>
              </a:solidFill>
              <a:latin typeface="Calibri"/>
            </a:endParaRPr>
          </a:p>
        </p:txBody>
      </p:sp>
      <p:sp>
        <p:nvSpPr>
          <p:cNvPr id="9" name="Early Mask"/>
          <p:cNvSpPr/>
          <p:nvPr/>
        </p:nvSpPr>
        <p:spPr>
          <a:xfrm>
            <a:off x="3037276" y="0"/>
            <a:ext cx="3058729" cy="6858000"/>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300" dirty="0">
              <a:solidFill>
                <a:prstClr val="white"/>
              </a:solidFill>
              <a:latin typeface="Calibri"/>
            </a:endParaRPr>
          </a:p>
        </p:txBody>
      </p:sp>
      <p:sp>
        <p:nvSpPr>
          <p:cNvPr id="11" name="Birth Mask"/>
          <p:cNvSpPr/>
          <p:nvPr/>
        </p:nvSpPr>
        <p:spPr>
          <a:xfrm>
            <a:off x="-23191" y="-14568"/>
            <a:ext cx="3066318" cy="6887136"/>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300" dirty="0">
              <a:solidFill>
                <a:prstClr val="white"/>
              </a:solidFill>
              <a:latin typeface="Calibri"/>
            </a:endParaRPr>
          </a:p>
        </p:txBody>
      </p:sp>
      <p:sp>
        <p:nvSpPr>
          <p:cNvPr id="7" name="Adol text"/>
          <p:cNvSpPr txBox="1"/>
          <p:nvPr/>
        </p:nvSpPr>
        <p:spPr>
          <a:xfrm>
            <a:off x="9250593" y="387559"/>
            <a:ext cx="2874154" cy="549587"/>
          </a:xfrm>
          <a:prstGeom prst="rect">
            <a:avLst/>
          </a:prstGeom>
          <a:noFill/>
        </p:spPr>
        <p:txBody>
          <a:bodyPr wrap="none" lIns="91424" tIns="45712" rIns="91424" bIns="45712" rtlCol="0">
            <a:spAutoFit/>
          </a:bodyPr>
          <a:lstStyle/>
          <a:p>
            <a:r>
              <a:rPr lang="en-US" sz="3000" dirty="0">
                <a:solidFill>
                  <a:schemeClr val="bg1"/>
                </a:solidFill>
                <a:effectLst>
                  <a:outerShdw blurRad="50800" dist="38100" dir="2700000" algn="tl" rotWithShape="0">
                    <a:prstClr val="black">
                      <a:alpha val="40000"/>
                    </a:prstClr>
                  </a:outerShdw>
                </a:effectLst>
                <a:latin typeface="+mj-lt"/>
                <a:cs typeface="Corbel"/>
              </a:rPr>
              <a:t>Adolescence</a:t>
            </a:r>
          </a:p>
        </p:txBody>
      </p:sp>
      <p:sp>
        <p:nvSpPr>
          <p:cNvPr id="6" name="Middle text"/>
          <p:cNvSpPr txBox="1"/>
          <p:nvPr/>
        </p:nvSpPr>
        <p:spPr>
          <a:xfrm>
            <a:off x="6483605" y="3986538"/>
            <a:ext cx="2259931" cy="1006845"/>
          </a:xfrm>
          <a:prstGeom prst="rect">
            <a:avLst/>
          </a:prstGeom>
          <a:noFill/>
        </p:spPr>
        <p:txBody>
          <a:bodyPr wrap="none" lIns="91424" tIns="45712" rIns="91424" bIns="45712" rtlCol="0">
            <a:spAutoFit/>
          </a:bodyPr>
          <a:lstStyle/>
          <a:p>
            <a:r>
              <a:rPr lang="en-US" sz="3000" dirty="0">
                <a:solidFill>
                  <a:prstClr val="white"/>
                </a:solidFill>
                <a:effectLst>
                  <a:outerShdw blurRad="50800" dist="38100" dir="2700000" algn="tl" rotWithShape="0">
                    <a:prstClr val="black">
                      <a:alpha val="40000"/>
                    </a:prstClr>
                  </a:outerShdw>
                </a:effectLst>
                <a:latin typeface="+mj-lt"/>
                <a:cs typeface="Corbel"/>
              </a:rPr>
              <a:t>Middle</a:t>
            </a:r>
          </a:p>
          <a:p>
            <a:r>
              <a:rPr lang="en-US" sz="3000" dirty="0">
                <a:solidFill>
                  <a:prstClr val="white"/>
                </a:solidFill>
                <a:effectLst>
                  <a:outerShdw blurRad="50800" dist="38100" dir="2700000" algn="tl" rotWithShape="0">
                    <a:prstClr val="black">
                      <a:alpha val="40000"/>
                    </a:prstClr>
                  </a:outerShdw>
                </a:effectLst>
                <a:latin typeface="+mj-lt"/>
                <a:cs typeface="Corbel"/>
              </a:rPr>
              <a:t>Childhood</a:t>
            </a:r>
          </a:p>
        </p:txBody>
      </p:sp>
      <p:sp>
        <p:nvSpPr>
          <p:cNvPr id="5" name="Early text"/>
          <p:cNvSpPr txBox="1"/>
          <p:nvPr/>
        </p:nvSpPr>
        <p:spPr>
          <a:xfrm>
            <a:off x="3094361" y="1490644"/>
            <a:ext cx="2971784" cy="1006845"/>
          </a:xfrm>
          <a:prstGeom prst="rect">
            <a:avLst/>
          </a:prstGeom>
          <a:noFill/>
        </p:spPr>
        <p:txBody>
          <a:bodyPr wrap="square" lIns="91424" tIns="45712" rIns="91424" bIns="45712" rtlCol="0">
            <a:spAutoFit/>
          </a:bodyPr>
          <a:lstStyle/>
          <a:p>
            <a:pPr algn="ctr"/>
            <a:r>
              <a:rPr lang="en-US" sz="3000" dirty="0">
                <a:solidFill>
                  <a:schemeClr val="bg1"/>
                </a:solidFill>
                <a:effectLst>
                  <a:outerShdw blurRad="50800" dist="38100" dir="2700000" algn="tl" rotWithShape="0">
                    <a:prstClr val="black">
                      <a:alpha val="40000"/>
                    </a:prstClr>
                  </a:outerShdw>
                </a:effectLst>
                <a:latin typeface="+mj-lt"/>
                <a:cs typeface="Corbel"/>
              </a:rPr>
              <a:t>Early Childhood</a:t>
            </a:r>
          </a:p>
        </p:txBody>
      </p:sp>
      <p:sp>
        <p:nvSpPr>
          <p:cNvPr id="4" name="Birth text"/>
          <p:cNvSpPr txBox="1"/>
          <p:nvPr/>
        </p:nvSpPr>
        <p:spPr>
          <a:xfrm>
            <a:off x="1052179" y="387559"/>
            <a:ext cx="1219417" cy="549587"/>
          </a:xfrm>
          <a:prstGeom prst="rect">
            <a:avLst/>
          </a:prstGeom>
          <a:noFill/>
        </p:spPr>
        <p:txBody>
          <a:bodyPr wrap="none" lIns="91424" tIns="45712" rIns="91424" bIns="45712" rtlCol="0">
            <a:spAutoFit/>
          </a:bodyPr>
          <a:lstStyle/>
          <a:p>
            <a:r>
              <a:rPr lang="en-US" sz="3000" dirty="0">
                <a:solidFill>
                  <a:schemeClr val="bg1"/>
                </a:solidFill>
                <a:effectLst>
                  <a:outerShdw blurRad="50800" dist="38100" dir="2700000" algn="tl" rotWithShape="0">
                    <a:prstClr val="black">
                      <a:alpha val="40000"/>
                    </a:prstClr>
                  </a:outerShdw>
                </a:effectLst>
                <a:latin typeface="+mj-lt"/>
                <a:cs typeface="Corbel"/>
              </a:rPr>
              <a:t>Birth</a:t>
            </a:r>
          </a:p>
        </p:txBody>
      </p:sp>
      <p:sp>
        <p:nvSpPr>
          <p:cNvPr id="19" name="Arrow"/>
          <p:cNvSpPr/>
          <p:nvPr/>
        </p:nvSpPr>
        <p:spPr>
          <a:xfrm>
            <a:off x="-11018" y="5002202"/>
            <a:ext cx="12204000" cy="810815"/>
          </a:xfrm>
          <a:prstGeom prst="rightArrow">
            <a:avLst>
              <a:gd name="adj1" fmla="val 73529"/>
              <a:gd name="adj2" fmla="val 36764"/>
            </a:avLst>
          </a:prstGeom>
          <a:solidFill>
            <a:schemeClr val="tx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300" dirty="0">
              <a:solidFill>
                <a:prstClr val="white"/>
              </a:solidFill>
              <a:latin typeface="Calibri"/>
            </a:endParaRPr>
          </a:p>
        </p:txBody>
      </p:sp>
      <p:sp>
        <p:nvSpPr>
          <p:cNvPr id="20" name="Title Box"/>
          <p:cNvSpPr txBox="1">
            <a:spLocks noChangeArrowheads="1"/>
          </p:cNvSpPr>
          <p:nvPr/>
        </p:nvSpPr>
        <p:spPr>
          <a:xfrm>
            <a:off x="1987050" y="5148779"/>
            <a:ext cx="8063345" cy="525264"/>
          </a:xfrm>
          <a:prstGeom prst="rect">
            <a:avLst/>
          </a:prstGeom>
          <a:noFill/>
          <a:ln>
            <a:noFill/>
          </a:ln>
          <a:effectLst>
            <a:innerShdw blurRad="63500" dist="50800" dir="16200000">
              <a:prstClr val="black">
                <a:alpha val="50000"/>
              </a:prstClr>
            </a:innerShdw>
          </a:effectLst>
        </p:spPr>
        <p:txBody>
          <a:bodyPr lIns="91424" tIns="45712" rIns="72254" bIns="45712">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prstClr val="white"/>
                </a:solidFill>
                <a:effectLst>
                  <a:outerShdw blurRad="50800" dist="38100" dir="2700000" algn="tl" rotWithShape="0">
                    <a:prstClr val="black">
                      <a:alpha val="40000"/>
                    </a:prstClr>
                  </a:outerShdw>
                </a:effectLst>
                <a:cs typeface="Corbel"/>
              </a:rPr>
              <a:t>TIMELINE OF DEVELOPMENT</a:t>
            </a:r>
            <a:endParaRPr lang="en-US" sz="3000" dirty="0">
              <a:solidFill>
                <a:prstClr val="white"/>
              </a:solidFill>
              <a:effectLst>
                <a:outerShdw blurRad="50800" dist="38100" dir="2700000" algn="tl" rotWithShape="0">
                  <a:prstClr val="black">
                    <a:alpha val="40000"/>
                  </a:prstClr>
                </a:outerShdw>
              </a:effectLst>
              <a:ea typeface="ヒラギノ明朝 ProN W6" charset="-128"/>
              <a:cs typeface="Corbel"/>
            </a:endParaRPr>
          </a:p>
        </p:txBody>
      </p:sp>
    </p:spTree>
    <p:extLst>
      <p:ext uri="{BB962C8B-B14F-4D97-AF65-F5344CB8AC3E}">
        <p14:creationId xmlns:p14="http://schemas.microsoft.com/office/powerpoint/2010/main" val="316541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4000"/>
                                        <p:tgtEl>
                                          <p:spTgt spid="1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4000"/>
                            </p:stCondLst>
                            <p:childTnLst>
                              <p:par>
                                <p:cTn id="24" presetID="10"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1" grpId="0" animBg="1"/>
      <p:bldP spid="7" grpId="0"/>
      <p:bldP spid="6" grpId="0"/>
      <p:bldP spid="5" grpId="0"/>
      <p:bldP spid="4"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234" y="1652081"/>
            <a:ext cx="4855724" cy="4855724"/>
          </a:xfrm>
          <a:prstGeom prst="rect">
            <a:avLst/>
          </a:prstGeom>
        </p:spPr>
      </p:pic>
    </p:spTree>
    <p:extLst>
      <p:ext uri="{BB962C8B-B14F-4D97-AF65-F5344CB8AC3E}">
        <p14:creationId xmlns:p14="http://schemas.microsoft.com/office/powerpoint/2010/main" val="121396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85" y="0"/>
            <a:ext cx="12192000" cy="6857999"/>
          </a:xfrm>
          <a:prstGeom prst="rect">
            <a:avLst/>
          </a:prstGeom>
        </p:spPr>
      </p:pic>
      <p:grpSp>
        <p:nvGrpSpPr>
          <p:cNvPr id="3" name="Group 2"/>
          <p:cNvGrpSpPr/>
          <p:nvPr/>
        </p:nvGrpSpPr>
        <p:grpSpPr>
          <a:xfrm>
            <a:off x="7898860" y="1651836"/>
            <a:ext cx="2954669" cy="2375656"/>
            <a:chOff x="8869703" y="5068755"/>
            <a:chExt cx="2954669" cy="2375656"/>
          </a:xfrm>
        </p:grpSpPr>
        <p:sp>
          <p:nvSpPr>
            <p:cNvPr id="59" name="14/15 Total to Date"/>
            <p:cNvSpPr txBox="1"/>
            <p:nvPr/>
          </p:nvSpPr>
          <p:spPr>
            <a:xfrm>
              <a:off x="8869703" y="5536196"/>
              <a:ext cx="2954669" cy="1908215"/>
            </a:xfrm>
            <a:prstGeom prst="rect">
              <a:avLst/>
            </a:prstGeom>
            <a:solidFill>
              <a:schemeClr val="bg1"/>
            </a:solidFill>
          </p:spPr>
          <p:txBody>
            <a:bodyPr wrap="square" rtlCol="0">
              <a:spAutoFit/>
            </a:bodyPr>
            <a:lstStyle/>
            <a:p>
              <a:pPr algn="r"/>
              <a:r>
                <a:rPr lang="en-US" sz="3200" dirty="0" smtClean="0">
                  <a:solidFill>
                    <a:prstClr val="black"/>
                  </a:solidFill>
                  <a:latin typeface="Franklin Gothic Book"/>
                  <a:cs typeface="Consolas"/>
                </a:rPr>
                <a:t>57,620 </a:t>
              </a:r>
            </a:p>
            <a:p>
              <a:pPr algn="r"/>
              <a:r>
                <a:rPr lang="en-US" dirty="0" smtClean="0">
                  <a:solidFill>
                    <a:prstClr val="black"/>
                  </a:solidFill>
                  <a:latin typeface="Franklin Gothic Book"/>
                  <a:cs typeface="Consolas"/>
                </a:rPr>
                <a:t>Grade 4 and 7 students</a:t>
              </a:r>
            </a:p>
            <a:p>
              <a:pPr algn="r"/>
              <a:r>
                <a:rPr lang="en-US" sz="3200" dirty="0" smtClean="0">
                  <a:solidFill>
                    <a:prstClr val="black"/>
                  </a:solidFill>
                  <a:latin typeface="Franklin Gothic Book"/>
                  <a:cs typeface="Consolas"/>
                </a:rPr>
                <a:t>31 </a:t>
              </a:r>
              <a:endParaRPr lang="en-US" sz="3200" dirty="0">
                <a:solidFill>
                  <a:prstClr val="black"/>
                </a:solidFill>
                <a:latin typeface="Franklin Gothic Book"/>
                <a:cs typeface="Consolas"/>
              </a:endParaRPr>
            </a:p>
            <a:p>
              <a:pPr algn="r"/>
              <a:r>
                <a:rPr lang="en-US" dirty="0" smtClean="0">
                  <a:solidFill>
                    <a:prstClr val="black"/>
                  </a:solidFill>
                  <a:latin typeface="Franklin Gothic Book"/>
                  <a:cs typeface="Consolas"/>
                </a:rPr>
                <a:t>School Districts</a:t>
              </a:r>
              <a:endParaRPr lang="en-US" dirty="0">
                <a:solidFill>
                  <a:prstClr val="black"/>
                </a:solidFill>
                <a:latin typeface="Franklin Gothic Book"/>
                <a:cs typeface="Consolas"/>
              </a:endParaRPr>
            </a:p>
            <a:p>
              <a:pPr algn="r"/>
              <a:endParaRPr lang="en-US" dirty="0" smtClean="0">
                <a:solidFill>
                  <a:prstClr val="black"/>
                </a:solidFill>
                <a:latin typeface="Franklin Gothic Book"/>
                <a:cs typeface="Consolas"/>
              </a:endParaRPr>
            </a:p>
          </p:txBody>
        </p:sp>
        <p:sp>
          <p:nvSpPr>
            <p:cNvPr id="26" name="Total to Date LABEL"/>
            <p:cNvSpPr txBox="1"/>
            <p:nvPr/>
          </p:nvSpPr>
          <p:spPr>
            <a:xfrm>
              <a:off x="9358198" y="5068755"/>
              <a:ext cx="2466174" cy="584775"/>
            </a:xfrm>
            <a:prstGeom prst="rect">
              <a:avLst/>
            </a:prstGeom>
            <a:noFill/>
          </p:spPr>
          <p:txBody>
            <a:bodyPr wrap="square" rtlCol="0">
              <a:spAutoFit/>
            </a:bodyPr>
            <a:lstStyle/>
            <a:p>
              <a:pPr algn="r"/>
              <a:r>
                <a:rPr lang="en-US" sz="3200" dirty="0" smtClean="0">
                  <a:solidFill>
                    <a:srgbClr val="F7931D"/>
                  </a:solidFill>
                  <a:latin typeface="Franklin Gothic Book"/>
                  <a:cs typeface="Consolas"/>
                </a:rPr>
                <a:t>Total to date:</a:t>
              </a:r>
            </a:p>
          </p:txBody>
        </p:sp>
      </p:grpSp>
      <p:sp>
        <p:nvSpPr>
          <p:cNvPr id="61" name="MDI PARTICIPATION"/>
          <p:cNvSpPr txBox="1"/>
          <p:nvPr/>
        </p:nvSpPr>
        <p:spPr>
          <a:xfrm>
            <a:off x="99985" y="159823"/>
            <a:ext cx="4254652" cy="1631216"/>
          </a:xfrm>
          <a:prstGeom prst="rect">
            <a:avLst/>
          </a:prstGeom>
          <a:noFill/>
        </p:spPr>
        <p:txBody>
          <a:bodyPr wrap="square" rtlCol="0">
            <a:spAutoFit/>
          </a:bodyPr>
          <a:lstStyle/>
          <a:p>
            <a:r>
              <a:rPr lang="en-US" sz="6000" dirty="0" smtClean="0">
                <a:solidFill>
                  <a:srgbClr val="F7931D"/>
                </a:solidFill>
                <a:effectLst>
                  <a:outerShdw blurRad="38100" dist="38100" dir="2700000" algn="tl">
                    <a:srgbClr val="000000">
                      <a:alpha val="43137"/>
                    </a:srgbClr>
                  </a:outerShdw>
                </a:effectLst>
                <a:latin typeface="Franklin Gothic Book"/>
                <a:cs typeface="Consolas"/>
              </a:rPr>
              <a:t>MDI</a:t>
            </a:r>
            <a:r>
              <a:rPr lang="en-US" sz="4000" dirty="0" smtClean="0">
                <a:solidFill>
                  <a:srgbClr val="F7931D"/>
                </a:solidFill>
                <a:effectLst>
                  <a:outerShdw blurRad="38100" dist="38100" dir="2700000" algn="tl">
                    <a:srgbClr val="000000">
                      <a:alpha val="43137"/>
                    </a:srgbClr>
                  </a:outerShdw>
                </a:effectLst>
                <a:latin typeface="Franklin Gothic Book"/>
                <a:cs typeface="Consolas"/>
              </a:rPr>
              <a:t/>
            </a:r>
            <a:br>
              <a:rPr lang="en-US" sz="4000" dirty="0" smtClean="0">
                <a:solidFill>
                  <a:srgbClr val="F7931D"/>
                </a:solidFill>
                <a:effectLst>
                  <a:outerShdw blurRad="38100" dist="38100" dir="2700000" algn="tl">
                    <a:srgbClr val="000000">
                      <a:alpha val="43137"/>
                    </a:srgbClr>
                  </a:outerShdw>
                </a:effectLst>
                <a:latin typeface="Franklin Gothic Book"/>
                <a:cs typeface="Consolas"/>
              </a:rPr>
            </a:br>
            <a:r>
              <a:rPr lang="en-US" sz="4000" dirty="0" smtClean="0">
                <a:solidFill>
                  <a:srgbClr val="F7931D"/>
                </a:solidFill>
                <a:effectLst>
                  <a:outerShdw blurRad="38100" dist="38100" dir="2700000" algn="tl">
                    <a:srgbClr val="000000">
                      <a:alpha val="43137"/>
                    </a:srgbClr>
                  </a:outerShdw>
                </a:effectLst>
                <a:latin typeface="Franklin Gothic Book"/>
                <a:cs typeface="Consolas"/>
              </a:rPr>
              <a:t>PARTICIPATION</a:t>
            </a:r>
            <a:endParaRPr lang="en-CA" sz="4000" dirty="0">
              <a:solidFill>
                <a:srgbClr val="F7931D"/>
              </a:solidFill>
              <a:effectLst>
                <a:outerShdw blurRad="38100" dist="38100" dir="2700000" algn="tl">
                  <a:srgbClr val="000000">
                    <a:alpha val="43137"/>
                  </a:srgbClr>
                </a:outerShdw>
              </a:effectLst>
              <a:latin typeface="Franklin Gothic Book"/>
              <a:cs typeface="Consolas"/>
            </a:endParaRPr>
          </a:p>
        </p:txBody>
      </p:sp>
    </p:spTree>
    <p:extLst>
      <p:ext uri="{BB962C8B-B14F-4D97-AF65-F5344CB8AC3E}">
        <p14:creationId xmlns:p14="http://schemas.microsoft.com/office/powerpoint/2010/main" val="29891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338" y="0"/>
            <a:ext cx="12496801" cy="68961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3795" name="Text Box 7"/>
          <p:cNvSpPr txBox="1">
            <a:spLocks noChangeArrowheads="1"/>
          </p:cNvSpPr>
          <p:nvPr/>
        </p:nvSpPr>
        <p:spPr bwMode="auto">
          <a:xfrm>
            <a:off x="561474" y="4203031"/>
            <a:ext cx="10882480" cy="1323439"/>
          </a:xfrm>
          <a:prstGeom prst="rect">
            <a:avLst/>
          </a:prstGeom>
          <a:noFill/>
          <a:ln w="15875">
            <a:noFill/>
            <a:miter lim="800000"/>
            <a:headEnd/>
            <a:tailEnd/>
          </a:ln>
          <a:effectLst/>
        </p:spPr>
        <p:txBody>
          <a:bodyPr wrap="square">
            <a:spAutoFit/>
          </a:bodyPr>
          <a:lstStyle/>
          <a:p>
            <a:pPr algn="r" eaLnBrk="0" hangingPunct="0">
              <a:defRPr/>
            </a:pPr>
            <a:r>
              <a:rPr lang="en-US" sz="4000" dirty="0" smtClean="0">
                <a:solidFill>
                  <a:prstClr val="black">
                    <a:lumMod val="75000"/>
                    <a:lumOff val="25000"/>
                  </a:prstClr>
                </a:solidFill>
                <a:latin typeface="Arial Black"/>
                <a:ea typeface="Cambria Math" panose="02040503050406030204" pitchFamily="18" charset="0"/>
              </a:rPr>
              <a:t>Self-report questionnaire for Children in  Grade </a:t>
            </a:r>
            <a:r>
              <a:rPr lang="en-US" sz="4000" dirty="0">
                <a:solidFill>
                  <a:prstClr val="black">
                    <a:lumMod val="75000"/>
                    <a:lumOff val="25000"/>
                  </a:prstClr>
                </a:solidFill>
                <a:latin typeface="Arial Black"/>
                <a:ea typeface="Cambria Math" panose="02040503050406030204" pitchFamily="18" charset="0"/>
              </a:rPr>
              <a:t>4 </a:t>
            </a:r>
            <a:r>
              <a:rPr lang="en-US" sz="4000" dirty="0" smtClean="0">
                <a:solidFill>
                  <a:prstClr val="black">
                    <a:lumMod val="75000"/>
                    <a:lumOff val="25000"/>
                  </a:prstClr>
                </a:solidFill>
                <a:latin typeface="Arial Black"/>
                <a:ea typeface="Cambria Math" panose="02040503050406030204" pitchFamily="18" charset="0"/>
              </a:rPr>
              <a:t>and </a:t>
            </a:r>
            <a:r>
              <a:rPr lang="en-US" sz="4000" dirty="0">
                <a:solidFill>
                  <a:prstClr val="black">
                    <a:lumMod val="75000"/>
                    <a:lumOff val="25000"/>
                  </a:prstClr>
                </a:solidFill>
                <a:latin typeface="Arial Black"/>
                <a:ea typeface="Cambria Math" panose="02040503050406030204" pitchFamily="18" charset="0"/>
              </a:rPr>
              <a:t>Grade </a:t>
            </a:r>
            <a:r>
              <a:rPr lang="en-US" sz="4000" dirty="0" smtClean="0">
                <a:solidFill>
                  <a:prstClr val="black">
                    <a:lumMod val="75000"/>
                    <a:lumOff val="25000"/>
                  </a:prstClr>
                </a:solidFill>
                <a:latin typeface="Arial Black"/>
                <a:ea typeface="Cambria Math" panose="02040503050406030204" pitchFamily="18" charset="0"/>
              </a:rPr>
              <a:t>7</a:t>
            </a:r>
          </a:p>
        </p:txBody>
      </p:sp>
      <p:pic>
        <p:nvPicPr>
          <p:cNvPr id="4" name="Picture 3"/>
          <p:cNvPicPr>
            <a:picLocks noChangeAspect="1"/>
          </p:cNvPicPr>
          <p:nvPr/>
        </p:nvPicPr>
        <p:blipFill rotWithShape="1">
          <a:blip r:embed="rId4"/>
          <a:srcRect/>
          <a:stretch/>
        </p:blipFill>
        <p:spPr>
          <a:xfrm>
            <a:off x="8232775" y="339725"/>
            <a:ext cx="3959225" cy="2632075"/>
          </a:xfrm>
          <a:prstGeom prst="rect">
            <a:avLst/>
          </a:prstGeom>
          <a:effectLst>
            <a:outerShdw blurRad="50800" dist="38100" dir="2700000" algn="tl" rotWithShape="0">
              <a:prstClr val="black">
                <a:alpha val="40000"/>
              </a:prstClr>
            </a:outerShdw>
          </a:effectLst>
        </p:spPr>
      </p:pic>
      <p:sp>
        <p:nvSpPr>
          <p:cNvPr id="8198" name="TextBox 5"/>
          <p:cNvSpPr txBox="1">
            <a:spLocks noChangeArrowheads="1"/>
          </p:cNvSpPr>
          <p:nvPr/>
        </p:nvSpPr>
        <p:spPr bwMode="auto">
          <a:xfrm>
            <a:off x="158750" y="6429375"/>
            <a:ext cx="11849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lnSpc>
                <a:spcPct val="150000"/>
              </a:lnSpc>
              <a:spcBef>
                <a:spcPct val="0"/>
              </a:spcBef>
              <a:spcAft>
                <a:spcPct val="0"/>
              </a:spcAft>
            </a:pPr>
            <a:r>
              <a:rPr lang="en-CA" altLang="en-US" sz="1000" smtClean="0">
                <a:solidFill>
                  <a:srgbClr val="AEA198"/>
                </a:solidFill>
              </a:rPr>
              <a:t>Computer Lab 4th Grade by Woodleywonderworks - Flickr CC Attribution</a:t>
            </a:r>
            <a:endParaRPr lang="en-US" altLang="en-US" sz="1000" smtClean="0">
              <a:solidFill>
                <a:srgbClr val="AEA198"/>
              </a:solidFill>
            </a:endParaRPr>
          </a:p>
        </p:txBody>
      </p:sp>
    </p:spTree>
    <p:extLst>
      <p:ext uri="{BB962C8B-B14F-4D97-AF65-F5344CB8AC3E}">
        <p14:creationId xmlns:p14="http://schemas.microsoft.com/office/powerpoint/2010/main" val="106821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368" t="29026" b="1"/>
          <a:stretch/>
        </p:blipFill>
        <p:spPr>
          <a:xfrm>
            <a:off x="-1" y="0"/>
            <a:ext cx="12192001" cy="6858000"/>
          </a:xfrm>
          <a:prstGeom prst="rect">
            <a:avLst/>
          </a:prstGeom>
        </p:spPr>
      </p:pic>
      <p:sp>
        <p:nvSpPr>
          <p:cNvPr id="5" name="Rectangle 4"/>
          <p:cNvSpPr/>
          <p:nvPr/>
        </p:nvSpPr>
        <p:spPr>
          <a:xfrm>
            <a:off x="-160338" y="0"/>
            <a:ext cx="12496801" cy="68961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Text Box 7"/>
          <p:cNvSpPr txBox="1">
            <a:spLocks noChangeArrowheads="1"/>
          </p:cNvSpPr>
          <p:nvPr/>
        </p:nvSpPr>
        <p:spPr bwMode="auto">
          <a:xfrm>
            <a:off x="627063" y="3665538"/>
            <a:ext cx="10802937" cy="708025"/>
          </a:xfrm>
          <a:prstGeom prst="rect">
            <a:avLst/>
          </a:prstGeom>
          <a:noFill/>
          <a:ln w="15875">
            <a:noFill/>
            <a:miter lim="800000"/>
            <a:headEnd/>
            <a:tailEnd/>
          </a:ln>
        </p:spPr>
        <p:txBody>
          <a:bodyPr lIns="91214" tIns="45718" rIns="91214" bIns="45718">
            <a:spAutoFit/>
          </a:bodyPr>
          <a:lstStyle/>
          <a:p>
            <a:pPr algn="ctr" defTabSz="911839" eaLnBrk="0" hangingPunct="0">
              <a:defRPr/>
            </a:pPr>
            <a:r>
              <a:rPr lang="en-US" sz="4000" dirty="0">
                <a:solidFill>
                  <a:prstClr val="black">
                    <a:lumMod val="75000"/>
                    <a:lumOff val="25000"/>
                  </a:prstClr>
                </a:solidFill>
                <a:latin typeface="Arial Black"/>
                <a:ea typeface="Cambria Math" panose="02040503050406030204" pitchFamily="18" charset="0"/>
              </a:rPr>
              <a:t>was developed </a:t>
            </a:r>
            <a:r>
              <a:rPr lang="en-US" sz="4000" dirty="0" smtClean="0">
                <a:solidFill>
                  <a:prstClr val="black">
                    <a:lumMod val="75000"/>
                    <a:lumOff val="25000"/>
                  </a:prstClr>
                </a:solidFill>
                <a:latin typeface="Arial Black"/>
                <a:ea typeface="Cambria Math" panose="02040503050406030204" pitchFamily="18" charset="0"/>
              </a:rPr>
              <a:t>…</a:t>
            </a:r>
            <a:endParaRPr lang="en-US" altLang="ja-JP" sz="4000" dirty="0">
              <a:solidFill>
                <a:prstClr val="black">
                  <a:lumMod val="75000"/>
                  <a:lumOff val="25000"/>
                </a:prstClr>
              </a:solidFill>
              <a:ea typeface="Cambria Math" panose="02040503050406030204" pitchFamily="18" charset="0"/>
            </a:endParaRPr>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3038" y="863600"/>
            <a:ext cx="3957637"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627063" y="4492625"/>
            <a:ext cx="10802937" cy="1938988"/>
          </a:xfrm>
          <a:prstGeom prst="rect">
            <a:avLst/>
          </a:prstGeom>
          <a:noFill/>
          <a:ln w="15875">
            <a:noFill/>
            <a:miter lim="800000"/>
            <a:headEnd/>
            <a:tailEnd/>
          </a:ln>
        </p:spPr>
        <p:txBody>
          <a:bodyPr lIns="91214" tIns="45718" rIns="91214" bIns="45718">
            <a:spAutoFit/>
          </a:bodyPr>
          <a:lstStyle/>
          <a:p>
            <a:pPr algn="ctr" defTabSz="911839" eaLnBrk="0" hangingPunct="0">
              <a:defRPr/>
            </a:pPr>
            <a:r>
              <a:rPr lang="en-US" sz="4000" dirty="0" smtClean="0">
                <a:solidFill>
                  <a:prstClr val="black">
                    <a:lumMod val="75000"/>
                    <a:lumOff val="25000"/>
                  </a:prstClr>
                </a:solidFill>
                <a:ea typeface="Cambria Math" panose="02040503050406030204" pitchFamily="18" charset="0"/>
              </a:rPr>
              <a:t>based </a:t>
            </a:r>
            <a:r>
              <a:rPr lang="en-US" sz="4000" dirty="0">
                <a:solidFill>
                  <a:prstClr val="black">
                    <a:lumMod val="75000"/>
                    <a:lumOff val="25000"/>
                  </a:prstClr>
                </a:solidFill>
                <a:ea typeface="Cambria Math" panose="02040503050406030204" pitchFamily="18" charset="0"/>
              </a:rPr>
              <a:t>on recent scientific research on children’s social, emotional learning and development, positive psychology, and resiliency (assets).</a:t>
            </a:r>
          </a:p>
        </p:txBody>
      </p:sp>
    </p:spTree>
    <p:extLst>
      <p:ext uri="{BB962C8B-B14F-4D97-AF65-F5344CB8AC3E}">
        <p14:creationId xmlns:p14="http://schemas.microsoft.com/office/powerpoint/2010/main" val="38516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89" t="17151" r="685" b="410"/>
          <a:stretch/>
        </p:blipFill>
        <p:spPr>
          <a:xfrm flipV="1">
            <a:off x="3" y="-11430"/>
            <a:ext cx="12230100" cy="6892290"/>
          </a:xfrm>
          <a:prstGeom prst="rect">
            <a:avLst/>
          </a:prstGeom>
        </p:spPr>
      </p:pic>
      <p:sp>
        <p:nvSpPr>
          <p:cNvPr id="7" name="Text Box 7"/>
          <p:cNvSpPr txBox="1">
            <a:spLocks noChangeArrowheads="1"/>
          </p:cNvSpPr>
          <p:nvPr/>
        </p:nvSpPr>
        <p:spPr bwMode="auto">
          <a:xfrm>
            <a:off x="657918" y="238810"/>
            <a:ext cx="9271751" cy="1015663"/>
          </a:xfrm>
          <a:prstGeom prst="rect">
            <a:avLst/>
          </a:prstGeom>
          <a:noFill/>
          <a:ln w="15875">
            <a:noFill/>
            <a:miter lim="800000"/>
            <a:headEnd/>
            <a:tailEnd/>
          </a:ln>
          <a:effectLst/>
        </p:spPr>
        <p:txBody>
          <a:bodyPr wrap="square">
            <a:spAutoFit/>
          </a:bodyPr>
          <a:lstStyle/>
          <a:p>
            <a:pPr defTabSz="914400">
              <a:defRPr/>
            </a:pPr>
            <a:r>
              <a:rPr lang="en-US" sz="6000" b="1" dirty="0" smtClean="0">
                <a:solidFill>
                  <a:prstClr val="white"/>
                </a:solidFill>
                <a:latin typeface="Calibri" panose="020F0502020204030204" pitchFamily="34" charset="0"/>
                <a:ea typeface="Cambria Math" panose="02040503050406030204" pitchFamily="18" charset="0"/>
              </a:rPr>
              <a:t>Used at a Population Level</a:t>
            </a:r>
            <a:endParaRPr lang="en-US" sz="6000" b="1" dirty="0">
              <a:solidFill>
                <a:prstClr val="white"/>
              </a:solidFill>
              <a:latin typeface="Calibri" panose="020F0502020204030204" pitchFamily="34" charset="0"/>
              <a:ea typeface="Cambria Math" panose="02040503050406030204" pitchFamily="18" charset="0"/>
            </a:endParaRPr>
          </a:p>
        </p:txBody>
      </p:sp>
      <p:pic>
        <p:nvPicPr>
          <p:cNvPr id="8" name="Picture 7"/>
          <p:cNvPicPr>
            <a:picLocks noChangeAspect="1"/>
          </p:cNvPicPr>
          <p:nvPr/>
        </p:nvPicPr>
        <p:blipFill>
          <a:blip r:embed="rId4"/>
          <a:stretch>
            <a:fillRect/>
          </a:stretch>
        </p:blipFill>
        <p:spPr>
          <a:xfrm>
            <a:off x="10149039" y="5396354"/>
            <a:ext cx="969348" cy="1499746"/>
          </a:xfrm>
          <a:prstGeom prst="rect">
            <a:avLst/>
          </a:prstGeom>
        </p:spPr>
      </p:pic>
      <p:sp>
        <p:nvSpPr>
          <p:cNvPr id="10" name="Text Box 7"/>
          <p:cNvSpPr txBox="1">
            <a:spLocks noChangeArrowheads="1"/>
          </p:cNvSpPr>
          <p:nvPr/>
        </p:nvSpPr>
        <p:spPr bwMode="auto">
          <a:xfrm>
            <a:off x="6235744" y="1254473"/>
            <a:ext cx="6085840" cy="1631216"/>
          </a:xfrm>
          <a:prstGeom prst="rect">
            <a:avLst/>
          </a:prstGeom>
          <a:noFill/>
          <a:ln w="15875">
            <a:noFill/>
            <a:miter lim="800000"/>
            <a:headEnd/>
            <a:tailEnd/>
          </a:ln>
          <a:effectLst/>
        </p:spPr>
        <p:txBody>
          <a:bodyPr wrap="square">
            <a:spAutoFit/>
          </a:bodyPr>
          <a:lstStyle/>
          <a:p>
            <a:pPr defTabSz="914400">
              <a:defRPr/>
            </a:pPr>
            <a:r>
              <a:rPr lang="en-US" sz="6000" b="1" dirty="0" smtClean="0">
                <a:solidFill>
                  <a:prstClr val="white"/>
                </a:solidFill>
                <a:latin typeface="Calibri"/>
                <a:ea typeface="Cambria Math" panose="02040503050406030204" pitchFamily="18" charset="0"/>
              </a:rPr>
              <a:t>NOT</a:t>
            </a:r>
            <a:r>
              <a:rPr lang="en-US" sz="4000" dirty="0" smtClean="0">
                <a:solidFill>
                  <a:prstClr val="white"/>
                </a:solidFill>
                <a:latin typeface="Calibri Light"/>
                <a:ea typeface="Cambria Math" panose="02040503050406030204" pitchFamily="18" charset="0"/>
              </a:rPr>
              <a:t> </a:t>
            </a:r>
            <a:r>
              <a:rPr lang="en-US" sz="4000" b="1" dirty="0" smtClean="0">
                <a:solidFill>
                  <a:prstClr val="white"/>
                </a:solidFill>
                <a:latin typeface="Calibri" panose="020F0502020204030204" pitchFamily="34" charset="0"/>
                <a:ea typeface="Cambria Math" panose="02040503050406030204" pitchFamily="18" charset="0"/>
              </a:rPr>
              <a:t>used as an</a:t>
            </a:r>
          </a:p>
          <a:p>
            <a:pPr defTabSz="914400">
              <a:defRPr/>
            </a:pPr>
            <a:r>
              <a:rPr lang="en-US" sz="4000" b="1" dirty="0" smtClean="0">
                <a:solidFill>
                  <a:prstClr val="white"/>
                </a:solidFill>
                <a:latin typeface="Calibri" panose="020F0502020204030204" pitchFamily="34" charset="0"/>
                <a:ea typeface="Cambria Math" panose="02040503050406030204" pitchFamily="18" charset="0"/>
              </a:rPr>
              <a:t>Individual Diagnostic Tool</a:t>
            </a:r>
            <a:endParaRPr lang="en-US" sz="4000" b="1" dirty="0">
              <a:solidFill>
                <a:prstClr val="white"/>
              </a:solidFill>
              <a:latin typeface="Calibri" panose="020F0502020204030204" pitchFamily="34" charset="0"/>
              <a:ea typeface="Cambria Math" panose="02040503050406030204" pitchFamily="18" charset="0"/>
            </a:endParaRPr>
          </a:p>
        </p:txBody>
      </p:sp>
    </p:spTree>
    <p:extLst>
      <p:ext uri="{BB962C8B-B14F-4D97-AF65-F5344CB8AC3E}">
        <p14:creationId xmlns:p14="http://schemas.microsoft.com/office/powerpoint/2010/main" val="3210441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367" r="25812"/>
          <a:stretch/>
        </p:blipFill>
        <p:spPr>
          <a:xfrm>
            <a:off x="185351" y="922123"/>
            <a:ext cx="4361936" cy="5829300"/>
          </a:xfrm>
          <a:prstGeom prst="rect">
            <a:avLst/>
          </a:prstGeom>
        </p:spPr>
      </p:pic>
      <p:sp>
        <p:nvSpPr>
          <p:cNvPr id="7" name="Title 2"/>
          <p:cNvSpPr txBox="1">
            <a:spLocks/>
          </p:cNvSpPr>
          <p:nvPr/>
        </p:nvSpPr>
        <p:spPr>
          <a:xfrm>
            <a:off x="5123543" y="1695170"/>
            <a:ext cx="4586514" cy="1701907"/>
          </a:xfrm>
          <a:prstGeom prst="rect">
            <a:avLst/>
          </a:prstGeom>
        </p:spPr>
        <p:txBody>
          <a:bodyPr wrap="square" lIns="91440" tIns="45720" rIns="91440" bIns="45720" anchor="ctr" anchorCtr="0">
            <a:noAutofit/>
          </a:bodyPr>
          <a:lstStyle/>
          <a:p>
            <a:pPr>
              <a:defRPr/>
            </a:pPr>
            <a:r>
              <a:rPr lang="en-US" sz="3200" b="1" dirty="0"/>
              <a:t>Article 12: </a:t>
            </a:r>
          </a:p>
          <a:p>
            <a:pPr>
              <a:defRPr/>
            </a:pPr>
            <a:r>
              <a:rPr lang="en-US" sz="2800" dirty="0">
                <a:solidFill>
                  <a:schemeClr val="bg2">
                    <a:lumMod val="50000"/>
                  </a:schemeClr>
                </a:solidFill>
              </a:rPr>
              <a:t>Children have a right to give their opinion and be listened to by the adults around them</a:t>
            </a:r>
          </a:p>
        </p:txBody>
      </p:sp>
      <p:sp>
        <p:nvSpPr>
          <p:cNvPr id="3" name="Title 2"/>
          <p:cNvSpPr>
            <a:spLocks noGrp="1"/>
          </p:cNvSpPr>
          <p:nvPr>
            <p:ph type="title"/>
          </p:nvPr>
        </p:nvSpPr>
        <p:spPr>
          <a:xfrm>
            <a:off x="838200" y="571257"/>
            <a:ext cx="10515600" cy="701731"/>
          </a:xfrm>
        </p:spPr>
        <p:txBody>
          <a:bodyPr/>
          <a:lstStyle/>
          <a:p>
            <a:r>
              <a:rPr lang="en-CA" cap="all" dirty="0" smtClean="0"/>
              <a:t>Upholding the Rights of the Child</a:t>
            </a:r>
            <a:endParaRPr lang="en-CA" cap="all" dirty="0"/>
          </a:p>
        </p:txBody>
      </p:sp>
      <p:cxnSp>
        <p:nvCxnSpPr>
          <p:cNvPr id="8" name="Straight Connector 7"/>
          <p:cNvCxnSpPr/>
          <p:nvPr/>
        </p:nvCxnSpPr>
        <p:spPr>
          <a:xfrm>
            <a:off x="0" y="6042454"/>
            <a:ext cx="12192000" cy="0"/>
          </a:xfrm>
          <a:prstGeom prst="line">
            <a:avLst/>
          </a:prstGeom>
          <a:ln>
            <a:solidFill>
              <a:srgbClr val="AFA2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2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14&quot;&gt;&lt;property id=&quot;20148&quot; value=&quot;5&quot;/&gt;&lt;property id=&quot;20300&quot; value=&quot;Slide 1 - &amp;quot;MDI&amp;quot;&quot;/&gt;&lt;property id=&quot;20307&quot; value=&quot;435&quot;/&gt;&lt;/object&gt;&lt;object type=&quot;3&quot; unique_id=&quot;10015&quot;&gt;&lt;property id=&quot;20148&quot; value=&quot;5&quot;/&gt;&lt;property id=&quot;20300&quot; value=&quot;Slide 2&quot;/&gt;&lt;property id=&quot;20307&quot; value=&quot;441&quot;/&gt;&lt;/object&gt;&lt;object type=&quot;3&quot; unique_id=&quot;10017&quot;&gt;&lt;property id=&quot;20148&quot; value=&quot;5&quot;/&gt;&lt;property id=&quot;20300&quot; value=&quot;Slide 4&quot;/&gt;&lt;property id=&quot;20307&quot; value=&quot;444&quot;/&gt;&lt;/object&gt;&lt;object type=&quot;3&quot; unique_id=&quot;10018&quot;&gt;&lt;property id=&quot;20148&quot; value=&quot;5&quot;/&gt;&lt;property id=&quot;20300&quot; value=&quot;Slide 5&quot;/&gt;&lt;property id=&quot;20307&quot; value=&quot;443&quot;/&gt;&lt;/object&gt;&lt;object type=&quot;3&quot; unique_id=&quot;10019&quot;&gt;&lt;property id=&quot;20148&quot; value=&quot;5&quot;/&gt;&lt;property id=&quot;20300&quot; value=&quot;Slide 6 - &amp;quot;Well-Being Indicators&amp;quot;&quot;/&gt;&lt;property id=&quot;20307&quot; value=&quot;445&quot;/&gt;&lt;/object&gt;&lt;object type=&quot;3&quot; unique_id=&quot;10020&quot;&gt;&lt;property id=&quot;20148&quot; value=&quot;5&quot;/&gt;&lt;property id=&quot;20300&quot; value=&quot;Slide 9 - &amp;quot;MDI Well-Being Index&amp;quot;&quot;/&gt;&lt;property id=&quot;20307&quot; value=&quot;446&quot;/&gt;&lt;/object&gt;&lt;object type=&quot;3&quot; unique_id=&quot;10021&quot;&gt;&lt;property id=&quot;20148&quot; value=&quot;5&quot;/&gt;&lt;property id=&quot;20300&quot; value=&quot;Slide 10 - &amp;quot;MDI Assets Index&amp;quot;&quot;/&gt;&lt;property id=&quot;20307&quot; value=&quot;447&quot;/&gt;&lt;/object&gt;&lt;object type=&quot;3&quot; unique_id=&quot;10023&quot;&gt;&lt;property id=&quot;20148&quot; value=&quot;5&quot;/&gt;&lt;property id=&quot;20300&quot; value=&quot;Slide 3 - &amp;quot;Social &amp;amp; Emotional Learning Core Competencies&amp;quot;&quot;/&gt;&lt;property id=&quot;20307&quot; value=&quot;411&quot;/&gt;&lt;/object&gt;&lt;object type=&quot;3&quot; unique_id=&quot;10024&quot;&gt;&lt;property id=&quot;20148&quot; value=&quot;5&quot;/&gt;&lt;property id=&quot;20300&quot; value=&quot;Slide 11&quot;/&gt;&lt;property id=&quot;20307&quot; value=&quot;420&quot;/&gt;&lt;/object&gt;&lt;object type=&quot;3&quot; unique_id=&quot;10025&quot;&gt;&lt;property id=&quot;20148&quot; value=&quot;5&quot;/&gt;&lt;property id=&quot;20300&quot; value=&quot;Slide 12 - &amp;quot;Child and Adolescent Pathways to Well-Being in Adulthood: A 32-Year Longitudinal Study&amp;quot;&quot;/&gt;&lt;property id=&quot;20307&quot; value=&quot;430&quot;/&gt;&lt;/object&gt;&lt;object type=&quot;3&quot; unique_id=&quot;17646&quot;&gt;&lt;property id=&quot;20148&quot; value=&quot;5&quot;/&gt;&lt;property id=&quot;20300&quot; value=&quot;Slide 7&quot;/&gt;&lt;property id=&quot;20307&quot; value=&quot;494&quot;/&gt;&lt;/object&gt;&lt;object type=&quot;3&quot; unique_id=&quot;17647&quot;&gt;&lt;property id=&quot;20148&quot; value=&quot;5&quot;/&gt;&lt;property id=&quot;20300&quot; value=&quot;Slide 8&quot;/&gt;&lt;property id=&quot;20307&quot; value=&quot;495&quot;/&gt;&lt;/object&gt;&lt;/object&gt;&lt;object type=&quot;8&quot; unique_id=&quot;10130&quot;&gt;&lt;/object&gt;&lt;/object&gt;&lt;/database&gt;"/>
  <p:tag name="SECTOMILLISECCONVERTED" val="1"/>
</p:tagLst>
</file>

<file path=ppt/theme/theme1.xml><?xml version="1.0" encoding="utf-8"?>
<a:theme xmlns:a="http://schemas.openxmlformats.org/drawingml/2006/main" name="1_Office Theme">
  <a:themeElements>
    <a:clrScheme name="MDI">
      <a:dk1>
        <a:sysClr val="windowText" lastClr="000000"/>
      </a:dk1>
      <a:lt1>
        <a:sysClr val="window" lastClr="FFFFFF"/>
      </a:lt1>
      <a:dk2>
        <a:srgbClr val="F7931D"/>
      </a:dk2>
      <a:lt2>
        <a:srgbClr val="AEA198"/>
      </a:lt2>
      <a:accent1>
        <a:srgbClr val="2F4921"/>
      </a:accent1>
      <a:accent2>
        <a:srgbClr val="5D833A"/>
      </a:accent2>
      <a:accent3>
        <a:srgbClr val="84A645"/>
      </a:accent3>
      <a:accent4>
        <a:srgbClr val="622E1B"/>
      </a:accent4>
      <a:accent5>
        <a:srgbClr val="A55018"/>
      </a:accent5>
      <a:accent6>
        <a:srgbClr val="B17F4B"/>
      </a:accent6>
      <a:hlink>
        <a:srgbClr val="F7931D"/>
      </a:hlink>
      <a:folHlink>
        <a:srgbClr val="FAC07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DI">
      <a:dk1>
        <a:sysClr val="windowText" lastClr="000000"/>
      </a:dk1>
      <a:lt1>
        <a:sysClr val="window" lastClr="FFFFFF"/>
      </a:lt1>
      <a:dk2>
        <a:srgbClr val="F7931D"/>
      </a:dk2>
      <a:lt2>
        <a:srgbClr val="AEA198"/>
      </a:lt2>
      <a:accent1>
        <a:srgbClr val="2F4921"/>
      </a:accent1>
      <a:accent2>
        <a:srgbClr val="5D833A"/>
      </a:accent2>
      <a:accent3>
        <a:srgbClr val="84A645"/>
      </a:accent3>
      <a:accent4>
        <a:srgbClr val="622E1B"/>
      </a:accent4>
      <a:accent5>
        <a:srgbClr val="A55018"/>
      </a:accent5>
      <a:accent6>
        <a:srgbClr val="B17F4B"/>
      </a:accent6>
      <a:hlink>
        <a:srgbClr val="F7931D"/>
      </a:hlink>
      <a:folHlink>
        <a:srgbClr val="FAC07B"/>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HELP">
  <a:themeElements>
    <a:clrScheme name="HELP Color Theme">
      <a:dk1>
        <a:sysClr val="windowText" lastClr="000000"/>
      </a:dk1>
      <a:lt1>
        <a:srgbClr val="FFFFFF"/>
      </a:lt1>
      <a:dk2>
        <a:srgbClr val="003468"/>
      </a:dk2>
      <a:lt2>
        <a:srgbClr val="5D87A1"/>
      </a:lt2>
      <a:accent1>
        <a:srgbClr val="3B6E8F"/>
      </a:accent1>
      <a:accent2>
        <a:srgbClr val="80A1B6"/>
      </a:accent2>
      <a:accent3>
        <a:srgbClr val="B9C7D4"/>
      </a:accent3>
      <a:accent4>
        <a:srgbClr val="CBD6DF"/>
      </a:accent4>
      <a:accent5>
        <a:srgbClr val="A8996E"/>
      </a:accent5>
      <a:accent6>
        <a:srgbClr val="5C8727"/>
      </a:accent6>
      <a:hlink>
        <a:srgbClr val="8FA872"/>
      </a:hlink>
      <a:folHlink>
        <a:srgbClr val="B4CC95"/>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DI">
      <a:dk1>
        <a:sysClr val="windowText" lastClr="000000"/>
      </a:dk1>
      <a:lt1>
        <a:sysClr val="window" lastClr="FFFFFF"/>
      </a:lt1>
      <a:dk2>
        <a:srgbClr val="F7931D"/>
      </a:dk2>
      <a:lt2>
        <a:srgbClr val="AEA198"/>
      </a:lt2>
      <a:accent1>
        <a:srgbClr val="2F4921"/>
      </a:accent1>
      <a:accent2>
        <a:srgbClr val="5D833A"/>
      </a:accent2>
      <a:accent3>
        <a:srgbClr val="84A645"/>
      </a:accent3>
      <a:accent4>
        <a:srgbClr val="622E1B"/>
      </a:accent4>
      <a:accent5>
        <a:srgbClr val="A55018"/>
      </a:accent5>
      <a:accent6>
        <a:srgbClr val="B17F4B"/>
      </a:accent6>
      <a:hlink>
        <a:srgbClr val="F7931D"/>
      </a:hlink>
      <a:folHlink>
        <a:srgbClr val="FAC07B"/>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MDI">
      <a:dk1>
        <a:sysClr val="windowText" lastClr="000000"/>
      </a:dk1>
      <a:lt1>
        <a:sysClr val="window" lastClr="FFFFFF"/>
      </a:lt1>
      <a:dk2>
        <a:srgbClr val="F7931D"/>
      </a:dk2>
      <a:lt2>
        <a:srgbClr val="AEA198"/>
      </a:lt2>
      <a:accent1>
        <a:srgbClr val="2F4921"/>
      </a:accent1>
      <a:accent2>
        <a:srgbClr val="5D833A"/>
      </a:accent2>
      <a:accent3>
        <a:srgbClr val="84A645"/>
      </a:accent3>
      <a:accent4>
        <a:srgbClr val="622E1B"/>
      </a:accent4>
      <a:accent5>
        <a:srgbClr val="A55018"/>
      </a:accent5>
      <a:accent6>
        <a:srgbClr val="B17F4B"/>
      </a:accent6>
      <a:hlink>
        <a:srgbClr val="F7931D"/>
      </a:hlink>
      <a:folHlink>
        <a:srgbClr val="FAC07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12065</TotalTime>
  <Words>2082</Words>
  <Application>Microsoft Office PowerPoint</Application>
  <PresentationFormat>Widescreen</PresentationFormat>
  <Paragraphs>283</Paragraphs>
  <Slides>25</Slides>
  <Notes>22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25</vt:i4>
      </vt:variant>
    </vt:vector>
  </HeadingPairs>
  <TitlesOfParts>
    <vt:vector size="45" baseType="lpstr">
      <vt:lpstr>MS PGothic</vt:lpstr>
      <vt:lpstr>MS PGothic</vt:lpstr>
      <vt:lpstr>Arial</vt:lpstr>
      <vt:lpstr>Arial Black</vt:lpstr>
      <vt:lpstr>Calibri</vt:lpstr>
      <vt:lpstr>Calibri Light</vt:lpstr>
      <vt:lpstr>Cambria Math</vt:lpstr>
      <vt:lpstr>Century Gothic</vt:lpstr>
      <vt:lpstr>Consolas</vt:lpstr>
      <vt:lpstr>Corbel</vt:lpstr>
      <vt:lpstr>Franklin Gothic Book</vt:lpstr>
      <vt:lpstr>Franklin Gothic Medium</vt:lpstr>
      <vt:lpstr>Trebuchet MS</vt:lpstr>
      <vt:lpstr>Wingdings</vt:lpstr>
      <vt:lpstr>ヒラギノ明朝 ProN W6</vt:lpstr>
      <vt:lpstr>1_Office Theme</vt:lpstr>
      <vt:lpstr>2_Office Theme</vt:lpstr>
      <vt:lpstr>New HELP</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Upholding the Rights of the Child</vt:lpstr>
      <vt:lpstr>BC’s new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MDI SURVEY ADMINISTRATOR ROLE</vt:lpstr>
      <vt:lpstr>How do you administer  the</vt:lpstr>
      <vt:lpstr>MDI ADMINISTRATION</vt:lpstr>
      <vt:lpstr>PRIVACY AND CONFIDENTIALITY</vt:lpstr>
      <vt:lpstr>Next Steps for Principals </vt:lpstr>
      <vt:lpstr>Videos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 Emilia</dc:creator>
  <cp:lastModifiedBy>Gilbert, Marit</cp:lastModifiedBy>
  <cp:revision>336</cp:revision>
  <dcterms:created xsi:type="dcterms:W3CDTF">2013-10-16T21:24:07Z</dcterms:created>
  <dcterms:modified xsi:type="dcterms:W3CDTF">2017-09-15T19:26:03Z</dcterms:modified>
</cp:coreProperties>
</file>