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0" r:id="rId1"/>
    <p:sldMasterId id="2147483681" r:id="rId2"/>
  </p:sldMasterIdLst>
  <p:notesMasterIdLst>
    <p:notesMasterId r:id="rId23"/>
  </p:notesMasterIdLst>
  <p:sldIdLst>
    <p:sldId id="306" r:id="rId3"/>
    <p:sldId id="260" r:id="rId4"/>
    <p:sldId id="256" r:id="rId5"/>
    <p:sldId id="299" r:id="rId6"/>
    <p:sldId id="268" r:id="rId7"/>
    <p:sldId id="262" r:id="rId8"/>
    <p:sldId id="289" r:id="rId9"/>
    <p:sldId id="292" r:id="rId10"/>
    <p:sldId id="293" r:id="rId11"/>
    <p:sldId id="297" r:id="rId12"/>
    <p:sldId id="295" r:id="rId13"/>
    <p:sldId id="298" r:id="rId14"/>
    <p:sldId id="305" r:id="rId15"/>
    <p:sldId id="284" r:id="rId16"/>
    <p:sldId id="300" r:id="rId17"/>
    <p:sldId id="302" r:id="rId18"/>
    <p:sldId id="303" r:id="rId19"/>
    <p:sldId id="308" r:id="rId20"/>
    <p:sldId id="307" r:id="rId21"/>
    <p:sldId id="309" r:id="rId2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7B6F48C-D547-4E46-9647-78719D50277F}">
  <a:tblStyle styleId="{87B6F48C-D547-4E46-9647-78719D50277F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5"/>
    <p:restoredTop sz="94872"/>
  </p:normalViewPr>
  <p:slideViewPr>
    <p:cSldViewPr snapToGrid="0" snapToObjects="1">
      <p:cViewPr>
        <p:scale>
          <a:sx n="85" d="100"/>
          <a:sy n="85" d="100"/>
        </p:scale>
        <p:origin x="832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95159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774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6885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5948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3504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2475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615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Clr>
                <a:srgbClr val="505670"/>
              </a:buClr>
              <a:buSzPct val="100000"/>
              <a:buFont typeface="Varela Round"/>
              <a:buChar char="▧"/>
            </a:pPr>
            <a:r>
              <a:rPr lang="en-US" altLang="en-US" sz="1100" dirty="0" smtClean="0">
                <a:solidFill>
                  <a:srgbClr val="505670"/>
                </a:solidFill>
                <a:latin typeface="Century Gothic" charset="0"/>
                <a:ea typeface="Century Gothic" charset="0"/>
                <a:cs typeface="Century Gothic" charset="0"/>
              </a:rPr>
              <a:t>Participant is always the “teacher,”.</a:t>
            </a:r>
          </a:p>
          <a:p>
            <a:pPr marL="285750" indent="-285750">
              <a:buClr>
                <a:srgbClr val="505670"/>
              </a:buClr>
              <a:buSzPct val="100000"/>
              <a:buFont typeface="Varela Round"/>
              <a:buChar char="▧"/>
            </a:pPr>
            <a:endParaRPr lang="en-US" altLang="en-US" sz="1100" dirty="0" smtClean="0">
              <a:solidFill>
                <a:srgbClr val="50567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285750" indent="-285750">
              <a:buClr>
                <a:srgbClr val="505670"/>
              </a:buClr>
              <a:buSzPct val="100000"/>
              <a:buFont typeface="Varela Round"/>
              <a:buChar char="▧"/>
            </a:pPr>
            <a:r>
              <a:rPr lang="en-US" altLang="en-US" sz="1100" dirty="0" smtClean="0">
                <a:solidFill>
                  <a:srgbClr val="505670"/>
                </a:solidFill>
                <a:latin typeface="Century Gothic" charset="0"/>
                <a:ea typeface="Century Gothic" charset="0"/>
                <a:cs typeface="Century Gothic" charset="0"/>
              </a:rPr>
              <a:t>Every time that the learner is wrong on a word recognition task the teacher must shock the l</a:t>
            </a:r>
            <a:endParaRPr lang="en-US" altLang="en-US" sz="11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573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210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6798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yellow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630650" y="2655750"/>
            <a:ext cx="5882699" cy="154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18476D4-9379-894B-90D6-5EB7B39B1B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639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1027950" y="689775"/>
            <a:ext cx="7088099" cy="910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1pPr>
            <a:lvl2pPr lvl="1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2pPr>
            <a:lvl3pPr lvl="2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3pPr>
            <a:lvl4pPr lvl="3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4pPr>
            <a:lvl5pPr lvl="4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5pPr>
            <a:lvl6pPr lvl="5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6pPr>
            <a:lvl7pPr lvl="6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7pPr>
            <a:lvl8pPr lvl="7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8pPr>
            <a:lvl9pPr lvl="8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9pPr>
          </a:lstStyle>
          <a:p>
            <a:endParaRPr/>
          </a:p>
        </p:txBody>
      </p:sp>
      <p:sp>
        <p:nvSpPr>
          <p:cNvPr id="92" name="Shape 92"/>
          <p:cNvSpPr/>
          <p:nvPr/>
        </p:nvSpPr>
        <p:spPr>
          <a:xfrm>
            <a:off x="3120675" y="1533250"/>
            <a:ext cx="3060325" cy="15325"/>
          </a:xfrm>
          <a:custGeom>
            <a:avLst/>
            <a:gdLst/>
            <a:ahLst/>
            <a:cxnLst/>
            <a:rect l="0" t="0" r="0" b="0"/>
            <a:pathLst>
              <a:path w="122413" h="613" extrusionOk="0">
                <a:moveTo>
                  <a:pt x="0" y="317"/>
                </a:moveTo>
                <a:cubicBezTo>
                  <a:pt x="40796" y="1116"/>
                  <a:pt x="81608" y="0"/>
                  <a:pt x="122413" y="0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93" name="Shape 93"/>
          <p:cNvSpPr/>
          <p:nvPr/>
        </p:nvSpPr>
        <p:spPr>
          <a:xfrm>
            <a:off x="3068250" y="1577725"/>
            <a:ext cx="3226850" cy="15875"/>
          </a:xfrm>
          <a:custGeom>
            <a:avLst/>
            <a:gdLst/>
            <a:ahLst/>
            <a:cxnLst/>
            <a:rect l="0" t="0" r="0" b="0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8" y="635"/>
                  <a:pt x="129074" y="635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</p:spTree>
    <p:extLst>
      <p:ext uri="{BB962C8B-B14F-4D97-AF65-F5344CB8AC3E}">
        <p14:creationId xmlns:p14="http://schemas.microsoft.com/office/powerpoint/2010/main" val="167117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gree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1630650" y="2655750"/>
            <a:ext cx="5882699" cy="154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magenta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1630650" y="2655750"/>
            <a:ext cx="5882699" cy="154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blu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1630650" y="2655750"/>
            <a:ext cx="5882699" cy="154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ctrTitle"/>
          </p:nvPr>
        </p:nvSpPr>
        <p:spPr>
          <a:xfrm>
            <a:off x="1650450" y="1830109"/>
            <a:ext cx="58431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800"/>
            </a:lvl1pPr>
            <a:lvl2pPr lvl="1" algn="ctr" rtl="0">
              <a:spcBef>
                <a:spcPts val="0"/>
              </a:spcBef>
              <a:buSzPct val="100000"/>
              <a:defRPr sz="4800"/>
            </a:lvl2pPr>
            <a:lvl3pPr lvl="2" algn="ctr" rtl="0">
              <a:spcBef>
                <a:spcPts val="0"/>
              </a:spcBef>
              <a:buSzPct val="100000"/>
              <a:defRPr sz="4800"/>
            </a:lvl3pPr>
            <a:lvl4pPr lvl="3" algn="ctr" rtl="0">
              <a:spcBef>
                <a:spcPts val="0"/>
              </a:spcBef>
              <a:buSzPct val="100000"/>
              <a:defRPr sz="4800"/>
            </a:lvl4pPr>
            <a:lvl5pPr lvl="4" algn="ctr" rtl="0">
              <a:spcBef>
                <a:spcPts val="0"/>
              </a:spcBef>
              <a:buSzPct val="100000"/>
              <a:defRPr sz="4800"/>
            </a:lvl5pPr>
            <a:lvl6pPr lvl="5" algn="ctr" rtl="0">
              <a:spcBef>
                <a:spcPts val="0"/>
              </a:spcBef>
              <a:buSzPct val="100000"/>
              <a:defRPr sz="4800"/>
            </a:lvl6pPr>
            <a:lvl7pPr lvl="6" algn="ctr" rtl="0">
              <a:spcBef>
                <a:spcPts val="0"/>
              </a:spcBef>
              <a:buSzPct val="100000"/>
              <a:defRPr sz="4800"/>
            </a:lvl7pPr>
            <a:lvl8pPr lvl="7" algn="ctr" rtl="0">
              <a:spcBef>
                <a:spcPts val="0"/>
              </a:spcBef>
              <a:buSzPct val="100000"/>
              <a:defRPr sz="4800"/>
            </a:lvl8pPr>
            <a:lvl9pPr lvl="8" algn="ctr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ubTitle" idx="1"/>
          </p:nvPr>
        </p:nvSpPr>
        <p:spPr>
          <a:xfrm>
            <a:off x="1650450" y="3505725"/>
            <a:ext cx="58431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979CB8"/>
              </a:buClr>
              <a:buNone/>
              <a:defRPr>
                <a:solidFill>
                  <a:srgbClr val="979CB8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979CB8"/>
              </a:buClr>
              <a:buSzPct val="100000"/>
              <a:buNone/>
              <a:defRPr sz="3000">
                <a:solidFill>
                  <a:srgbClr val="979CB8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979CB8"/>
              </a:buClr>
              <a:buSzPct val="100000"/>
              <a:buNone/>
              <a:defRPr sz="3000">
                <a:solidFill>
                  <a:srgbClr val="979CB8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979CB8"/>
              </a:buClr>
              <a:buSzPct val="100000"/>
              <a:buNone/>
              <a:defRPr sz="3000">
                <a:solidFill>
                  <a:srgbClr val="979CB8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979CB8"/>
              </a:buClr>
              <a:buSzPct val="100000"/>
              <a:buNone/>
              <a:defRPr sz="3000">
                <a:solidFill>
                  <a:srgbClr val="979CB8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979CB8"/>
              </a:buClr>
              <a:buSzPct val="100000"/>
              <a:buNone/>
              <a:defRPr sz="3000">
                <a:solidFill>
                  <a:srgbClr val="979CB8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979CB8"/>
              </a:buClr>
              <a:buSzPct val="100000"/>
              <a:buNone/>
              <a:defRPr sz="3000">
                <a:solidFill>
                  <a:srgbClr val="979CB8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979CB8"/>
              </a:buClr>
              <a:buSzPct val="100000"/>
              <a:buNone/>
              <a:defRPr sz="3000">
                <a:solidFill>
                  <a:srgbClr val="979CB8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979CB8"/>
              </a:buClr>
              <a:buSzPct val="100000"/>
              <a:buNone/>
              <a:defRPr sz="3000">
                <a:solidFill>
                  <a:srgbClr val="979CB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404600" y="2882400"/>
            <a:ext cx="6334799" cy="1093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SzPct val="100000"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algn="ctr" rtl="0">
              <a:spcBef>
                <a:spcPts val="0"/>
              </a:spcBef>
              <a:buSzPct val="100000"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 algn="ctr" rtl="0">
              <a:spcBef>
                <a:spcPts val="0"/>
              </a:spcBef>
              <a:buSzPct val="100000"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 algn="ctr" rtl="0">
              <a:spcBef>
                <a:spcPts val="0"/>
              </a:spcBef>
              <a:buSzPct val="100000"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 algn="ctr" rtl="0">
              <a:spcBef>
                <a:spcPts val="0"/>
              </a:spcBef>
              <a:buSzPct val="100000"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 algn="ctr" rtl="0">
              <a:spcBef>
                <a:spcPts val="0"/>
              </a:spcBef>
              <a:buSzPct val="100000"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 algn="ctr" rtl="0">
              <a:spcBef>
                <a:spcPts val="0"/>
              </a:spcBef>
              <a:buSzPct val="100000"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 algn="ctr" rtl="0">
              <a:spcBef>
                <a:spcPts val="0"/>
              </a:spcBef>
              <a:buSzPct val="100000"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 algn="ctr" rtl="0">
              <a:spcBef>
                <a:spcPts val="0"/>
              </a:spcBef>
              <a:buSzPct val="100000"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/>
          <p:nvPr/>
        </p:nvSpPr>
        <p:spPr>
          <a:xfrm>
            <a:off x="3593400" y="1651425"/>
            <a:ext cx="1957200" cy="87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600">
                <a:solidFill>
                  <a:srgbClr val="979CB8"/>
                </a:solidFill>
                <a:latin typeface="Varela Round"/>
                <a:ea typeface="Varela Round"/>
                <a:cs typeface="Varela Round"/>
                <a:sym typeface="Varela Round"/>
              </a:rPr>
              <a:t>“</a:t>
            </a:r>
          </a:p>
        </p:txBody>
      </p:sp>
      <p:sp>
        <p:nvSpPr>
          <p:cNvPr id="70" name="Shape 70"/>
          <p:cNvSpPr/>
          <p:nvPr/>
        </p:nvSpPr>
        <p:spPr>
          <a:xfrm>
            <a:off x="3950607" y="1571221"/>
            <a:ext cx="1308410" cy="1159078"/>
          </a:xfrm>
          <a:custGeom>
            <a:avLst/>
            <a:gdLst/>
            <a:ahLst/>
            <a:cxnLst/>
            <a:rect l="0" t="0" r="0" b="0"/>
            <a:pathLst>
              <a:path w="59251" h="52447" extrusionOk="0">
                <a:moveTo>
                  <a:pt x="31417" y="954"/>
                </a:moveTo>
                <a:cubicBezTo>
                  <a:pt x="25372" y="536"/>
                  <a:pt x="17283" y="-1744"/>
                  <a:pt x="13340" y="2856"/>
                </a:cubicBezTo>
                <a:cubicBezTo>
                  <a:pt x="3770" y="14019"/>
                  <a:pt x="374" y="37628"/>
                  <a:pt x="11755" y="46938"/>
                </a:cubicBezTo>
                <a:cubicBezTo>
                  <a:pt x="19207" y="53034"/>
                  <a:pt x="30838" y="53180"/>
                  <a:pt x="40297" y="51378"/>
                </a:cubicBezTo>
                <a:cubicBezTo>
                  <a:pt x="46480" y="50199"/>
                  <a:pt x="49933" y="42778"/>
                  <a:pt x="52665" y="37107"/>
                </a:cubicBezTo>
                <a:cubicBezTo>
                  <a:pt x="55247" y="31744"/>
                  <a:pt x="60978" y="25793"/>
                  <a:pt x="58690" y="20299"/>
                </a:cubicBezTo>
                <a:cubicBezTo>
                  <a:pt x="57278" y="16911"/>
                  <a:pt x="53473" y="15077"/>
                  <a:pt x="50445" y="13005"/>
                </a:cubicBezTo>
                <a:cubicBezTo>
                  <a:pt x="41917" y="7170"/>
                  <a:pt x="31006" y="-916"/>
                  <a:pt x="21269" y="2539"/>
                </a:cubicBezTo>
                <a:cubicBezTo>
                  <a:pt x="13737" y="5211"/>
                  <a:pt x="5208" y="9706"/>
                  <a:pt x="2241" y="17127"/>
                </a:cubicBezTo>
                <a:cubicBezTo>
                  <a:pt x="-1024" y="25295"/>
                  <a:pt x="-738" y="36131"/>
                  <a:pt x="4144" y="43449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71" name="Shape 71"/>
          <p:cNvSpPr/>
          <p:nvPr/>
        </p:nvSpPr>
        <p:spPr>
          <a:xfrm>
            <a:off x="3874667" y="1485125"/>
            <a:ext cx="1394664" cy="1302551"/>
          </a:xfrm>
          <a:custGeom>
            <a:avLst/>
            <a:gdLst/>
            <a:ahLst/>
            <a:cxnLst/>
            <a:rect l="0" t="0" r="0" b="0"/>
            <a:pathLst>
              <a:path w="63157" h="58939" extrusionOk="0">
                <a:moveTo>
                  <a:pt x="20826" y="0"/>
                </a:moveTo>
                <a:cubicBezTo>
                  <a:pt x="13565" y="0"/>
                  <a:pt x="6296" y="7516"/>
                  <a:pt x="4652" y="14588"/>
                </a:cubicBezTo>
                <a:cubicBezTo>
                  <a:pt x="2363" y="24428"/>
                  <a:pt x="5707" y="35896"/>
                  <a:pt x="11629" y="44082"/>
                </a:cubicBezTo>
                <a:cubicBezTo>
                  <a:pt x="17781" y="52586"/>
                  <a:pt x="29172" y="60332"/>
                  <a:pt x="39537" y="58670"/>
                </a:cubicBezTo>
                <a:cubicBezTo>
                  <a:pt x="49203" y="57119"/>
                  <a:pt x="49748" y="56659"/>
                  <a:pt x="57296" y="50424"/>
                </a:cubicBezTo>
                <a:cubicBezTo>
                  <a:pt x="62555" y="46079"/>
                  <a:pt x="64679" y="36599"/>
                  <a:pt x="61736" y="30445"/>
                </a:cubicBezTo>
                <a:cubicBezTo>
                  <a:pt x="58298" y="23257"/>
                  <a:pt x="56272" y="24643"/>
                  <a:pt x="50954" y="18711"/>
                </a:cubicBezTo>
                <a:cubicBezTo>
                  <a:pt x="47260" y="14590"/>
                  <a:pt x="44103" y="9184"/>
                  <a:pt x="38903" y="7294"/>
                </a:cubicBezTo>
                <a:cubicBezTo>
                  <a:pt x="33438" y="5307"/>
                  <a:pt x="26890" y="5217"/>
                  <a:pt x="21460" y="7294"/>
                </a:cubicBezTo>
                <a:cubicBezTo>
                  <a:pt x="9148" y="12000"/>
                  <a:pt x="-3826" y="29029"/>
                  <a:pt x="1164" y="41228"/>
                </a:cubicBezTo>
                <a:cubicBezTo>
                  <a:pt x="8128" y="58253"/>
                  <a:pt x="49341" y="57602"/>
                  <a:pt x="56345" y="40593"/>
                </a:cubicBezTo>
                <a:cubicBezTo>
                  <a:pt x="58881" y="34431"/>
                  <a:pt x="60566" y="26228"/>
                  <a:pt x="56979" y="20614"/>
                </a:cubicBezTo>
                <a:cubicBezTo>
                  <a:pt x="53070" y="14496"/>
                  <a:pt x="47109" y="9628"/>
                  <a:pt x="40806" y="6026"/>
                </a:cubicBezTo>
                <a:cubicBezTo>
                  <a:pt x="32309" y="1169"/>
                  <a:pt x="17818" y="3588"/>
                  <a:pt x="11946" y="11417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1027950" y="689775"/>
            <a:ext cx="7088099" cy="910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1pPr>
            <a:lvl2pPr lvl="1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2pPr>
            <a:lvl3pPr lvl="2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3pPr>
            <a:lvl4pPr lvl="3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4pPr>
            <a:lvl5pPr lvl="4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5pPr>
            <a:lvl6pPr lvl="5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6pPr>
            <a:lvl7pPr lvl="6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7pPr>
            <a:lvl8pPr lvl="7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8pPr>
            <a:lvl9pPr lvl="8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1070325" y="1918650"/>
            <a:ext cx="7056299" cy="4082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/>
          <p:nvPr/>
        </p:nvSpPr>
        <p:spPr>
          <a:xfrm>
            <a:off x="3120675" y="1533250"/>
            <a:ext cx="3060325" cy="15325"/>
          </a:xfrm>
          <a:custGeom>
            <a:avLst/>
            <a:gdLst/>
            <a:ahLst/>
            <a:cxnLst/>
            <a:rect l="0" t="0" r="0" b="0"/>
            <a:pathLst>
              <a:path w="122413" h="613" extrusionOk="0">
                <a:moveTo>
                  <a:pt x="0" y="317"/>
                </a:moveTo>
                <a:cubicBezTo>
                  <a:pt x="40796" y="1116"/>
                  <a:pt x="81608" y="0"/>
                  <a:pt x="122413" y="0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76" name="Shape 76"/>
          <p:cNvSpPr/>
          <p:nvPr/>
        </p:nvSpPr>
        <p:spPr>
          <a:xfrm>
            <a:off x="3068250" y="1577725"/>
            <a:ext cx="3226850" cy="15875"/>
          </a:xfrm>
          <a:custGeom>
            <a:avLst/>
            <a:gdLst/>
            <a:ahLst/>
            <a:cxnLst/>
            <a:rect l="0" t="0" r="0" b="0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8" y="635"/>
                  <a:pt x="129074" y="635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1109975" y="1831450"/>
            <a:ext cx="326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2"/>
          </p:nvPr>
        </p:nvSpPr>
        <p:spPr>
          <a:xfrm>
            <a:off x="4915550" y="1831450"/>
            <a:ext cx="3155400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1027950" y="689775"/>
            <a:ext cx="7088099" cy="910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1pPr>
            <a:lvl2pPr lvl="1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2pPr>
            <a:lvl3pPr lvl="2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3pPr>
            <a:lvl4pPr lvl="3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4pPr>
            <a:lvl5pPr lvl="4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5pPr>
            <a:lvl6pPr lvl="5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6pPr>
            <a:lvl7pPr lvl="6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7pPr>
            <a:lvl8pPr lvl="7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8pPr>
            <a:lvl9pPr lvl="8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9pPr>
          </a:lstStyle>
          <a:p>
            <a:endParaRPr/>
          </a:p>
        </p:txBody>
      </p:sp>
      <p:sp>
        <p:nvSpPr>
          <p:cNvPr id="81" name="Shape 81"/>
          <p:cNvSpPr/>
          <p:nvPr/>
        </p:nvSpPr>
        <p:spPr>
          <a:xfrm>
            <a:off x="3120675" y="1533250"/>
            <a:ext cx="3060325" cy="15325"/>
          </a:xfrm>
          <a:custGeom>
            <a:avLst/>
            <a:gdLst/>
            <a:ahLst/>
            <a:cxnLst/>
            <a:rect l="0" t="0" r="0" b="0"/>
            <a:pathLst>
              <a:path w="122413" h="613" extrusionOk="0">
                <a:moveTo>
                  <a:pt x="0" y="317"/>
                </a:moveTo>
                <a:cubicBezTo>
                  <a:pt x="40796" y="1116"/>
                  <a:pt x="81608" y="0"/>
                  <a:pt x="122413" y="0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82" name="Shape 82"/>
          <p:cNvSpPr/>
          <p:nvPr/>
        </p:nvSpPr>
        <p:spPr>
          <a:xfrm>
            <a:off x="3068250" y="1577725"/>
            <a:ext cx="3226850" cy="15875"/>
          </a:xfrm>
          <a:custGeom>
            <a:avLst/>
            <a:gdLst/>
            <a:ahLst/>
            <a:cxnLst/>
            <a:rect l="0" t="0" r="0" b="0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8" y="635"/>
                  <a:pt x="129074" y="635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1014825" y="1902800"/>
            <a:ext cx="2297399" cy="4091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2"/>
          </p:nvPr>
        </p:nvSpPr>
        <p:spPr>
          <a:xfrm>
            <a:off x="3429925" y="1902800"/>
            <a:ext cx="2297399" cy="4091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3"/>
          </p:nvPr>
        </p:nvSpPr>
        <p:spPr>
          <a:xfrm>
            <a:off x="5845025" y="1902800"/>
            <a:ext cx="2297399" cy="4091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1027950" y="689775"/>
            <a:ext cx="7088099" cy="910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1pPr>
            <a:lvl2pPr lvl="1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2pPr>
            <a:lvl3pPr lvl="2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3pPr>
            <a:lvl4pPr lvl="3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4pPr>
            <a:lvl5pPr lvl="4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5pPr>
            <a:lvl6pPr lvl="5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6pPr>
            <a:lvl7pPr lvl="6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7pPr>
            <a:lvl8pPr lvl="7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8pPr>
            <a:lvl9pPr lvl="8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9pPr>
          </a:lstStyle>
          <a:p>
            <a:endParaRPr/>
          </a:p>
        </p:txBody>
      </p:sp>
      <p:sp>
        <p:nvSpPr>
          <p:cNvPr id="88" name="Shape 88"/>
          <p:cNvSpPr/>
          <p:nvPr/>
        </p:nvSpPr>
        <p:spPr>
          <a:xfrm>
            <a:off x="3120675" y="1533250"/>
            <a:ext cx="3060325" cy="15325"/>
          </a:xfrm>
          <a:custGeom>
            <a:avLst/>
            <a:gdLst/>
            <a:ahLst/>
            <a:cxnLst/>
            <a:rect l="0" t="0" r="0" b="0"/>
            <a:pathLst>
              <a:path w="122413" h="613" extrusionOk="0">
                <a:moveTo>
                  <a:pt x="0" y="317"/>
                </a:moveTo>
                <a:cubicBezTo>
                  <a:pt x="40796" y="1116"/>
                  <a:pt x="81608" y="0"/>
                  <a:pt x="122413" y="0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89" name="Shape 89"/>
          <p:cNvSpPr/>
          <p:nvPr/>
        </p:nvSpPr>
        <p:spPr>
          <a:xfrm>
            <a:off x="3068250" y="1577725"/>
            <a:ext cx="3226850" cy="15875"/>
          </a:xfrm>
          <a:custGeom>
            <a:avLst/>
            <a:gdLst/>
            <a:ahLst/>
            <a:cxnLst/>
            <a:rect l="0" t="0" r="0" b="0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8" y="635"/>
                  <a:pt x="129074" y="635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gree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1630650" y="2655750"/>
            <a:ext cx="5882699" cy="154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1027950" y="689775"/>
            <a:ext cx="7088099" cy="910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1pPr>
            <a:lvl2pPr lvl="1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2pPr>
            <a:lvl3pPr lvl="2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3pPr>
            <a:lvl4pPr lvl="3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4pPr>
            <a:lvl5pPr lvl="4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5pPr>
            <a:lvl6pPr lvl="5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6pPr>
            <a:lvl7pPr lvl="6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7pPr>
            <a:lvl8pPr lvl="7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8pPr>
            <a:lvl9pPr lvl="8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9pPr>
          </a:lstStyle>
          <a:p>
            <a:endParaRPr/>
          </a:p>
        </p:txBody>
      </p:sp>
      <p:sp>
        <p:nvSpPr>
          <p:cNvPr id="92" name="Shape 92"/>
          <p:cNvSpPr/>
          <p:nvPr/>
        </p:nvSpPr>
        <p:spPr>
          <a:xfrm>
            <a:off x="3120675" y="1533250"/>
            <a:ext cx="3060325" cy="15325"/>
          </a:xfrm>
          <a:custGeom>
            <a:avLst/>
            <a:gdLst/>
            <a:ahLst/>
            <a:cxnLst/>
            <a:rect l="0" t="0" r="0" b="0"/>
            <a:pathLst>
              <a:path w="122413" h="613" extrusionOk="0">
                <a:moveTo>
                  <a:pt x="0" y="317"/>
                </a:moveTo>
                <a:cubicBezTo>
                  <a:pt x="40796" y="1116"/>
                  <a:pt x="81608" y="0"/>
                  <a:pt x="122413" y="0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93" name="Shape 93"/>
          <p:cNvSpPr/>
          <p:nvPr/>
        </p:nvSpPr>
        <p:spPr>
          <a:xfrm>
            <a:off x="3068250" y="1577725"/>
            <a:ext cx="3226850" cy="15875"/>
          </a:xfrm>
          <a:custGeom>
            <a:avLst/>
            <a:gdLst/>
            <a:ahLst/>
            <a:cxnLst/>
            <a:rect l="0" t="0" r="0" b="0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8" y="635"/>
                  <a:pt x="129074" y="635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980400" y="5494075"/>
            <a:ext cx="7183199" cy="692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360"/>
              </a:spcBef>
              <a:buClr>
                <a:srgbClr val="979CB8"/>
              </a:buClr>
              <a:buSzPct val="100000"/>
              <a:buNone/>
              <a:defRPr sz="1600">
                <a:solidFill>
                  <a:srgbClr val="979CB8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yellow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gree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magenta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blu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magenta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630650" y="2655750"/>
            <a:ext cx="5882699" cy="154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blu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1630650" y="2655750"/>
            <a:ext cx="5882699" cy="154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1404600" y="2882400"/>
            <a:ext cx="6334799" cy="1093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SzPct val="100000"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algn="ctr" rtl="0">
              <a:spcBef>
                <a:spcPts val="0"/>
              </a:spcBef>
              <a:buSzPct val="100000"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 algn="ctr" rtl="0">
              <a:spcBef>
                <a:spcPts val="0"/>
              </a:spcBef>
              <a:buSzPct val="100000"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 algn="ctr" rtl="0">
              <a:spcBef>
                <a:spcPts val="0"/>
              </a:spcBef>
              <a:buSzPct val="100000"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 algn="ctr" rtl="0">
              <a:spcBef>
                <a:spcPts val="0"/>
              </a:spcBef>
              <a:buSzPct val="100000"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 algn="ctr" rtl="0">
              <a:spcBef>
                <a:spcPts val="0"/>
              </a:spcBef>
              <a:buSzPct val="100000"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 algn="ctr" rtl="0">
              <a:spcBef>
                <a:spcPts val="0"/>
              </a:spcBef>
              <a:buSzPct val="100000"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 algn="ctr" rtl="0">
              <a:spcBef>
                <a:spcPts val="0"/>
              </a:spcBef>
              <a:buSzPct val="100000"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 algn="ctr">
              <a:spcBef>
                <a:spcPts val="0"/>
              </a:spcBef>
              <a:buSzPct val="100000"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/>
          <p:nvPr/>
        </p:nvSpPr>
        <p:spPr>
          <a:xfrm>
            <a:off x="3593400" y="1651425"/>
            <a:ext cx="1957200" cy="87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>
                <a:solidFill>
                  <a:srgbClr val="979CB8"/>
                </a:solidFill>
                <a:latin typeface="Varela Round"/>
                <a:ea typeface="Varela Round"/>
                <a:cs typeface="Varela Round"/>
                <a:sym typeface="Varela Round"/>
              </a:rPr>
              <a:t>“</a:t>
            </a:r>
          </a:p>
        </p:txBody>
      </p:sp>
      <p:sp>
        <p:nvSpPr>
          <p:cNvPr id="22" name="Shape 22"/>
          <p:cNvSpPr/>
          <p:nvPr/>
        </p:nvSpPr>
        <p:spPr>
          <a:xfrm>
            <a:off x="3950607" y="1571221"/>
            <a:ext cx="1308410" cy="1159078"/>
          </a:xfrm>
          <a:custGeom>
            <a:avLst/>
            <a:gdLst/>
            <a:ahLst/>
            <a:cxnLst/>
            <a:rect l="0" t="0" r="0" b="0"/>
            <a:pathLst>
              <a:path w="59251" h="52447" extrusionOk="0">
                <a:moveTo>
                  <a:pt x="31417" y="954"/>
                </a:moveTo>
                <a:cubicBezTo>
                  <a:pt x="25372" y="536"/>
                  <a:pt x="17283" y="-1744"/>
                  <a:pt x="13340" y="2856"/>
                </a:cubicBezTo>
                <a:cubicBezTo>
                  <a:pt x="3770" y="14019"/>
                  <a:pt x="374" y="37628"/>
                  <a:pt x="11755" y="46938"/>
                </a:cubicBezTo>
                <a:cubicBezTo>
                  <a:pt x="19207" y="53034"/>
                  <a:pt x="30838" y="53180"/>
                  <a:pt x="40297" y="51378"/>
                </a:cubicBezTo>
                <a:cubicBezTo>
                  <a:pt x="46480" y="50199"/>
                  <a:pt x="49933" y="42778"/>
                  <a:pt x="52665" y="37107"/>
                </a:cubicBezTo>
                <a:cubicBezTo>
                  <a:pt x="55247" y="31744"/>
                  <a:pt x="60978" y="25793"/>
                  <a:pt x="58690" y="20299"/>
                </a:cubicBezTo>
                <a:cubicBezTo>
                  <a:pt x="57278" y="16911"/>
                  <a:pt x="53473" y="15077"/>
                  <a:pt x="50445" y="13005"/>
                </a:cubicBezTo>
                <a:cubicBezTo>
                  <a:pt x="41917" y="7170"/>
                  <a:pt x="31006" y="-916"/>
                  <a:pt x="21269" y="2539"/>
                </a:cubicBezTo>
                <a:cubicBezTo>
                  <a:pt x="13737" y="5211"/>
                  <a:pt x="5208" y="9706"/>
                  <a:pt x="2241" y="17127"/>
                </a:cubicBezTo>
                <a:cubicBezTo>
                  <a:pt x="-1024" y="25295"/>
                  <a:pt x="-738" y="36131"/>
                  <a:pt x="4144" y="43449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23" name="Shape 23"/>
          <p:cNvSpPr/>
          <p:nvPr/>
        </p:nvSpPr>
        <p:spPr>
          <a:xfrm>
            <a:off x="3874667" y="1485125"/>
            <a:ext cx="1394664" cy="1302551"/>
          </a:xfrm>
          <a:custGeom>
            <a:avLst/>
            <a:gdLst/>
            <a:ahLst/>
            <a:cxnLst/>
            <a:rect l="0" t="0" r="0" b="0"/>
            <a:pathLst>
              <a:path w="63157" h="58939" extrusionOk="0">
                <a:moveTo>
                  <a:pt x="20826" y="0"/>
                </a:moveTo>
                <a:cubicBezTo>
                  <a:pt x="13565" y="0"/>
                  <a:pt x="6296" y="7516"/>
                  <a:pt x="4652" y="14588"/>
                </a:cubicBezTo>
                <a:cubicBezTo>
                  <a:pt x="2363" y="24428"/>
                  <a:pt x="5707" y="35896"/>
                  <a:pt x="11629" y="44082"/>
                </a:cubicBezTo>
                <a:cubicBezTo>
                  <a:pt x="17781" y="52586"/>
                  <a:pt x="29172" y="60332"/>
                  <a:pt x="39537" y="58670"/>
                </a:cubicBezTo>
                <a:cubicBezTo>
                  <a:pt x="49203" y="57119"/>
                  <a:pt x="49748" y="56659"/>
                  <a:pt x="57296" y="50424"/>
                </a:cubicBezTo>
                <a:cubicBezTo>
                  <a:pt x="62555" y="46079"/>
                  <a:pt x="64679" y="36599"/>
                  <a:pt x="61736" y="30445"/>
                </a:cubicBezTo>
                <a:cubicBezTo>
                  <a:pt x="58298" y="23257"/>
                  <a:pt x="56272" y="24643"/>
                  <a:pt x="50954" y="18711"/>
                </a:cubicBezTo>
                <a:cubicBezTo>
                  <a:pt x="47260" y="14590"/>
                  <a:pt x="44103" y="9184"/>
                  <a:pt x="38903" y="7294"/>
                </a:cubicBezTo>
                <a:cubicBezTo>
                  <a:pt x="33438" y="5307"/>
                  <a:pt x="26890" y="5217"/>
                  <a:pt x="21460" y="7294"/>
                </a:cubicBezTo>
                <a:cubicBezTo>
                  <a:pt x="9148" y="12000"/>
                  <a:pt x="-3826" y="29029"/>
                  <a:pt x="1164" y="41228"/>
                </a:cubicBezTo>
                <a:cubicBezTo>
                  <a:pt x="8128" y="58253"/>
                  <a:pt x="49341" y="57602"/>
                  <a:pt x="56345" y="40593"/>
                </a:cubicBezTo>
                <a:cubicBezTo>
                  <a:pt x="58881" y="34431"/>
                  <a:pt x="60566" y="26228"/>
                  <a:pt x="56979" y="20614"/>
                </a:cubicBezTo>
                <a:cubicBezTo>
                  <a:pt x="53070" y="14496"/>
                  <a:pt x="47109" y="9628"/>
                  <a:pt x="40806" y="6026"/>
                </a:cubicBezTo>
                <a:cubicBezTo>
                  <a:pt x="32309" y="1169"/>
                  <a:pt x="17818" y="3588"/>
                  <a:pt x="11946" y="11417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027950" y="689775"/>
            <a:ext cx="7088099" cy="910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1pPr>
            <a:lvl2pPr lvl="1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2pPr>
            <a:lvl3pPr lvl="2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3pPr>
            <a:lvl4pPr lvl="3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4pPr>
            <a:lvl5pPr lvl="4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5pPr>
            <a:lvl6pPr lvl="5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6pPr>
            <a:lvl7pPr lvl="6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7pPr>
            <a:lvl8pPr lvl="7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8pPr>
            <a:lvl9pPr lvl="8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1070325" y="1918650"/>
            <a:ext cx="7056299" cy="4082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/>
          <p:nvPr/>
        </p:nvSpPr>
        <p:spPr>
          <a:xfrm>
            <a:off x="3120675" y="1533250"/>
            <a:ext cx="3060325" cy="15325"/>
          </a:xfrm>
          <a:custGeom>
            <a:avLst/>
            <a:gdLst/>
            <a:ahLst/>
            <a:cxnLst/>
            <a:rect l="0" t="0" r="0" b="0"/>
            <a:pathLst>
              <a:path w="122413" h="613" extrusionOk="0">
                <a:moveTo>
                  <a:pt x="0" y="317"/>
                </a:moveTo>
                <a:cubicBezTo>
                  <a:pt x="40796" y="1116"/>
                  <a:pt x="81608" y="0"/>
                  <a:pt x="122413" y="0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28" name="Shape 28"/>
          <p:cNvSpPr/>
          <p:nvPr/>
        </p:nvSpPr>
        <p:spPr>
          <a:xfrm>
            <a:off x="3068250" y="1577725"/>
            <a:ext cx="3226850" cy="15875"/>
          </a:xfrm>
          <a:custGeom>
            <a:avLst/>
            <a:gdLst/>
            <a:ahLst/>
            <a:cxnLst/>
            <a:rect l="0" t="0" r="0" b="0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8" y="635"/>
                  <a:pt x="129074" y="635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980400" y="5494075"/>
            <a:ext cx="7183199" cy="692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360"/>
              </a:spcBef>
              <a:buClr>
                <a:srgbClr val="979CB8"/>
              </a:buClr>
              <a:buSzPct val="100000"/>
              <a:buNone/>
              <a:defRPr sz="1600">
                <a:solidFill>
                  <a:srgbClr val="979CB8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gree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theme" Target="../theme/theme2.xml"/><Relationship Id="rId17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24550" y="689775"/>
            <a:ext cx="7547699" cy="910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070325" y="1918650"/>
            <a:ext cx="7056299" cy="408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505670"/>
              </a:buClr>
              <a:buSzPct val="100000"/>
              <a:buFont typeface="Varela Round"/>
              <a:buChar char="▧"/>
              <a:defRPr sz="24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480"/>
              </a:spcBef>
              <a:buClr>
                <a:srgbClr val="505670"/>
              </a:buClr>
              <a:buSzPct val="100000"/>
              <a:buFont typeface="Varela Round"/>
              <a:defRPr sz="20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>
              <a:spcBef>
                <a:spcPts val="480"/>
              </a:spcBef>
              <a:buClr>
                <a:srgbClr val="505670"/>
              </a:buClr>
              <a:buSzPct val="100000"/>
              <a:buFont typeface="Varela Round"/>
              <a:defRPr sz="20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8" r:id="rId7"/>
    <p:sldLayoutId id="2147483659" r:id="rId8"/>
    <p:sldLayoutId id="214748366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7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824550" y="689775"/>
            <a:ext cx="7547699" cy="910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algn="ctr" rtl="0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 algn="ctr" rtl="0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 algn="ctr" rtl="0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 algn="ctr" rtl="0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 algn="ctr" rtl="0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 algn="ctr" rtl="0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 algn="ctr" rtl="0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 algn="ctr" rtl="0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1070325" y="1918650"/>
            <a:ext cx="7056299" cy="408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600"/>
              </a:spcBef>
              <a:buClr>
                <a:srgbClr val="505670"/>
              </a:buClr>
              <a:buSzPct val="100000"/>
              <a:buFont typeface="Varela Round"/>
              <a:buChar char="▧"/>
              <a:defRPr sz="24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0">
              <a:spcBef>
                <a:spcPts val="480"/>
              </a:spcBef>
              <a:buClr>
                <a:srgbClr val="505670"/>
              </a:buClr>
              <a:buSzPct val="100000"/>
              <a:buFont typeface="Varela Round"/>
              <a:defRPr sz="20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rtl="0">
              <a:spcBef>
                <a:spcPts val="480"/>
              </a:spcBef>
              <a:buClr>
                <a:srgbClr val="505670"/>
              </a:buClr>
              <a:buSzPct val="100000"/>
              <a:buFont typeface="Varela Round"/>
              <a:defRPr sz="20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rtl="0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rtl="0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rtl="0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rtl="0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rtl="0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rtl="0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337" y="2578308"/>
            <a:ext cx="5834322" cy="1493812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337" y="4194746"/>
            <a:ext cx="5911745" cy="1884279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5" name="TextBox 4"/>
          <p:cNvSpPr txBox="1"/>
          <p:nvPr/>
        </p:nvSpPr>
        <p:spPr>
          <a:xfrm>
            <a:off x="2293495" y="1858780"/>
            <a:ext cx="1168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Chapter 3,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73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ctrTitle"/>
          </p:nvPr>
        </p:nvSpPr>
        <p:spPr>
          <a:xfrm>
            <a:off x="1630650" y="2655750"/>
            <a:ext cx="5882699" cy="1546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CA" dirty="0" smtClean="0">
                <a:latin typeface="Bradley Hand" charset="0"/>
                <a:ea typeface="Bradley Hand" charset="0"/>
                <a:cs typeface="Bradley Hand" charset="0"/>
              </a:rPr>
              <a:t>How did the boys submit to conformity?</a:t>
            </a:r>
            <a:endParaRPr lang="en" dirty="0">
              <a:latin typeface="Bradley Hand" charset="0"/>
              <a:ea typeface="Bradley Hand" charset="0"/>
              <a:cs typeface="Bradley Hand" charset="0"/>
            </a:endParaRPr>
          </a:p>
        </p:txBody>
      </p:sp>
      <p:sp>
        <p:nvSpPr>
          <p:cNvPr id="106" name="Shape 106"/>
          <p:cNvSpPr/>
          <p:nvPr/>
        </p:nvSpPr>
        <p:spPr>
          <a:xfrm rot="-4140551">
            <a:off x="1716114" y="1232809"/>
            <a:ext cx="402308" cy="1167266"/>
          </a:xfrm>
          <a:custGeom>
            <a:avLst/>
            <a:gdLst/>
            <a:ahLst/>
            <a:cxnLst/>
            <a:rect l="0" t="0" r="0" b="0"/>
            <a:pathLst>
              <a:path w="30959" h="89819" extrusionOk="0">
                <a:moveTo>
                  <a:pt x="0" y="0"/>
                </a:moveTo>
                <a:cubicBezTo>
                  <a:pt x="5134" y="6917"/>
                  <a:pt x="29561" y="26535"/>
                  <a:pt x="30804" y="41505"/>
                </a:cubicBezTo>
                <a:cubicBezTo>
                  <a:pt x="32047" y="56474"/>
                  <a:pt x="11349" y="81766"/>
                  <a:pt x="7458" y="89819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dash"/>
            <a:round/>
            <a:headEnd type="none" w="lg" len="lg"/>
            <a:tailEnd type="stealth" w="lg" len="lg"/>
          </a:ln>
        </p:spPr>
      </p:sp>
      <p:sp>
        <p:nvSpPr>
          <p:cNvPr id="107" name="Shape 107"/>
          <p:cNvSpPr/>
          <p:nvPr/>
        </p:nvSpPr>
        <p:spPr>
          <a:xfrm>
            <a:off x="2770823" y="5256071"/>
            <a:ext cx="3153375" cy="34500"/>
          </a:xfrm>
          <a:custGeom>
            <a:avLst/>
            <a:gdLst/>
            <a:ahLst/>
            <a:cxnLst/>
            <a:rect l="0" t="0" r="0" b="0"/>
            <a:pathLst>
              <a:path w="126135" h="1380" extrusionOk="0">
                <a:moveTo>
                  <a:pt x="0" y="973"/>
                </a:moveTo>
                <a:cubicBezTo>
                  <a:pt x="29074" y="973"/>
                  <a:pt x="58157" y="273"/>
                  <a:pt x="87224" y="973"/>
                </a:cubicBezTo>
                <a:cubicBezTo>
                  <a:pt x="100194" y="1285"/>
                  <a:pt x="113311" y="1974"/>
                  <a:pt x="126135" y="0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108" name="Shape 108"/>
          <p:cNvSpPr/>
          <p:nvPr/>
        </p:nvSpPr>
        <p:spPr>
          <a:xfrm>
            <a:off x="2746498" y="5178246"/>
            <a:ext cx="3177700" cy="41425"/>
          </a:xfrm>
          <a:custGeom>
            <a:avLst/>
            <a:gdLst/>
            <a:ahLst/>
            <a:cxnLst/>
            <a:rect l="0" t="0" r="0" b="0"/>
            <a:pathLst>
              <a:path w="127108" h="1657" extrusionOk="0">
                <a:moveTo>
                  <a:pt x="0" y="1657"/>
                </a:moveTo>
                <a:cubicBezTo>
                  <a:pt x="42249" y="-1531"/>
                  <a:pt x="84738" y="1008"/>
                  <a:pt x="127108" y="1008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sp>
      <p:cxnSp>
        <p:nvCxnSpPr>
          <p:cNvPr id="109" name="Shape 109"/>
          <p:cNvCxnSpPr/>
          <p:nvPr/>
        </p:nvCxnSpPr>
        <p:spPr>
          <a:xfrm rot="10800000" flipH="1">
            <a:off x="2940698" y="1670316"/>
            <a:ext cx="291900" cy="542999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stealth" w="lg" len="lg"/>
            <a:tailEnd type="none" w="lg" len="lg"/>
          </a:ln>
        </p:spPr>
      </p:cxnSp>
      <p:sp>
        <p:nvSpPr>
          <p:cNvPr id="110" name="Shape 110"/>
          <p:cNvSpPr/>
          <p:nvPr/>
        </p:nvSpPr>
        <p:spPr>
          <a:xfrm>
            <a:off x="5616485" y="1810785"/>
            <a:ext cx="1850084" cy="1247496"/>
          </a:xfrm>
          <a:custGeom>
            <a:avLst/>
            <a:gdLst/>
            <a:ahLst/>
            <a:cxnLst/>
            <a:rect l="0" t="0" r="0" b="0"/>
            <a:pathLst>
              <a:path w="53808" h="41004" extrusionOk="0">
                <a:moveTo>
                  <a:pt x="33350" y="2267"/>
                </a:moveTo>
                <a:cubicBezTo>
                  <a:pt x="29864" y="1270"/>
                  <a:pt x="26130" y="-694"/>
                  <a:pt x="22650" y="321"/>
                </a:cubicBezTo>
                <a:cubicBezTo>
                  <a:pt x="10876" y="3755"/>
                  <a:pt x="-4822" y="20012"/>
                  <a:pt x="1573" y="30477"/>
                </a:cubicBezTo>
                <a:cubicBezTo>
                  <a:pt x="7821" y="40700"/>
                  <a:pt x="25332" y="42677"/>
                  <a:pt x="36593" y="38583"/>
                </a:cubicBezTo>
                <a:cubicBezTo>
                  <a:pt x="46488" y="34984"/>
                  <a:pt x="56459" y="21658"/>
                  <a:pt x="53130" y="11670"/>
                </a:cubicBezTo>
                <a:cubicBezTo>
                  <a:pt x="49951" y="2136"/>
                  <a:pt x="34186" y="-1055"/>
                  <a:pt x="24595" y="1943"/>
                </a:cubicBezTo>
                <a:cubicBezTo>
                  <a:pt x="14086" y="5228"/>
                  <a:pt x="2158" y="13741"/>
                  <a:pt x="600" y="24641"/>
                </a:cubicBezTo>
                <a:cubicBezTo>
                  <a:pt x="-77" y="29379"/>
                  <a:pt x="2605" y="35236"/>
                  <a:pt x="6761" y="37611"/>
                </a:cubicBezTo>
                <a:cubicBezTo>
                  <a:pt x="15326" y="42504"/>
                  <a:pt x="29292" y="42316"/>
                  <a:pt x="36268" y="35341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sp>
    </p:spTree>
    <p:extLst>
      <p:ext uri="{BB962C8B-B14F-4D97-AF65-F5344CB8AC3E}">
        <p14:creationId xmlns:p14="http://schemas.microsoft.com/office/powerpoint/2010/main" val="146462069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ctrTitle" idx="4294967295"/>
          </p:nvPr>
        </p:nvSpPr>
        <p:spPr>
          <a:xfrm>
            <a:off x="620486" y="3694994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CA" sz="6000" b="1" dirty="0" smtClean="0">
                <a:solidFill>
                  <a:srgbClr val="00B0F0"/>
                </a:solidFill>
              </a:rPr>
              <a:t>OBEDIENCE TO AUTHORITY</a:t>
            </a:r>
            <a:endParaRPr lang="en" sz="6000" b="1" dirty="0">
              <a:solidFill>
                <a:srgbClr val="00B0F0"/>
              </a:solidFill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3705668" y="1282335"/>
            <a:ext cx="1734899" cy="1778730"/>
          </a:xfrm>
          <a:prstGeom prst="wedgeEllipseCallout">
            <a:avLst>
              <a:gd name="adj1" fmla="val 463"/>
              <a:gd name="adj2" fmla="val 63799"/>
            </a:avLst>
          </a:prstGeom>
          <a:solidFill>
            <a:srgbClr val="00B0F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374"/>
          <p:cNvSpPr/>
          <p:nvPr/>
        </p:nvSpPr>
        <p:spPr>
          <a:xfrm>
            <a:off x="4182349" y="1779815"/>
            <a:ext cx="781538" cy="783771"/>
          </a:xfrm>
          <a:custGeom>
            <a:avLst/>
            <a:gdLst/>
            <a:ahLst/>
            <a:cxnLst/>
            <a:rect l="0" t="0" r="0" b="0"/>
            <a:pathLst>
              <a:path w="19126" h="12337" extrusionOk="0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722528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5321" y="428518"/>
            <a:ext cx="7547699" cy="910499"/>
          </a:xfrm>
        </p:spPr>
        <p:txBody>
          <a:bodyPr/>
          <a:lstStyle/>
          <a:p>
            <a:r>
              <a:rPr lang="en-US" altLang="en-US" dirty="0" smtClean="0"/>
              <a:t>Milgram: </a:t>
            </a:r>
            <a:r>
              <a:rPr lang="en-US" altLang="en-US" dirty="0"/>
              <a:t>Obedience to Authority</a:t>
            </a:r>
          </a:p>
        </p:txBody>
      </p:sp>
      <p:sp>
        <p:nvSpPr>
          <p:cNvPr id="2" name="Rectangle 1"/>
          <p:cNvSpPr/>
          <p:nvPr/>
        </p:nvSpPr>
        <p:spPr>
          <a:xfrm>
            <a:off x="896816" y="1465752"/>
            <a:ext cx="39000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505670"/>
              </a:buClr>
              <a:buSzPct val="100000"/>
              <a:buFont typeface="Varela Round"/>
              <a:buChar char="▧"/>
            </a:pPr>
            <a:r>
              <a:rPr lang="en-US" altLang="en-US" sz="2000" dirty="0">
                <a:solidFill>
                  <a:srgbClr val="505670"/>
                </a:solidFill>
                <a:latin typeface="Century Gothic" charset="0"/>
                <a:ea typeface="Century Gothic" charset="0"/>
                <a:cs typeface="Century Gothic" charset="0"/>
              </a:rPr>
              <a:t>Participants brought into “experiment on learning through punishment</a:t>
            </a:r>
            <a:r>
              <a:rPr lang="en-US" altLang="en-US" sz="2000" dirty="0" smtClean="0">
                <a:solidFill>
                  <a:srgbClr val="505670"/>
                </a:solidFill>
                <a:latin typeface="Century Gothic" charset="0"/>
                <a:ea typeface="Century Gothic" charset="0"/>
                <a:cs typeface="Century Gothic" charset="0"/>
              </a:rPr>
              <a:t>”.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854" y="1588957"/>
            <a:ext cx="3387776" cy="4302476"/>
          </a:xfrm>
          <a:prstGeom prst="rect">
            <a:avLst/>
          </a:prstGeom>
        </p:spPr>
      </p:pic>
      <p:pic>
        <p:nvPicPr>
          <p:cNvPr id="8" name="Picture 7" descr="room_inst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6560" y="2367308"/>
            <a:ext cx="2519843" cy="181911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808080">
                <a:alpha val="74998"/>
              </a:srgbClr>
            </a:outerShdw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94502"/>
              </p:ext>
            </p:extLst>
          </p:nvPr>
        </p:nvGraphicFramePr>
        <p:xfrm>
          <a:off x="1453349" y="4186424"/>
          <a:ext cx="2186264" cy="2047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Image" r:id="rId6" imgW="5184610" imgH="4841511" progId="Photoshop.Image.5">
                  <p:embed/>
                </p:oleObj>
              </mc:Choice>
              <mc:Fallback>
                <p:oleObj name="Image" r:id="rId6" imgW="5184610" imgH="4841511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-6000" contrast="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26" t="371" r="1109" b="1189"/>
                      <a:stretch>
                        <a:fillRect/>
                      </a:stretch>
                    </p:blipFill>
                    <p:spPr bwMode="auto">
                      <a:xfrm>
                        <a:off x="1453349" y="4186424"/>
                        <a:ext cx="2186264" cy="2047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607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628" y="752285"/>
            <a:ext cx="7547699" cy="910499"/>
          </a:xfrm>
        </p:spPr>
        <p:txBody>
          <a:bodyPr/>
          <a:lstStyle/>
          <a:p>
            <a:pPr lvl="1"/>
            <a:r>
              <a:rPr lang="en-US" altLang="en-US" sz="3500"/>
              <a:t>65% of the subjects went to the end, even those that protested</a:t>
            </a:r>
            <a:endParaRPr lang="en-US" altLang="en-US" sz="35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335" y="1662784"/>
            <a:ext cx="6972665" cy="4378185"/>
          </a:xfr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2784"/>
            <a:ext cx="3647179" cy="39560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605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ctrTitle" idx="4294967295"/>
          </p:nvPr>
        </p:nvSpPr>
        <p:spPr>
          <a:xfrm>
            <a:off x="620486" y="3694994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CA" sz="6000" b="1" dirty="0" smtClean="0">
                <a:solidFill>
                  <a:srgbClr val="EA3A68"/>
                </a:solidFill>
              </a:rPr>
              <a:t>POWER OF THE SITUTION</a:t>
            </a:r>
            <a:endParaRPr lang="en" sz="6000" b="1" dirty="0">
              <a:solidFill>
                <a:srgbClr val="EA3A68"/>
              </a:solidFill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3777510" y="1151891"/>
            <a:ext cx="1734899" cy="1778730"/>
          </a:xfrm>
          <a:prstGeom prst="wedgeEllipseCallout">
            <a:avLst>
              <a:gd name="adj1" fmla="val 463"/>
              <a:gd name="adj2" fmla="val 63799"/>
            </a:avLst>
          </a:prstGeom>
          <a:solidFill>
            <a:srgbClr val="EA3A68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/>
          <p:nvPr/>
        </p:nvSpPr>
        <p:spPr>
          <a:xfrm>
            <a:off x="4199335" y="1589699"/>
            <a:ext cx="891247" cy="903113"/>
          </a:xfrm>
          <a:custGeom>
            <a:avLst/>
            <a:gdLst/>
            <a:ahLst/>
            <a:cxnLst/>
            <a:rect l="0" t="0" r="0" b="0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781565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6788" y="1817916"/>
            <a:ext cx="6858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000" dirty="0">
                <a:latin typeface="Century Gothic" charset="0"/>
                <a:ea typeface="Century Gothic" charset="0"/>
                <a:cs typeface="Century Gothic" charset="0"/>
              </a:rPr>
              <a:t>Conducted in </a:t>
            </a:r>
            <a:r>
              <a:rPr lang="en-US" altLang="en-US" sz="2000" dirty="0" smtClean="0">
                <a:latin typeface="Century Gothic" charset="0"/>
                <a:ea typeface="Century Gothic" charset="0"/>
                <a:cs typeface="Century Gothic" charset="0"/>
              </a:rPr>
              <a:t>the </a:t>
            </a:r>
            <a:r>
              <a:rPr lang="en-US" altLang="en-US" sz="2000" dirty="0">
                <a:latin typeface="Century Gothic" charset="0"/>
                <a:ea typeface="Century Gothic" charset="0"/>
                <a:cs typeface="Century Gothic" charset="0"/>
              </a:rPr>
              <a:t>basement of the Stanford Psychology Department.</a:t>
            </a:r>
          </a:p>
          <a:p>
            <a:pPr>
              <a:lnSpc>
                <a:spcPct val="90000"/>
              </a:lnSpc>
            </a:pPr>
            <a:endParaRPr lang="en-US" altLang="en-US" sz="2000" dirty="0"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000" dirty="0">
                <a:latin typeface="Century Gothic" charset="0"/>
                <a:ea typeface="Century Gothic" charset="0"/>
                <a:cs typeface="Century Gothic" charset="0"/>
              </a:rPr>
              <a:t>Volunteers were </a:t>
            </a:r>
            <a:r>
              <a:rPr lang="en-US" altLang="en-US" sz="2000" u="sng" dirty="0">
                <a:latin typeface="Century Gothic" charset="0"/>
                <a:ea typeface="Century Gothic" charset="0"/>
                <a:cs typeface="Century Gothic" charset="0"/>
              </a:rPr>
              <a:t>randomly</a:t>
            </a:r>
            <a:r>
              <a:rPr lang="en-US" altLang="en-US" sz="2000" dirty="0">
                <a:latin typeface="Century Gothic" charset="0"/>
                <a:ea typeface="Century Gothic" charset="0"/>
                <a:cs typeface="Century Gothic" charset="0"/>
              </a:rPr>
              <a:t> assigned to play the role of guards and prisoners in a mock prison in the basement.</a:t>
            </a:r>
          </a:p>
          <a:p>
            <a:pPr>
              <a:lnSpc>
                <a:spcPct val="90000"/>
              </a:lnSpc>
            </a:pPr>
            <a:endParaRPr lang="en-US" altLang="en-US" sz="2000" dirty="0"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000" dirty="0">
                <a:latin typeface="Century Gothic" charset="0"/>
                <a:ea typeface="Century Gothic" charset="0"/>
                <a:cs typeface="Century Gothic" charset="0"/>
              </a:rPr>
              <a:t>Both prisoners and guards rapidly adapted to their assigned roles, and lead to genuinely dangerous and psychologically damaging situations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1086788" y="98691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2400" dirty="0">
                <a:latin typeface="Century Gothic" charset="0"/>
                <a:ea typeface="Century Gothic" charset="0"/>
                <a:cs typeface="Century Gothic" charset="0"/>
              </a:rPr>
              <a:t>Stanford Prison Experiment:</a:t>
            </a:r>
            <a:br>
              <a:rPr lang="en-US" altLang="en-US" sz="2400" dirty="0">
                <a:latin typeface="Century Gothic" charset="0"/>
                <a:ea typeface="Century Gothic" charset="0"/>
                <a:cs typeface="Century Gothic" charset="0"/>
              </a:rPr>
            </a:br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535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75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79" y="740765"/>
            <a:ext cx="3813123" cy="254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18-75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602" y="740765"/>
            <a:ext cx="3802231" cy="254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27-75.jpg"/>
          <p:cNvPicPr>
            <a:picLocks noGrp="1" noChangeAspect="1"/>
          </p:cNvPicPr>
          <p:nvPr isPhoto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24" y="3633868"/>
            <a:ext cx="3802231" cy="254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37-75.jpg"/>
          <p:cNvPicPr>
            <a:picLocks noGrp="1" noChangeAspect="1"/>
          </p:cNvPicPr>
          <p:nvPr isPhoto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259" y="3397481"/>
            <a:ext cx="1857458" cy="2778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61-75.jpg"/>
          <p:cNvPicPr>
            <a:picLocks noGrp="1" noChangeAspect="1"/>
          </p:cNvPicPr>
          <p:nvPr isPhoto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821" y="3410790"/>
            <a:ext cx="1832655" cy="2751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159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6728" y="1250883"/>
            <a:ext cx="336529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000" dirty="0">
                <a:latin typeface="Century Gothic" charset="0"/>
                <a:ea typeface="Century Gothic" charset="0"/>
                <a:cs typeface="Century Gothic" charset="0"/>
              </a:rPr>
              <a:t>E</a:t>
            </a:r>
            <a:r>
              <a:rPr lang="en-GB" altLang="en-US" sz="2000" dirty="0" smtClean="0">
                <a:latin typeface="Century Gothic" charset="0"/>
                <a:ea typeface="Century Gothic" charset="0"/>
                <a:cs typeface="Century Gothic" charset="0"/>
              </a:rPr>
              <a:t>xperiment was abandoned after just six days because of the prisoners’ pathological reactions.</a:t>
            </a:r>
          </a:p>
          <a:p>
            <a:endParaRPr lang="en-GB" altLang="en-US" sz="2000" dirty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GB" altLang="en-US" sz="20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GB" altLang="en-US" sz="20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GB" altLang="en-US" sz="2000" dirty="0" smtClean="0">
                <a:latin typeface="Century Gothic" charset="0"/>
                <a:ea typeface="Century Gothic" charset="0"/>
                <a:cs typeface="Century Gothic" charset="0"/>
              </a:rPr>
              <a:t>But remember these were all just normal people?</a:t>
            </a:r>
          </a:p>
          <a:p>
            <a:endParaRPr lang="en-GB" altLang="en-US" sz="20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GB" altLang="en-US" sz="2000" dirty="0" smtClean="0">
                <a:latin typeface="Century Gothic" charset="0"/>
                <a:ea typeface="Century Gothic" charset="0"/>
                <a:cs typeface="Century Gothic" charset="0"/>
              </a:rPr>
              <a:t>What happened?</a:t>
            </a:r>
          </a:p>
          <a:p>
            <a:endParaRPr lang="en-GB" altLang="en-US" sz="2000" dirty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GB" altLang="en-US" sz="2000" dirty="0" smtClean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3" name="Picture 2" descr="66-75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917" y="839450"/>
            <a:ext cx="3479086" cy="522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466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72" y="2444437"/>
            <a:ext cx="6859666" cy="1978438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1202517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551" y="912942"/>
            <a:ext cx="6935092" cy="502316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93005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79" y="2949149"/>
            <a:ext cx="7609841" cy="953397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79" y="3922640"/>
            <a:ext cx="7525113" cy="1785620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2" name="TextBox 1"/>
          <p:cNvSpPr txBox="1"/>
          <p:nvPr/>
        </p:nvSpPr>
        <p:spPr>
          <a:xfrm>
            <a:off x="1514007" y="1618938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Chapter 8</a:t>
            </a:r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1009390" y="643753"/>
            <a:ext cx="7088099" cy="910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CA" dirty="0" smtClean="0"/>
              <a:t>Find an example of each of these psychological concepts in LOTF</a:t>
            </a:r>
            <a:endParaRPr lang="en" dirty="0"/>
          </a:p>
        </p:txBody>
      </p:sp>
      <p:sp>
        <p:nvSpPr>
          <p:cNvPr id="194" name="Shape 194"/>
          <p:cNvSpPr/>
          <p:nvPr/>
        </p:nvSpPr>
        <p:spPr>
          <a:xfrm>
            <a:off x="1700095" y="3814732"/>
            <a:ext cx="1369800" cy="8768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3265" y="45896"/>
                </a:moveTo>
                <a:lnTo>
                  <a:pt x="0" y="58007"/>
                </a:lnTo>
                <a:lnTo>
                  <a:pt x="29081" y="120000"/>
                </a:lnTo>
                <a:lnTo>
                  <a:pt x="120000" y="72031"/>
                </a:lnTo>
                <a:lnTo>
                  <a:pt x="120000" y="0"/>
                </a:lnTo>
                <a:lnTo>
                  <a:pt x="33265" y="45896"/>
                </a:lnTo>
                <a:close/>
              </a:path>
            </a:pathLst>
          </a:custGeom>
          <a:solidFill>
            <a:srgbClr val="677E1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Shape 195"/>
          <p:cNvSpPr/>
          <p:nvPr/>
        </p:nvSpPr>
        <p:spPr>
          <a:xfrm>
            <a:off x="1518406" y="2110801"/>
            <a:ext cx="1770299" cy="22454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0" y="0"/>
                </a:lnTo>
                <a:lnTo>
                  <a:pt x="0" y="120000"/>
                </a:lnTo>
                <a:lnTo>
                  <a:pt x="120000" y="93236"/>
                </a:lnTo>
                <a:lnTo>
                  <a:pt x="120000" y="0"/>
                </a:lnTo>
                <a:close/>
              </a:path>
            </a:pathLst>
          </a:custGeom>
          <a:solidFill>
            <a:srgbClr val="AACF2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-69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6" name="Shape 196"/>
          <p:cNvSpPr/>
          <p:nvPr/>
        </p:nvSpPr>
        <p:spPr>
          <a:xfrm>
            <a:off x="2032029" y="4189760"/>
            <a:ext cx="1037699" cy="50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21414" y="35916"/>
                </a:lnTo>
                <a:lnTo>
                  <a:pt x="55622" y="36194"/>
                </a:lnTo>
                <a:lnTo>
                  <a:pt x="89158" y="3341"/>
                </a:lnTo>
                <a:lnTo>
                  <a:pt x="91582" y="0"/>
                </a:lnTo>
                <a:lnTo>
                  <a:pt x="119999" y="36194"/>
                </a:lnTo>
                <a:lnTo>
                  <a:pt x="0" y="120000"/>
                </a:lnTo>
                <a:close/>
              </a:path>
            </a:pathLst>
          </a:custGeom>
          <a:solidFill>
            <a:srgbClr val="7F9B17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Shape 197"/>
          <p:cNvSpPr/>
          <p:nvPr/>
        </p:nvSpPr>
        <p:spPr>
          <a:xfrm>
            <a:off x="2217213" y="4189760"/>
            <a:ext cx="606899" cy="7955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22664"/>
                </a:moveTo>
                <a:lnTo>
                  <a:pt x="58963" y="119999"/>
                </a:lnTo>
                <a:lnTo>
                  <a:pt x="120000" y="0"/>
                </a:lnTo>
                <a:lnTo>
                  <a:pt x="0" y="22664"/>
                </a:lnTo>
                <a:close/>
              </a:path>
            </a:pathLst>
          </a:custGeom>
          <a:solidFill>
            <a:srgbClr val="BEE82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3868540" y="3814732"/>
            <a:ext cx="1369800" cy="8768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3265" y="45896"/>
                </a:moveTo>
                <a:lnTo>
                  <a:pt x="0" y="58007"/>
                </a:lnTo>
                <a:lnTo>
                  <a:pt x="29081" y="120000"/>
                </a:lnTo>
                <a:lnTo>
                  <a:pt x="120000" y="72031"/>
                </a:lnTo>
                <a:lnTo>
                  <a:pt x="120000" y="0"/>
                </a:lnTo>
                <a:lnTo>
                  <a:pt x="33265" y="45896"/>
                </a:lnTo>
                <a:close/>
              </a:path>
            </a:pathLst>
          </a:custGeom>
          <a:solidFill>
            <a:srgbClr val="005F7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Shape 199"/>
          <p:cNvSpPr/>
          <p:nvPr/>
        </p:nvSpPr>
        <p:spPr>
          <a:xfrm>
            <a:off x="3686850" y="2110801"/>
            <a:ext cx="1770299" cy="22454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0" y="0"/>
                </a:lnTo>
                <a:lnTo>
                  <a:pt x="0" y="120000"/>
                </a:lnTo>
                <a:lnTo>
                  <a:pt x="120000" y="93236"/>
                </a:lnTo>
                <a:lnTo>
                  <a:pt x="120000" y="0"/>
                </a:lnTo>
                <a:close/>
              </a:path>
            </a:pathLst>
          </a:custGeom>
          <a:solidFill>
            <a:srgbClr val="01ABC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Shape 200"/>
          <p:cNvSpPr/>
          <p:nvPr/>
        </p:nvSpPr>
        <p:spPr>
          <a:xfrm>
            <a:off x="4200641" y="4193576"/>
            <a:ext cx="1037699" cy="50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21414" y="35916"/>
                </a:lnTo>
                <a:lnTo>
                  <a:pt x="55622" y="36194"/>
                </a:lnTo>
                <a:lnTo>
                  <a:pt x="89158" y="3341"/>
                </a:lnTo>
                <a:lnTo>
                  <a:pt x="91582" y="0"/>
                </a:lnTo>
                <a:lnTo>
                  <a:pt x="119999" y="36194"/>
                </a:lnTo>
                <a:lnTo>
                  <a:pt x="0" y="120000"/>
                </a:lnTo>
                <a:close/>
              </a:path>
            </a:pathLst>
          </a:custGeom>
          <a:solidFill>
            <a:srgbClr val="00839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Shape 201"/>
          <p:cNvSpPr/>
          <p:nvPr/>
        </p:nvSpPr>
        <p:spPr>
          <a:xfrm>
            <a:off x="4385657" y="4189760"/>
            <a:ext cx="606899" cy="7955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22664"/>
                </a:moveTo>
                <a:lnTo>
                  <a:pt x="58963" y="119999"/>
                </a:lnTo>
                <a:lnTo>
                  <a:pt x="120000" y="0"/>
                </a:lnTo>
                <a:lnTo>
                  <a:pt x="0" y="22664"/>
                </a:lnTo>
                <a:close/>
              </a:path>
            </a:pathLst>
          </a:custGeom>
          <a:solidFill>
            <a:srgbClr val="01CCF7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Shape 202"/>
          <p:cNvSpPr/>
          <p:nvPr/>
        </p:nvSpPr>
        <p:spPr>
          <a:xfrm>
            <a:off x="6036984" y="3814732"/>
            <a:ext cx="1369800" cy="8768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3265" y="45896"/>
                </a:moveTo>
                <a:lnTo>
                  <a:pt x="0" y="58007"/>
                </a:lnTo>
                <a:lnTo>
                  <a:pt x="29081" y="120000"/>
                </a:lnTo>
                <a:lnTo>
                  <a:pt x="120000" y="72031"/>
                </a:lnTo>
                <a:lnTo>
                  <a:pt x="120000" y="0"/>
                </a:lnTo>
                <a:lnTo>
                  <a:pt x="33265" y="45896"/>
                </a:lnTo>
                <a:close/>
              </a:path>
            </a:pathLst>
          </a:custGeom>
          <a:solidFill>
            <a:srgbClr val="9B6B0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Shape 203"/>
          <p:cNvSpPr/>
          <p:nvPr/>
        </p:nvSpPr>
        <p:spPr>
          <a:xfrm>
            <a:off x="5798926" y="2085388"/>
            <a:ext cx="1770299" cy="22454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0" y="0"/>
                </a:lnTo>
                <a:lnTo>
                  <a:pt x="0" y="120000"/>
                </a:lnTo>
                <a:lnTo>
                  <a:pt x="120000" y="93236"/>
                </a:lnTo>
                <a:lnTo>
                  <a:pt x="120000" y="0"/>
                </a:lnTo>
                <a:close/>
              </a:path>
            </a:pathLst>
          </a:custGeom>
          <a:solidFill>
            <a:srgbClr val="F9AC08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Shape 204"/>
          <p:cNvSpPr/>
          <p:nvPr/>
        </p:nvSpPr>
        <p:spPr>
          <a:xfrm>
            <a:off x="6368917" y="4189760"/>
            <a:ext cx="1037699" cy="50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21414" y="35916"/>
                </a:lnTo>
                <a:lnTo>
                  <a:pt x="55622" y="36194"/>
                </a:lnTo>
                <a:lnTo>
                  <a:pt x="89158" y="3341"/>
                </a:lnTo>
                <a:lnTo>
                  <a:pt x="91582" y="0"/>
                </a:lnTo>
                <a:lnTo>
                  <a:pt x="119999" y="36194"/>
                </a:lnTo>
                <a:lnTo>
                  <a:pt x="0" y="120000"/>
                </a:lnTo>
                <a:close/>
              </a:path>
            </a:pathLst>
          </a:custGeom>
          <a:solidFill>
            <a:srgbClr val="C48706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6554102" y="4189760"/>
            <a:ext cx="606899" cy="7955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22664"/>
                </a:moveTo>
                <a:lnTo>
                  <a:pt x="58963" y="119999"/>
                </a:lnTo>
                <a:lnTo>
                  <a:pt x="120000" y="0"/>
                </a:lnTo>
                <a:lnTo>
                  <a:pt x="0" y="22664"/>
                </a:lnTo>
                <a:close/>
              </a:path>
            </a:pathLst>
          </a:custGeom>
          <a:solidFill>
            <a:srgbClr val="FFB008">
              <a:alpha val="9392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Shape 206"/>
          <p:cNvSpPr txBox="1"/>
          <p:nvPr/>
        </p:nvSpPr>
        <p:spPr>
          <a:xfrm>
            <a:off x="1559675" y="3345357"/>
            <a:ext cx="1770298" cy="31119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1800" dirty="0" smtClean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CONFORMITY</a:t>
            </a:r>
            <a:endParaRPr lang="en" sz="1800" b="0" i="0" u="none" strike="noStrike" cap="none" dirty="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207" name="Shape 207"/>
          <p:cNvSpPr txBox="1"/>
          <p:nvPr/>
        </p:nvSpPr>
        <p:spPr>
          <a:xfrm>
            <a:off x="3645582" y="3069894"/>
            <a:ext cx="1770301" cy="293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1800" b="0" i="0" u="none" strike="noStrike" cap="none" dirty="0" smtClean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OBEDIENCE TO AUTHORITY</a:t>
            </a:r>
            <a:endParaRPr lang="en" sz="1800" b="0" i="0" u="none" strike="noStrike" cap="none" dirty="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208" name="Shape 208"/>
          <p:cNvSpPr txBox="1"/>
          <p:nvPr/>
        </p:nvSpPr>
        <p:spPr>
          <a:xfrm>
            <a:off x="5911725" y="3265463"/>
            <a:ext cx="1657500" cy="293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1800" dirty="0" smtClean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POWER OF SITUATION</a:t>
            </a:r>
            <a:endParaRPr lang="en" sz="1800" b="0" i="0" u="none" strike="noStrike" cap="none" dirty="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0050" y="5103212"/>
            <a:ext cx="2809875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4375" y="5103212"/>
            <a:ext cx="2809875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2837" y="5103212"/>
            <a:ext cx="2809875" cy="60007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/>
          <p:nvPr/>
        </p:nvSpPr>
        <p:spPr>
          <a:xfrm>
            <a:off x="6380753" y="2243481"/>
            <a:ext cx="753668" cy="816192"/>
          </a:xfrm>
          <a:custGeom>
            <a:avLst/>
            <a:gdLst/>
            <a:ahLst/>
            <a:cxnLst/>
            <a:rect l="0" t="0" r="0" b="0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383"/>
          <p:cNvSpPr/>
          <p:nvPr/>
        </p:nvSpPr>
        <p:spPr>
          <a:xfrm flipH="1">
            <a:off x="1650951" y="2214693"/>
            <a:ext cx="535911" cy="682792"/>
          </a:xfrm>
          <a:custGeom>
            <a:avLst/>
            <a:gdLst/>
            <a:ahLst/>
            <a:cxnLst/>
            <a:rect l="0" t="0" r="0" b="0"/>
            <a:pathLst>
              <a:path w="7398" h="20829" extrusionOk="0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383"/>
          <p:cNvSpPr/>
          <p:nvPr/>
        </p:nvSpPr>
        <p:spPr>
          <a:xfrm>
            <a:off x="2278659" y="2529537"/>
            <a:ext cx="296901" cy="650479"/>
          </a:xfrm>
          <a:custGeom>
            <a:avLst/>
            <a:gdLst/>
            <a:ahLst/>
            <a:cxnLst/>
            <a:rect l="0" t="0" r="0" b="0"/>
            <a:pathLst>
              <a:path w="7398" h="20829" extrusionOk="0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383"/>
          <p:cNvSpPr/>
          <p:nvPr/>
        </p:nvSpPr>
        <p:spPr>
          <a:xfrm>
            <a:off x="2683970" y="2355228"/>
            <a:ext cx="303311" cy="462103"/>
          </a:xfrm>
          <a:custGeom>
            <a:avLst/>
            <a:gdLst/>
            <a:ahLst/>
            <a:cxnLst/>
            <a:rect l="0" t="0" r="0" b="0"/>
            <a:pathLst>
              <a:path w="7398" h="20829" extrusionOk="0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374"/>
          <p:cNvSpPr/>
          <p:nvPr/>
        </p:nvSpPr>
        <p:spPr>
          <a:xfrm>
            <a:off x="4200473" y="2187351"/>
            <a:ext cx="781538" cy="783771"/>
          </a:xfrm>
          <a:custGeom>
            <a:avLst/>
            <a:gdLst/>
            <a:ahLst/>
            <a:cxnLst/>
            <a:rect l="0" t="0" r="0" b="0"/>
            <a:pathLst>
              <a:path w="19126" h="12337" extrusionOk="0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936025" y="5074320"/>
            <a:ext cx="5400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979CB8"/>
              </a:buClr>
              <a:buSzPct val="100000"/>
            </a:pPr>
            <a:r>
              <a:rPr lang="en-US" sz="2400" dirty="0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…AND AND EXAMPLE THAT SHOWS THE BOYS ARE INNATELY SAVAGE</a:t>
            </a:r>
          </a:p>
        </p:txBody>
      </p:sp>
    </p:spTree>
    <p:extLst>
      <p:ext uri="{BB962C8B-B14F-4D97-AF65-F5344CB8AC3E}">
        <p14:creationId xmlns:p14="http://schemas.microsoft.com/office/powerpoint/2010/main" val="198563709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ctrTitle"/>
          </p:nvPr>
        </p:nvSpPr>
        <p:spPr>
          <a:xfrm>
            <a:off x="983407" y="2793546"/>
            <a:ext cx="6703881" cy="1546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CA" dirty="0" smtClean="0">
                <a:latin typeface="Bradley Hand" charset="0"/>
                <a:ea typeface="Bradley Hand" charset="0"/>
                <a:cs typeface="Bradley Hand" charset="0"/>
              </a:rPr>
              <a:t>Why are some of the boys in LOTF doing such savage, or evil, things?</a:t>
            </a:r>
            <a:endParaRPr lang="en" dirty="0">
              <a:latin typeface="Bradley Hand" charset="0"/>
              <a:ea typeface="Bradley Hand" charset="0"/>
              <a:cs typeface="Bradley Hand" charset="0"/>
            </a:endParaRPr>
          </a:p>
        </p:txBody>
      </p:sp>
      <p:sp>
        <p:nvSpPr>
          <p:cNvPr id="106" name="Shape 106"/>
          <p:cNvSpPr/>
          <p:nvPr/>
        </p:nvSpPr>
        <p:spPr>
          <a:xfrm rot="-4140551">
            <a:off x="1928384" y="790373"/>
            <a:ext cx="402308" cy="1167266"/>
          </a:xfrm>
          <a:custGeom>
            <a:avLst/>
            <a:gdLst/>
            <a:ahLst/>
            <a:cxnLst/>
            <a:rect l="0" t="0" r="0" b="0"/>
            <a:pathLst>
              <a:path w="30959" h="89819" extrusionOk="0">
                <a:moveTo>
                  <a:pt x="0" y="0"/>
                </a:moveTo>
                <a:cubicBezTo>
                  <a:pt x="5134" y="6917"/>
                  <a:pt x="29561" y="26535"/>
                  <a:pt x="30804" y="41505"/>
                </a:cubicBezTo>
                <a:cubicBezTo>
                  <a:pt x="32047" y="56474"/>
                  <a:pt x="11349" y="81766"/>
                  <a:pt x="7458" y="89819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dash"/>
            <a:round/>
            <a:headEnd type="none" w="lg" len="lg"/>
            <a:tailEnd type="stealth" w="lg" len="lg"/>
          </a:ln>
        </p:spPr>
      </p:sp>
      <p:sp>
        <p:nvSpPr>
          <p:cNvPr id="107" name="Shape 107"/>
          <p:cNvSpPr/>
          <p:nvPr/>
        </p:nvSpPr>
        <p:spPr>
          <a:xfrm>
            <a:off x="2770823" y="5256071"/>
            <a:ext cx="3153375" cy="34500"/>
          </a:xfrm>
          <a:custGeom>
            <a:avLst/>
            <a:gdLst/>
            <a:ahLst/>
            <a:cxnLst/>
            <a:rect l="0" t="0" r="0" b="0"/>
            <a:pathLst>
              <a:path w="126135" h="1380" extrusionOk="0">
                <a:moveTo>
                  <a:pt x="0" y="973"/>
                </a:moveTo>
                <a:cubicBezTo>
                  <a:pt x="29074" y="973"/>
                  <a:pt x="58157" y="273"/>
                  <a:pt x="87224" y="973"/>
                </a:cubicBezTo>
                <a:cubicBezTo>
                  <a:pt x="100194" y="1285"/>
                  <a:pt x="113311" y="1974"/>
                  <a:pt x="126135" y="0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108" name="Shape 108"/>
          <p:cNvSpPr/>
          <p:nvPr/>
        </p:nvSpPr>
        <p:spPr>
          <a:xfrm>
            <a:off x="2891797" y="5214646"/>
            <a:ext cx="4333462" cy="205525"/>
          </a:xfrm>
          <a:custGeom>
            <a:avLst/>
            <a:gdLst/>
            <a:ahLst/>
            <a:cxnLst/>
            <a:rect l="0" t="0" r="0" b="0"/>
            <a:pathLst>
              <a:path w="127108" h="1657" extrusionOk="0">
                <a:moveTo>
                  <a:pt x="0" y="1657"/>
                </a:moveTo>
                <a:cubicBezTo>
                  <a:pt x="42249" y="-1531"/>
                  <a:pt x="84738" y="1008"/>
                  <a:pt x="127108" y="1008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sp>
      <p:cxnSp>
        <p:nvCxnSpPr>
          <p:cNvPr id="109" name="Shape 109"/>
          <p:cNvCxnSpPr/>
          <p:nvPr/>
        </p:nvCxnSpPr>
        <p:spPr>
          <a:xfrm rot="10800000" flipH="1">
            <a:off x="2973355" y="1170422"/>
            <a:ext cx="291900" cy="542999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stealth" w="lg" len="lg"/>
            <a:tailEnd type="none" w="lg" len="lg"/>
          </a:ln>
        </p:spPr>
      </p:cxnSp>
      <p:sp>
        <p:nvSpPr>
          <p:cNvPr id="110" name="Shape 110"/>
          <p:cNvSpPr/>
          <p:nvPr/>
        </p:nvSpPr>
        <p:spPr>
          <a:xfrm>
            <a:off x="4901946" y="3357797"/>
            <a:ext cx="2785342" cy="1214202"/>
          </a:xfrm>
          <a:custGeom>
            <a:avLst/>
            <a:gdLst/>
            <a:ahLst/>
            <a:cxnLst/>
            <a:rect l="0" t="0" r="0" b="0"/>
            <a:pathLst>
              <a:path w="53808" h="41004" extrusionOk="0">
                <a:moveTo>
                  <a:pt x="33350" y="2267"/>
                </a:moveTo>
                <a:cubicBezTo>
                  <a:pt x="29864" y="1270"/>
                  <a:pt x="26130" y="-694"/>
                  <a:pt x="22650" y="321"/>
                </a:cubicBezTo>
                <a:cubicBezTo>
                  <a:pt x="10876" y="3755"/>
                  <a:pt x="-4822" y="20012"/>
                  <a:pt x="1573" y="30477"/>
                </a:cubicBezTo>
                <a:cubicBezTo>
                  <a:pt x="7821" y="40700"/>
                  <a:pt x="25332" y="42677"/>
                  <a:pt x="36593" y="38583"/>
                </a:cubicBezTo>
                <a:cubicBezTo>
                  <a:pt x="46488" y="34984"/>
                  <a:pt x="56459" y="21658"/>
                  <a:pt x="53130" y="11670"/>
                </a:cubicBezTo>
                <a:cubicBezTo>
                  <a:pt x="49951" y="2136"/>
                  <a:pt x="34186" y="-1055"/>
                  <a:pt x="24595" y="1943"/>
                </a:cubicBezTo>
                <a:cubicBezTo>
                  <a:pt x="14086" y="5228"/>
                  <a:pt x="2158" y="13741"/>
                  <a:pt x="600" y="24641"/>
                </a:cubicBezTo>
                <a:cubicBezTo>
                  <a:pt x="-77" y="29379"/>
                  <a:pt x="2605" y="35236"/>
                  <a:pt x="6761" y="37611"/>
                </a:cubicBezTo>
                <a:cubicBezTo>
                  <a:pt x="15326" y="42504"/>
                  <a:pt x="29292" y="42316"/>
                  <a:pt x="36268" y="35341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0827" y="2625770"/>
            <a:ext cx="6509009" cy="1546500"/>
          </a:xfrm>
        </p:spPr>
        <p:txBody>
          <a:bodyPr/>
          <a:lstStyle/>
          <a:p>
            <a:r>
              <a:rPr lang="en-US" sz="5400" dirty="0" smtClean="0">
                <a:latin typeface="Bradley Hand" charset="0"/>
                <a:ea typeface="Bradley Hand" charset="0"/>
                <a:cs typeface="Bradley Hand" charset="0"/>
              </a:rPr>
              <a:t>Do you think these boys are innately savage or are their behaviors caused by outside influence?</a:t>
            </a:r>
            <a:endParaRPr lang="en-US" sz="5400" dirty="0">
              <a:latin typeface="Bradley Hand" charset="0"/>
              <a:ea typeface="Bradley Hand" charset="0"/>
              <a:cs typeface="Bradley Hand" charset="0"/>
            </a:endParaRPr>
          </a:p>
        </p:txBody>
      </p:sp>
      <p:sp>
        <p:nvSpPr>
          <p:cNvPr id="3" name="Shape 107"/>
          <p:cNvSpPr/>
          <p:nvPr/>
        </p:nvSpPr>
        <p:spPr>
          <a:xfrm>
            <a:off x="4479702" y="2902615"/>
            <a:ext cx="3153375" cy="34500"/>
          </a:xfrm>
          <a:custGeom>
            <a:avLst/>
            <a:gdLst/>
            <a:ahLst/>
            <a:cxnLst/>
            <a:rect l="0" t="0" r="0" b="0"/>
            <a:pathLst>
              <a:path w="126135" h="1380" extrusionOk="0">
                <a:moveTo>
                  <a:pt x="0" y="973"/>
                </a:moveTo>
                <a:cubicBezTo>
                  <a:pt x="29074" y="973"/>
                  <a:pt x="58157" y="273"/>
                  <a:pt x="87224" y="973"/>
                </a:cubicBezTo>
                <a:cubicBezTo>
                  <a:pt x="100194" y="1285"/>
                  <a:pt x="113311" y="1974"/>
                  <a:pt x="126135" y="0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4" name="Shape 107"/>
          <p:cNvSpPr/>
          <p:nvPr/>
        </p:nvSpPr>
        <p:spPr>
          <a:xfrm>
            <a:off x="2111256" y="5425690"/>
            <a:ext cx="5114003" cy="45719"/>
          </a:xfrm>
          <a:custGeom>
            <a:avLst/>
            <a:gdLst/>
            <a:ahLst/>
            <a:cxnLst/>
            <a:rect l="0" t="0" r="0" b="0"/>
            <a:pathLst>
              <a:path w="126135" h="1380" extrusionOk="0">
                <a:moveTo>
                  <a:pt x="0" y="973"/>
                </a:moveTo>
                <a:cubicBezTo>
                  <a:pt x="29074" y="973"/>
                  <a:pt x="58157" y="273"/>
                  <a:pt x="87224" y="973"/>
                </a:cubicBezTo>
                <a:cubicBezTo>
                  <a:pt x="100194" y="1285"/>
                  <a:pt x="113311" y="1974"/>
                  <a:pt x="126135" y="0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5" name="Shape 107"/>
          <p:cNvSpPr/>
          <p:nvPr/>
        </p:nvSpPr>
        <p:spPr>
          <a:xfrm flipV="1">
            <a:off x="2770823" y="5425689"/>
            <a:ext cx="4454436" cy="300553"/>
          </a:xfrm>
          <a:custGeom>
            <a:avLst/>
            <a:gdLst/>
            <a:ahLst/>
            <a:cxnLst/>
            <a:rect l="0" t="0" r="0" b="0"/>
            <a:pathLst>
              <a:path w="126135" h="1380" extrusionOk="0">
                <a:moveTo>
                  <a:pt x="0" y="973"/>
                </a:moveTo>
                <a:cubicBezTo>
                  <a:pt x="29074" y="973"/>
                  <a:pt x="58157" y="273"/>
                  <a:pt x="87224" y="973"/>
                </a:cubicBezTo>
                <a:cubicBezTo>
                  <a:pt x="100194" y="1285"/>
                  <a:pt x="113311" y="1974"/>
                  <a:pt x="126135" y="0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6" name="Shape 107"/>
          <p:cNvSpPr/>
          <p:nvPr/>
        </p:nvSpPr>
        <p:spPr>
          <a:xfrm>
            <a:off x="4299820" y="2746943"/>
            <a:ext cx="3153375" cy="190172"/>
          </a:xfrm>
          <a:custGeom>
            <a:avLst/>
            <a:gdLst/>
            <a:ahLst/>
            <a:cxnLst/>
            <a:rect l="0" t="0" r="0" b="0"/>
            <a:pathLst>
              <a:path w="126135" h="1380" extrusionOk="0">
                <a:moveTo>
                  <a:pt x="0" y="973"/>
                </a:moveTo>
                <a:cubicBezTo>
                  <a:pt x="29074" y="973"/>
                  <a:pt x="58157" y="273"/>
                  <a:pt x="87224" y="973"/>
                </a:cubicBezTo>
                <a:cubicBezTo>
                  <a:pt x="100194" y="1285"/>
                  <a:pt x="113311" y="1974"/>
                  <a:pt x="126135" y="0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sp>
    </p:spTree>
    <p:extLst>
      <p:ext uri="{BB962C8B-B14F-4D97-AF65-F5344CB8AC3E}">
        <p14:creationId xmlns:p14="http://schemas.microsoft.com/office/powerpoint/2010/main" val="60245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1027947" y="657988"/>
            <a:ext cx="7088099" cy="910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CA" smtClean="0"/>
              <a:t>Consider some social factors</a:t>
            </a:r>
            <a:endParaRPr lang="en" dirty="0"/>
          </a:p>
        </p:txBody>
      </p:sp>
      <p:sp>
        <p:nvSpPr>
          <p:cNvPr id="194" name="Shape 194"/>
          <p:cNvSpPr/>
          <p:nvPr/>
        </p:nvSpPr>
        <p:spPr>
          <a:xfrm>
            <a:off x="1700095" y="3814732"/>
            <a:ext cx="1369800" cy="8768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3265" y="45896"/>
                </a:moveTo>
                <a:lnTo>
                  <a:pt x="0" y="58007"/>
                </a:lnTo>
                <a:lnTo>
                  <a:pt x="29081" y="120000"/>
                </a:lnTo>
                <a:lnTo>
                  <a:pt x="120000" y="72031"/>
                </a:lnTo>
                <a:lnTo>
                  <a:pt x="120000" y="0"/>
                </a:lnTo>
                <a:lnTo>
                  <a:pt x="33265" y="45896"/>
                </a:lnTo>
                <a:close/>
              </a:path>
            </a:pathLst>
          </a:custGeom>
          <a:solidFill>
            <a:srgbClr val="677E1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Shape 195"/>
          <p:cNvSpPr/>
          <p:nvPr/>
        </p:nvSpPr>
        <p:spPr>
          <a:xfrm>
            <a:off x="1518406" y="2110801"/>
            <a:ext cx="1770299" cy="22454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0" y="0"/>
                </a:lnTo>
                <a:lnTo>
                  <a:pt x="0" y="120000"/>
                </a:lnTo>
                <a:lnTo>
                  <a:pt x="120000" y="93236"/>
                </a:lnTo>
                <a:lnTo>
                  <a:pt x="120000" y="0"/>
                </a:lnTo>
                <a:close/>
              </a:path>
            </a:pathLst>
          </a:custGeom>
          <a:solidFill>
            <a:srgbClr val="AACF2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-69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6" name="Shape 196"/>
          <p:cNvSpPr/>
          <p:nvPr/>
        </p:nvSpPr>
        <p:spPr>
          <a:xfrm>
            <a:off x="2032029" y="4189760"/>
            <a:ext cx="1037699" cy="50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21414" y="35916"/>
                </a:lnTo>
                <a:lnTo>
                  <a:pt x="55622" y="36194"/>
                </a:lnTo>
                <a:lnTo>
                  <a:pt x="89158" y="3341"/>
                </a:lnTo>
                <a:lnTo>
                  <a:pt x="91582" y="0"/>
                </a:lnTo>
                <a:lnTo>
                  <a:pt x="119999" y="36194"/>
                </a:lnTo>
                <a:lnTo>
                  <a:pt x="0" y="120000"/>
                </a:lnTo>
                <a:close/>
              </a:path>
            </a:pathLst>
          </a:custGeom>
          <a:solidFill>
            <a:srgbClr val="7F9B17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Shape 197"/>
          <p:cNvSpPr/>
          <p:nvPr/>
        </p:nvSpPr>
        <p:spPr>
          <a:xfrm>
            <a:off x="2217213" y="4189760"/>
            <a:ext cx="606899" cy="7955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22664"/>
                </a:moveTo>
                <a:lnTo>
                  <a:pt x="58963" y="119999"/>
                </a:lnTo>
                <a:lnTo>
                  <a:pt x="120000" y="0"/>
                </a:lnTo>
                <a:lnTo>
                  <a:pt x="0" y="22664"/>
                </a:lnTo>
                <a:close/>
              </a:path>
            </a:pathLst>
          </a:custGeom>
          <a:solidFill>
            <a:srgbClr val="BEE82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3868540" y="3814732"/>
            <a:ext cx="1369800" cy="8768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3265" y="45896"/>
                </a:moveTo>
                <a:lnTo>
                  <a:pt x="0" y="58007"/>
                </a:lnTo>
                <a:lnTo>
                  <a:pt x="29081" y="120000"/>
                </a:lnTo>
                <a:lnTo>
                  <a:pt x="120000" y="72031"/>
                </a:lnTo>
                <a:lnTo>
                  <a:pt x="120000" y="0"/>
                </a:lnTo>
                <a:lnTo>
                  <a:pt x="33265" y="45896"/>
                </a:lnTo>
                <a:close/>
              </a:path>
            </a:pathLst>
          </a:custGeom>
          <a:solidFill>
            <a:srgbClr val="005F7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Shape 199"/>
          <p:cNvSpPr/>
          <p:nvPr/>
        </p:nvSpPr>
        <p:spPr>
          <a:xfrm>
            <a:off x="3686850" y="2110801"/>
            <a:ext cx="1770299" cy="22454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0" y="0"/>
                </a:lnTo>
                <a:lnTo>
                  <a:pt x="0" y="120000"/>
                </a:lnTo>
                <a:lnTo>
                  <a:pt x="120000" y="93236"/>
                </a:lnTo>
                <a:lnTo>
                  <a:pt x="120000" y="0"/>
                </a:lnTo>
                <a:close/>
              </a:path>
            </a:pathLst>
          </a:custGeom>
          <a:solidFill>
            <a:srgbClr val="01ABC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Shape 200"/>
          <p:cNvSpPr/>
          <p:nvPr/>
        </p:nvSpPr>
        <p:spPr>
          <a:xfrm>
            <a:off x="4200641" y="4193576"/>
            <a:ext cx="1037699" cy="50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21414" y="35916"/>
                </a:lnTo>
                <a:lnTo>
                  <a:pt x="55622" y="36194"/>
                </a:lnTo>
                <a:lnTo>
                  <a:pt x="89158" y="3341"/>
                </a:lnTo>
                <a:lnTo>
                  <a:pt x="91582" y="0"/>
                </a:lnTo>
                <a:lnTo>
                  <a:pt x="119999" y="36194"/>
                </a:lnTo>
                <a:lnTo>
                  <a:pt x="0" y="120000"/>
                </a:lnTo>
                <a:close/>
              </a:path>
            </a:pathLst>
          </a:custGeom>
          <a:solidFill>
            <a:srgbClr val="00839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Shape 201"/>
          <p:cNvSpPr/>
          <p:nvPr/>
        </p:nvSpPr>
        <p:spPr>
          <a:xfrm>
            <a:off x="4385657" y="4189760"/>
            <a:ext cx="606899" cy="7955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22664"/>
                </a:moveTo>
                <a:lnTo>
                  <a:pt x="58963" y="119999"/>
                </a:lnTo>
                <a:lnTo>
                  <a:pt x="120000" y="0"/>
                </a:lnTo>
                <a:lnTo>
                  <a:pt x="0" y="22664"/>
                </a:lnTo>
                <a:close/>
              </a:path>
            </a:pathLst>
          </a:custGeom>
          <a:solidFill>
            <a:srgbClr val="01CCF7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Shape 202"/>
          <p:cNvSpPr/>
          <p:nvPr/>
        </p:nvSpPr>
        <p:spPr>
          <a:xfrm>
            <a:off x="6036984" y="3814732"/>
            <a:ext cx="1369800" cy="8768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3265" y="45896"/>
                </a:moveTo>
                <a:lnTo>
                  <a:pt x="0" y="58007"/>
                </a:lnTo>
                <a:lnTo>
                  <a:pt x="29081" y="120000"/>
                </a:lnTo>
                <a:lnTo>
                  <a:pt x="120000" y="72031"/>
                </a:lnTo>
                <a:lnTo>
                  <a:pt x="120000" y="0"/>
                </a:lnTo>
                <a:lnTo>
                  <a:pt x="33265" y="45896"/>
                </a:lnTo>
                <a:close/>
              </a:path>
            </a:pathLst>
          </a:custGeom>
          <a:solidFill>
            <a:srgbClr val="9B6B0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Shape 203"/>
          <p:cNvSpPr/>
          <p:nvPr/>
        </p:nvSpPr>
        <p:spPr>
          <a:xfrm>
            <a:off x="5798926" y="2085388"/>
            <a:ext cx="1770299" cy="22454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0" y="0"/>
                </a:lnTo>
                <a:lnTo>
                  <a:pt x="0" y="120000"/>
                </a:lnTo>
                <a:lnTo>
                  <a:pt x="120000" y="93236"/>
                </a:lnTo>
                <a:lnTo>
                  <a:pt x="120000" y="0"/>
                </a:lnTo>
                <a:close/>
              </a:path>
            </a:pathLst>
          </a:custGeom>
          <a:solidFill>
            <a:srgbClr val="F9AC08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Shape 204"/>
          <p:cNvSpPr/>
          <p:nvPr/>
        </p:nvSpPr>
        <p:spPr>
          <a:xfrm>
            <a:off x="6368917" y="4189760"/>
            <a:ext cx="1037699" cy="50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21414" y="35916"/>
                </a:lnTo>
                <a:lnTo>
                  <a:pt x="55622" y="36194"/>
                </a:lnTo>
                <a:lnTo>
                  <a:pt x="89158" y="3341"/>
                </a:lnTo>
                <a:lnTo>
                  <a:pt x="91582" y="0"/>
                </a:lnTo>
                <a:lnTo>
                  <a:pt x="119999" y="36194"/>
                </a:lnTo>
                <a:lnTo>
                  <a:pt x="0" y="120000"/>
                </a:lnTo>
                <a:close/>
              </a:path>
            </a:pathLst>
          </a:custGeom>
          <a:solidFill>
            <a:srgbClr val="C48706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6554102" y="4189760"/>
            <a:ext cx="606899" cy="7955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22664"/>
                </a:moveTo>
                <a:lnTo>
                  <a:pt x="58963" y="119999"/>
                </a:lnTo>
                <a:lnTo>
                  <a:pt x="120000" y="0"/>
                </a:lnTo>
                <a:lnTo>
                  <a:pt x="0" y="22664"/>
                </a:lnTo>
                <a:close/>
              </a:path>
            </a:pathLst>
          </a:custGeom>
          <a:solidFill>
            <a:srgbClr val="FFB008">
              <a:alpha val="9392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Shape 206"/>
          <p:cNvSpPr txBox="1"/>
          <p:nvPr/>
        </p:nvSpPr>
        <p:spPr>
          <a:xfrm>
            <a:off x="1559675" y="3345357"/>
            <a:ext cx="1770298" cy="31119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1800" dirty="0" smtClean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CONFORMITY</a:t>
            </a:r>
            <a:endParaRPr lang="en" sz="1800" b="0" i="0" u="none" strike="noStrike" cap="none" dirty="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207" name="Shape 207"/>
          <p:cNvSpPr txBox="1"/>
          <p:nvPr/>
        </p:nvSpPr>
        <p:spPr>
          <a:xfrm>
            <a:off x="3645582" y="3069894"/>
            <a:ext cx="1770301" cy="293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1800" b="0" i="0" u="none" strike="noStrike" cap="none" dirty="0" smtClean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OBEDIENCE TO AUTHORITY</a:t>
            </a:r>
            <a:endParaRPr lang="en" sz="1800" b="0" i="0" u="none" strike="noStrike" cap="none" dirty="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208" name="Shape 208"/>
          <p:cNvSpPr txBox="1"/>
          <p:nvPr/>
        </p:nvSpPr>
        <p:spPr>
          <a:xfrm>
            <a:off x="5911725" y="3265463"/>
            <a:ext cx="1657500" cy="293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1800" dirty="0" smtClean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POWER OF SITUATION</a:t>
            </a:r>
            <a:endParaRPr lang="en" sz="1800" b="0" i="0" u="none" strike="noStrike" cap="none" dirty="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0050" y="5103212"/>
            <a:ext cx="2809875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4375" y="5103212"/>
            <a:ext cx="2809875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2837" y="5103212"/>
            <a:ext cx="2809875" cy="60007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/>
          <p:nvPr/>
        </p:nvSpPr>
        <p:spPr>
          <a:xfrm>
            <a:off x="6380753" y="2243481"/>
            <a:ext cx="753668" cy="816192"/>
          </a:xfrm>
          <a:custGeom>
            <a:avLst/>
            <a:gdLst/>
            <a:ahLst/>
            <a:cxnLst/>
            <a:rect l="0" t="0" r="0" b="0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383"/>
          <p:cNvSpPr/>
          <p:nvPr/>
        </p:nvSpPr>
        <p:spPr>
          <a:xfrm flipH="1">
            <a:off x="1650951" y="2214693"/>
            <a:ext cx="535911" cy="682792"/>
          </a:xfrm>
          <a:custGeom>
            <a:avLst/>
            <a:gdLst/>
            <a:ahLst/>
            <a:cxnLst/>
            <a:rect l="0" t="0" r="0" b="0"/>
            <a:pathLst>
              <a:path w="7398" h="20829" extrusionOk="0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383"/>
          <p:cNvSpPr/>
          <p:nvPr/>
        </p:nvSpPr>
        <p:spPr>
          <a:xfrm>
            <a:off x="2278659" y="2529537"/>
            <a:ext cx="296901" cy="650479"/>
          </a:xfrm>
          <a:custGeom>
            <a:avLst/>
            <a:gdLst/>
            <a:ahLst/>
            <a:cxnLst/>
            <a:rect l="0" t="0" r="0" b="0"/>
            <a:pathLst>
              <a:path w="7398" h="20829" extrusionOk="0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383"/>
          <p:cNvSpPr/>
          <p:nvPr/>
        </p:nvSpPr>
        <p:spPr>
          <a:xfrm>
            <a:off x="2683970" y="2355228"/>
            <a:ext cx="303311" cy="462103"/>
          </a:xfrm>
          <a:custGeom>
            <a:avLst/>
            <a:gdLst/>
            <a:ahLst/>
            <a:cxnLst/>
            <a:rect l="0" t="0" r="0" b="0"/>
            <a:pathLst>
              <a:path w="7398" h="20829" extrusionOk="0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374"/>
          <p:cNvSpPr/>
          <p:nvPr/>
        </p:nvSpPr>
        <p:spPr>
          <a:xfrm>
            <a:off x="4200473" y="2187351"/>
            <a:ext cx="781538" cy="783771"/>
          </a:xfrm>
          <a:custGeom>
            <a:avLst/>
            <a:gdLst/>
            <a:ahLst/>
            <a:cxnLst/>
            <a:rect l="0" t="0" r="0" b="0"/>
            <a:pathLst>
              <a:path w="19126" h="12337" extrusionOk="0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ctrTitle" idx="4294967295"/>
          </p:nvPr>
        </p:nvSpPr>
        <p:spPr>
          <a:xfrm>
            <a:off x="696332" y="2999648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CA" sz="6000" b="1" dirty="0" smtClean="0">
                <a:solidFill>
                  <a:srgbClr val="92D050"/>
                </a:solidFill>
              </a:rPr>
              <a:t>CONFORMITY</a:t>
            </a:r>
            <a:endParaRPr lang="en" sz="6000" b="1" dirty="0">
              <a:solidFill>
                <a:srgbClr val="92D050"/>
              </a:solidFill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3681800" y="1030143"/>
            <a:ext cx="1801464" cy="1733063"/>
          </a:xfrm>
          <a:prstGeom prst="wedgeEllipseCallout">
            <a:avLst>
              <a:gd name="adj1" fmla="val 463"/>
              <a:gd name="adj2" fmla="val 63799"/>
            </a:avLst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383"/>
          <p:cNvSpPr/>
          <p:nvPr/>
        </p:nvSpPr>
        <p:spPr>
          <a:xfrm flipH="1">
            <a:off x="3954824" y="1383470"/>
            <a:ext cx="366573" cy="869604"/>
          </a:xfrm>
          <a:custGeom>
            <a:avLst/>
            <a:gdLst/>
            <a:ahLst/>
            <a:cxnLst/>
            <a:rect l="0" t="0" r="0" b="0"/>
            <a:pathLst>
              <a:path w="7398" h="20829" extrusionOk="0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" name="Shape 383"/>
          <p:cNvSpPr/>
          <p:nvPr/>
        </p:nvSpPr>
        <p:spPr>
          <a:xfrm>
            <a:off x="4594421" y="1698314"/>
            <a:ext cx="326556" cy="828450"/>
          </a:xfrm>
          <a:custGeom>
            <a:avLst/>
            <a:gdLst/>
            <a:ahLst/>
            <a:cxnLst/>
            <a:rect l="0" t="0" r="0" b="0"/>
            <a:pathLst>
              <a:path w="7398" h="20829" extrusionOk="0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383"/>
          <p:cNvSpPr/>
          <p:nvPr/>
        </p:nvSpPr>
        <p:spPr>
          <a:xfrm>
            <a:off x="4987843" y="1524005"/>
            <a:ext cx="345752" cy="588534"/>
          </a:xfrm>
          <a:custGeom>
            <a:avLst/>
            <a:gdLst/>
            <a:ahLst/>
            <a:cxnLst/>
            <a:rect l="0" t="0" r="0" b="0"/>
            <a:pathLst>
              <a:path w="7398" h="20829" extrusionOk="0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5040" y="772160"/>
            <a:ext cx="67462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CONFORMITY IS </a:t>
            </a:r>
            <a:r>
              <a:rPr lang="en-US" sz="2400" dirty="0">
                <a:solidFill>
                  <a:schemeClr val="tx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is a type of social influence involving a change in belief or behavior in order to fit in with a group</a:t>
            </a:r>
            <a:r>
              <a:rPr lang="en-US" sz="2400" dirty="0" smtClean="0">
                <a:solidFill>
                  <a:schemeClr val="tx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  <a:p>
            <a:endParaRPr lang="en-US" sz="2400" dirty="0" smtClean="0">
              <a:solidFill>
                <a:schemeClr val="tx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2400" dirty="0" smtClean="0">
                <a:solidFill>
                  <a:schemeClr val="tx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Or simply…</a:t>
            </a:r>
          </a:p>
          <a:p>
            <a:endParaRPr lang="en-US" sz="2400" dirty="0" smtClean="0">
              <a:solidFill>
                <a:schemeClr val="tx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2400" dirty="0">
                <a:solidFill>
                  <a:schemeClr val="tx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“</a:t>
            </a:r>
            <a:r>
              <a:rPr lang="en-US" sz="2400" i="1" dirty="0">
                <a:solidFill>
                  <a:schemeClr val="tx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yielding to group pressures</a:t>
            </a:r>
            <a:r>
              <a:rPr lang="en-US" sz="2400" dirty="0">
                <a:solidFill>
                  <a:schemeClr val="tx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955040" y="4197588"/>
            <a:ext cx="72542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1" dirty="0">
                <a:latin typeface="Century Gothic" charset="0"/>
                <a:ea typeface="Century Gothic" charset="0"/>
                <a:cs typeface="Century Gothic" charset="0"/>
              </a:rPr>
              <a:t>Compliance</a:t>
            </a:r>
            <a:r>
              <a:rPr lang="en-US" altLang="en-US" sz="2000" dirty="0">
                <a:latin typeface="Century Gothic" charset="0"/>
                <a:ea typeface="Century Gothic" charset="0"/>
                <a:cs typeface="Century Gothic" charset="0"/>
              </a:rPr>
              <a:t>: a change in behavior, but not attitude, due to the results of social pressure</a:t>
            </a:r>
            <a:r>
              <a:rPr lang="en-US" altLang="en-US" sz="2000" dirty="0" smtClean="0"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  <a:p>
            <a:endParaRPr lang="en-US" altLang="en-US" sz="20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altLang="en-US" sz="2000" b="1" dirty="0">
                <a:latin typeface="Century Gothic" charset="0"/>
                <a:ea typeface="Century Gothic" charset="0"/>
                <a:cs typeface="Century Gothic" charset="0"/>
              </a:rPr>
              <a:t>Acceptance</a:t>
            </a:r>
            <a:r>
              <a:rPr lang="en-US" altLang="en-US" sz="2000" dirty="0">
                <a:latin typeface="Century Gothic" charset="0"/>
                <a:ea typeface="Century Gothic" charset="0"/>
                <a:cs typeface="Century Gothic" charset="0"/>
              </a:rPr>
              <a:t>: a change in both behavior and attitude.</a:t>
            </a:r>
          </a:p>
        </p:txBody>
      </p:sp>
    </p:spTree>
    <p:extLst>
      <p:ext uri="{BB962C8B-B14F-4D97-AF65-F5344CB8AC3E}">
        <p14:creationId xmlns:p14="http://schemas.microsoft.com/office/powerpoint/2010/main" val="147358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 flipV="1">
            <a:off x="1950120" y="2919730"/>
            <a:ext cx="0" cy="2514600"/>
          </a:xfrm>
          <a:prstGeom prst="line">
            <a:avLst/>
          </a:prstGeom>
          <a:noFill/>
          <a:ln w="152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 flipV="1">
            <a:off x="5308600" y="1376680"/>
            <a:ext cx="0" cy="4114800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6375400" y="4519930"/>
            <a:ext cx="0" cy="990600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7442200" y="2919730"/>
            <a:ext cx="0" cy="2590800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080000" y="5669280"/>
            <a:ext cx="441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/>
              <a:t>A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183313" y="5669280"/>
            <a:ext cx="4206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/>
              <a:t>B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213600" y="5669280"/>
            <a:ext cx="441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/>
              <a:t>C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298575" y="5634355"/>
            <a:ext cx="15287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/>
              <a:t>Stimulus</a:t>
            </a:r>
          </a:p>
        </p:txBody>
      </p:sp>
      <p:sp>
        <p:nvSpPr>
          <p:cNvPr id="11" name="Rectangle 10"/>
          <p:cNvSpPr txBox="1">
            <a:spLocks noChangeArrowheads="1"/>
          </p:cNvSpPr>
          <p:nvPr/>
        </p:nvSpPr>
        <p:spPr>
          <a:xfrm>
            <a:off x="868680" y="805180"/>
            <a:ext cx="7772400" cy="11430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altLang="en-US" sz="2400" dirty="0" smtClean="0">
                <a:latin typeface="Century Gothic" charset="0"/>
                <a:ea typeface="Century Gothic" charset="0"/>
                <a:cs typeface="Century Gothic" charset="0"/>
              </a:rPr>
              <a:t>Line Judgment Experiments</a:t>
            </a:r>
            <a:endParaRPr lang="en-US" altLang="en-US" sz="24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55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Judgment Experiment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9750" y="1987835"/>
            <a:ext cx="7056299" cy="4082999"/>
          </a:xfrm>
        </p:spPr>
        <p:txBody>
          <a:bodyPr/>
          <a:lstStyle/>
          <a:p>
            <a:r>
              <a:rPr lang="en-US" altLang="en-US" dirty="0"/>
              <a:t>Asch (1951;1956) completed two studies that demonstrate how easily conformity </a:t>
            </a:r>
            <a:r>
              <a:rPr lang="en-US" altLang="en-US" dirty="0" smtClean="0"/>
              <a:t>occurs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1 Subject </a:t>
            </a:r>
            <a:r>
              <a:rPr lang="en-US" altLang="en-US" dirty="0"/>
              <a:t>is brought into lab with 6-8 confederates</a:t>
            </a:r>
            <a:br>
              <a:rPr lang="en-US" altLang="en-US" dirty="0"/>
            </a:br>
            <a:r>
              <a:rPr lang="en-US" altLang="en-US" dirty="0"/>
              <a:t>Asked to make a judgment about line </a:t>
            </a:r>
            <a:r>
              <a:rPr lang="en-US" altLang="en-US" dirty="0" smtClean="0"/>
              <a:t>length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Ordinarily </a:t>
            </a:r>
            <a:r>
              <a:rPr lang="en-US" altLang="en-US" dirty="0"/>
              <a:t>subjects make mistakes 1% of the time, in this experiment 36.8% of the time</a:t>
            </a:r>
            <a:br>
              <a:rPr lang="en-US" alt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94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rincul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incul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325</Words>
  <Application>Microsoft Macintosh PowerPoint</Application>
  <PresentationFormat>On-screen Show (4:3)</PresentationFormat>
  <Paragraphs>55</Paragraphs>
  <Slides>20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Bradley Hand</vt:lpstr>
      <vt:lpstr>Century Gothic</vt:lpstr>
      <vt:lpstr>Shadows Into Light</vt:lpstr>
      <vt:lpstr>Varela Round</vt:lpstr>
      <vt:lpstr>Trinculo template</vt:lpstr>
      <vt:lpstr>Trinculo template</vt:lpstr>
      <vt:lpstr>Image</vt:lpstr>
      <vt:lpstr>PowerPoint Presentation</vt:lpstr>
      <vt:lpstr>PowerPoint Presentation</vt:lpstr>
      <vt:lpstr>Why are some of the boys in LOTF doing such savage, or evil, things?</vt:lpstr>
      <vt:lpstr>Do you think these boys are innately savage or are their behaviors caused by outside influence?</vt:lpstr>
      <vt:lpstr>Consider some social factors</vt:lpstr>
      <vt:lpstr>CONFORMITY</vt:lpstr>
      <vt:lpstr>PowerPoint Presentation</vt:lpstr>
      <vt:lpstr>PowerPoint Presentation</vt:lpstr>
      <vt:lpstr>Line Judgment Experiment</vt:lpstr>
      <vt:lpstr>How did the boys submit to conformity?</vt:lpstr>
      <vt:lpstr>OBEDIENCE TO AUTHORITY</vt:lpstr>
      <vt:lpstr>Milgram: Obedience to Authority</vt:lpstr>
      <vt:lpstr>65% of the subjects went to the end, even those that protested</vt:lpstr>
      <vt:lpstr>POWER OF THE SITUTION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Find an example of each of these psychological concepts in LOTF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are some of the boys becoming savage?</dc:title>
  <cp:lastModifiedBy>Microsoft Office User</cp:lastModifiedBy>
  <cp:revision>24</cp:revision>
  <dcterms:modified xsi:type="dcterms:W3CDTF">2016-04-20T21:22:51Z</dcterms:modified>
</cp:coreProperties>
</file>