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9" r:id="rId3"/>
    <p:sldId id="258" r:id="rId4"/>
    <p:sldId id="318" r:id="rId5"/>
    <p:sldId id="317" r:id="rId6"/>
    <p:sldId id="316" r:id="rId7"/>
    <p:sldId id="298" r:id="rId8"/>
    <p:sldId id="297" r:id="rId9"/>
    <p:sldId id="312" r:id="rId10"/>
    <p:sldId id="300" r:id="rId11"/>
    <p:sldId id="289" r:id="rId12"/>
    <p:sldId id="323" r:id="rId13"/>
    <p:sldId id="281" r:id="rId14"/>
    <p:sldId id="284" r:id="rId15"/>
    <p:sldId id="301" r:id="rId16"/>
    <p:sldId id="315" r:id="rId17"/>
    <p:sldId id="322" r:id="rId18"/>
    <p:sldId id="314" r:id="rId19"/>
    <p:sldId id="302" r:id="rId20"/>
    <p:sldId id="286" r:id="rId21"/>
    <p:sldId id="285" r:id="rId22"/>
    <p:sldId id="319" r:id="rId23"/>
    <p:sldId id="335" r:id="rId24"/>
    <p:sldId id="311" r:id="rId25"/>
    <p:sldId id="310" r:id="rId26"/>
    <p:sldId id="313" r:id="rId27"/>
    <p:sldId id="321" r:id="rId28"/>
    <p:sldId id="324" r:id="rId29"/>
    <p:sldId id="303" r:id="rId30"/>
    <p:sldId id="304" r:id="rId31"/>
    <p:sldId id="325" r:id="rId32"/>
    <p:sldId id="326" r:id="rId33"/>
    <p:sldId id="327" r:id="rId34"/>
    <p:sldId id="305" r:id="rId35"/>
    <p:sldId id="306" r:id="rId36"/>
    <p:sldId id="328" r:id="rId37"/>
    <p:sldId id="334" r:id="rId38"/>
    <p:sldId id="329" r:id="rId39"/>
    <p:sldId id="307" r:id="rId40"/>
    <p:sldId id="331" r:id="rId41"/>
    <p:sldId id="332" r:id="rId42"/>
    <p:sldId id="333" r:id="rId43"/>
    <p:sldId id="330" r:id="rId44"/>
    <p:sldId id="33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172E59-7537-494A-9E45-D08FB3B21461}">
          <p14:sldIdLst>
            <p14:sldId id="259"/>
            <p14:sldId id="258"/>
          </p14:sldIdLst>
        </p14:section>
        <p14:section name="Palm Oil Overview" id="{6EE27F8B-B089-4C9E-8A83-541EBF5BCAC1}">
          <p14:sldIdLst>
            <p14:sldId id="318"/>
            <p14:sldId id="317"/>
            <p14:sldId id="316"/>
            <p14:sldId id="298"/>
            <p14:sldId id="297"/>
            <p14:sldId id="312"/>
            <p14:sldId id="300"/>
            <p14:sldId id="289"/>
            <p14:sldId id="323"/>
            <p14:sldId id="281"/>
            <p14:sldId id="284"/>
            <p14:sldId id="301"/>
            <p14:sldId id="315"/>
          </p14:sldIdLst>
        </p14:section>
        <p14:section name="Plantation Economics and Policy" id="{22131759-7E20-40D7-B477-1460DCCDB065}">
          <p14:sldIdLst>
            <p14:sldId id="322"/>
            <p14:sldId id="314"/>
            <p14:sldId id="302"/>
            <p14:sldId id="286"/>
            <p14:sldId id="285"/>
            <p14:sldId id="319"/>
            <p14:sldId id="335"/>
            <p14:sldId id="311"/>
            <p14:sldId id="310"/>
          </p14:sldIdLst>
        </p14:section>
        <p14:section name="Corporate Behaviour -Hedging" id="{BE57C749-CBCD-4627-80D9-258790C6A59C}">
          <p14:sldIdLst>
            <p14:sldId id="313"/>
            <p14:sldId id="321"/>
            <p14:sldId id="324"/>
            <p14:sldId id="303"/>
            <p14:sldId id="304"/>
            <p14:sldId id="325"/>
            <p14:sldId id="326"/>
            <p14:sldId id="327"/>
            <p14:sldId id="305"/>
            <p14:sldId id="306"/>
            <p14:sldId id="328"/>
            <p14:sldId id="334"/>
            <p14:sldId id="329"/>
            <p14:sldId id="307"/>
            <p14:sldId id="331"/>
            <p14:sldId id="332"/>
            <p14:sldId id="333"/>
            <p14:sldId id="330"/>
          </p14:sldIdLst>
        </p14:section>
        <p14:section name="Conclusions" id="{483BB063-B52C-42B9-A6A6-F3FA1AC03999}">
          <p14:sldIdLst>
            <p14:sldId id="3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37" autoAdjust="0"/>
    <p:restoredTop sz="92171" autoAdjust="0"/>
  </p:normalViewPr>
  <p:slideViewPr>
    <p:cSldViewPr>
      <p:cViewPr>
        <p:scale>
          <a:sx n="66" d="100"/>
          <a:sy n="66" d="100"/>
        </p:scale>
        <p:origin x="-124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Misha\My%20Documents\Downloads\CanolaOil_Miha%20(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wmark\Google%20Drive\0.1%20MFRE%202014\501%202013\Lab%20-%20Futures%20Trading%20Module\Lab%2010%20Data%20and%20graphs\Ebitda%20Hedging%20-%20Optimization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wmark\Google%20Drive\First%20Resources\Commodity\Mark\Ebitda%20Hedging%20-%20Optimization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wmark\Google%20Drive\First%20Resources\Commodity\Mark\Ebitda%20Hedging%20-%20Optimization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iewmark\Google%20Drive\0.1%20MFRE%202014\501%202013\Lab%20-%20Futures%20Trading%20Module\Plantation%20Economics%20-%20Data%20and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wmark\Google%20Drive\First%20Resources\Commodity\Mark\CPO%20production%20estimat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liewmark\Google%20Drive\0.1%20MFRE%202014\501%202013\Lab%20-%20Futures%20Trading%20Module\Lab%2010%20Data%20and%20graphs\Plantation%20Economics%20-%20Data%20and%20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wmark\Google%20Drive\0.1%20MFRE%202014\501%202013\Lab%20-%20Futures%20Trading%20Module\Lab%2010%20Data%20and%20graphs\CPO%20Financial%20Model%20ramets%20June%202010%20v7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wmark\Google%20Drive\0.1%20MFRE%202014\501%202013\Lab%20-%20Futures%20Trading%20Module\Plantation%20Stocks%20-%20Importance%20of%20Hedging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liewmark\Google%20Drive\0.1%20MFRE%202014\501%202013\Lab%20-%20Futures%20Trading%20Module\Plantation%20Stocks%20-%20Importance%20of%20Hedging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liewmark\Google%20Drive\First%20Resources\Commodity\Mark\Presentation%20Charts\Cashflow%20Hedging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liewmark\Google%20Drive\First%20Resources\Commodity\Mark\Presentation%20Charts\Cashflow%20Hedg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7291001989316E-2"/>
          <c:y val="0.1375281560654889"/>
          <c:w val="0.69854948849190268"/>
          <c:h val="0.69209622870494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'[CanolaOil_Miha (1).xlsx]Sheet1'!$C$52</c:f>
              <c:strCache>
                <c:ptCount val="1"/>
                <c:pt idx="0">
                  <c:v>Soybeans Oil</c:v>
                </c:pt>
              </c:strCache>
            </c:strRef>
          </c:tx>
          <c:invertIfNegative val="0"/>
          <c:cat>
            <c:numRef>
              <c:f>'[CanolaOil_Miha (1).xlsx]Sheet1'!$B$53:$B$66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'[CanolaOil_Miha (1).xlsx]Sheet1'!$C$53:$C$66</c:f>
              <c:numCache>
                <c:formatCode>0.00</c:formatCode>
                <c:ptCount val="14"/>
                <c:pt idx="0">
                  <c:v>24.54</c:v>
                </c:pt>
                <c:pt idx="1">
                  <c:v>26.74</c:v>
                </c:pt>
                <c:pt idx="2">
                  <c:v>28.91</c:v>
                </c:pt>
                <c:pt idx="3">
                  <c:v>30.54</c:v>
                </c:pt>
                <c:pt idx="4">
                  <c:v>30.23</c:v>
                </c:pt>
                <c:pt idx="5">
                  <c:v>32.56</c:v>
                </c:pt>
                <c:pt idx="6">
                  <c:v>34.92</c:v>
                </c:pt>
                <c:pt idx="7">
                  <c:v>36.47</c:v>
                </c:pt>
                <c:pt idx="8">
                  <c:v>35.9</c:v>
                </c:pt>
                <c:pt idx="9">
                  <c:v>35.9</c:v>
                </c:pt>
                <c:pt idx="10">
                  <c:v>38.82</c:v>
                </c:pt>
                <c:pt idx="11">
                  <c:v>41.309999999999995</c:v>
                </c:pt>
                <c:pt idx="12">
                  <c:v>42.4</c:v>
                </c:pt>
                <c:pt idx="13">
                  <c:v>43.07</c:v>
                </c:pt>
              </c:numCache>
            </c:numRef>
          </c:val>
        </c:ser>
        <c:ser>
          <c:idx val="1"/>
          <c:order val="1"/>
          <c:tx>
            <c:strRef>
              <c:f>'[CanolaOil_Miha (1).xlsx]Sheet1'!$D$52</c:f>
              <c:strCache>
                <c:ptCount val="1"/>
                <c:pt idx="0">
                  <c:v>Rapeseeds Oil</c:v>
                </c:pt>
              </c:strCache>
            </c:strRef>
          </c:tx>
          <c:invertIfNegative val="0"/>
          <c:cat>
            <c:numRef>
              <c:f>'[CanolaOil_Miha (1).xlsx]Sheet1'!$B$53:$B$66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'[CanolaOil_Miha (1).xlsx]Sheet1'!$D$53:$D$66</c:f>
              <c:numCache>
                <c:formatCode>0.00</c:formatCode>
                <c:ptCount val="14"/>
                <c:pt idx="0">
                  <c:v>13.99</c:v>
                </c:pt>
                <c:pt idx="1">
                  <c:v>13.370000000000001</c:v>
                </c:pt>
                <c:pt idx="2">
                  <c:v>13.09</c:v>
                </c:pt>
                <c:pt idx="3">
                  <c:v>12.27</c:v>
                </c:pt>
                <c:pt idx="4">
                  <c:v>14.17</c:v>
                </c:pt>
                <c:pt idx="5">
                  <c:v>15.78</c:v>
                </c:pt>
                <c:pt idx="6">
                  <c:v>17.510000000000005</c:v>
                </c:pt>
                <c:pt idx="7">
                  <c:v>17.239999999999995</c:v>
                </c:pt>
                <c:pt idx="8">
                  <c:v>18.489999999999991</c:v>
                </c:pt>
                <c:pt idx="9">
                  <c:v>20.610000000000003</c:v>
                </c:pt>
                <c:pt idx="10">
                  <c:v>22.53</c:v>
                </c:pt>
                <c:pt idx="11">
                  <c:v>23.69</c:v>
                </c:pt>
                <c:pt idx="12">
                  <c:v>24.310000000000002</c:v>
                </c:pt>
                <c:pt idx="13">
                  <c:v>23.49</c:v>
                </c:pt>
              </c:numCache>
            </c:numRef>
          </c:val>
        </c:ser>
        <c:ser>
          <c:idx val="2"/>
          <c:order val="2"/>
          <c:tx>
            <c:strRef>
              <c:f>'[CanolaOil_Miha (1).xlsx]Sheet1'!$E$52</c:f>
              <c:strCache>
                <c:ptCount val="1"/>
                <c:pt idx="0">
                  <c:v>Palm Oil</c:v>
                </c:pt>
              </c:strCache>
            </c:strRef>
          </c:tx>
          <c:invertIfNegative val="0"/>
          <c:cat>
            <c:numRef>
              <c:f>'[CanolaOil_Miha (1).xlsx]Sheet1'!$B$53:$B$66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'[CanolaOil_Miha (1).xlsx]Sheet1'!$E$53:$E$66</c:f>
              <c:numCache>
                <c:formatCode>0.00</c:formatCode>
                <c:ptCount val="14"/>
                <c:pt idx="0">
                  <c:v>13.129999999999999</c:v>
                </c:pt>
                <c:pt idx="1">
                  <c:v>16.279999999999998</c:v>
                </c:pt>
                <c:pt idx="2">
                  <c:v>16.479999999999997</c:v>
                </c:pt>
                <c:pt idx="3">
                  <c:v>19.670000000000005</c:v>
                </c:pt>
                <c:pt idx="4">
                  <c:v>21.89</c:v>
                </c:pt>
                <c:pt idx="5">
                  <c:v>24.27</c:v>
                </c:pt>
                <c:pt idx="6">
                  <c:v>26.06</c:v>
                </c:pt>
                <c:pt idx="7">
                  <c:v>27.150000000000002</c:v>
                </c:pt>
                <c:pt idx="8">
                  <c:v>30.459999999999997</c:v>
                </c:pt>
                <c:pt idx="9">
                  <c:v>34.06</c:v>
                </c:pt>
                <c:pt idx="10">
                  <c:v>35.32</c:v>
                </c:pt>
                <c:pt idx="11">
                  <c:v>35.879999999999995</c:v>
                </c:pt>
                <c:pt idx="12">
                  <c:v>37.870000000000005</c:v>
                </c:pt>
                <c:pt idx="13">
                  <c:v>39.910000000000004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60992"/>
        <c:axId val="48262528"/>
      </c:barChart>
      <c:catAx>
        <c:axId val="4826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CA"/>
            </a:pPr>
            <a:endParaRPr lang="en-US"/>
          </a:p>
        </c:txPr>
        <c:crossAx val="48262528"/>
        <c:crosses val="autoZero"/>
        <c:auto val="1"/>
        <c:lblAlgn val="ctr"/>
        <c:lblOffset val="100"/>
        <c:noMultiLvlLbl val="0"/>
      </c:catAx>
      <c:valAx>
        <c:axId val="482625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4826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09563966515612"/>
          <c:y val="0.15413571038731855"/>
          <c:w val="0.812958994958494"/>
          <c:h val="0.66096199797023425"/>
        </c:manualLayout>
      </c:layout>
      <c:lineChart>
        <c:grouping val="standard"/>
        <c:varyColors val="0"/>
        <c:ser>
          <c:idx val="3"/>
          <c:order val="0"/>
          <c:tx>
            <c:v>Unhedged EBITDA</c:v>
          </c:tx>
          <c:spPr>
            <a:ln w="50800" cmpd="sng">
              <a:solidFill>
                <a:schemeClr val="tx1"/>
              </a:solidFill>
            </a:ln>
          </c:spPr>
          <c:marker>
            <c:symbol val="x"/>
            <c:size val="11"/>
            <c:spPr>
              <a:noFill/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numRef>
              <c:f>scenarios!$F$6:$V$6</c:f>
              <c:numCache>
                <c:formatCode>"$"#,##0_);[Red]\("$"#,##0\)</c:formatCode>
                <c:ptCount val="17"/>
                <c:pt idx="0">
                  <c:v>600</c:v>
                </c:pt>
                <c:pt idx="1">
                  <c:v>650</c:v>
                </c:pt>
                <c:pt idx="2">
                  <c:v>700</c:v>
                </c:pt>
                <c:pt idx="3">
                  <c:v>750</c:v>
                </c:pt>
                <c:pt idx="4">
                  <c:v>800</c:v>
                </c:pt>
                <c:pt idx="5">
                  <c:v>850</c:v>
                </c:pt>
                <c:pt idx="6">
                  <c:v>900</c:v>
                </c:pt>
                <c:pt idx="7">
                  <c:v>950</c:v>
                </c:pt>
                <c:pt idx="8">
                  <c:v>1000</c:v>
                </c:pt>
                <c:pt idx="9">
                  <c:v>1050</c:v>
                </c:pt>
                <c:pt idx="10">
                  <c:v>1100</c:v>
                </c:pt>
                <c:pt idx="11">
                  <c:v>1150</c:v>
                </c:pt>
                <c:pt idx="12">
                  <c:v>1200</c:v>
                </c:pt>
                <c:pt idx="13">
                  <c:v>1250</c:v>
                </c:pt>
                <c:pt idx="14">
                  <c:v>1300</c:v>
                </c:pt>
                <c:pt idx="15">
                  <c:v>1350</c:v>
                </c:pt>
                <c:pt idx="16">
                  <c:v>1400</c:v>
                </c:pt>
              </c:numCache>
            </c:numRef>
          </c:cat>
          <c:val>
            <c:numRef>
              <c:f>scenarios!$F$10:$V$10</c:f>
              <c:numCache>
                <c:formatCode>"$"#,##0_);[Red]\("$"#,##0\)</c:formatCode>
                <c:ptCount val="17"/>
                <c:pt idx="0">
                  <c:v>300</c:v>
                </c:pt>
                <c:pt idx="1">
                  <c:v>350</c:v>
                </c:pt>
                <c:pt idx="2">
                  <c:v>347.5</c:v>
                </c:pt>
                <c:pt idx="3">
                  <c:v>382.5</c:v>
                </c:pt>
                <c:pt idx="4">
                  <c:v>416</c:v>
                </c:pt>
                <c:pt idx="5">
                  <c:v>448</c:v>
                </c:pt>
                <c:pt idx="6">
                  <c:v>478.5</c:v>
                </c:pt>
                <c:pt idx="7">
                  <c:v>507.5</c:v>
                </c:pt>
                <c:pt idx="8">
                  <c:v>535</c:v>
                </c:pt>
                <c:pt idx="9">
                  <c:v>561</c:v>
                </c:pt>
                <c:pt idx="10">
                  <c:v>585.5</c:v>
                </c:pt>
                <c:pt idx="11">
                  <c:v>608.5</c:v>
                </c:pt>
                <c:pt idx="12">
                  <c:v>630</c:v>
                </c:pt>
                <c:pt idx="13">
                  <c:v>668.75</c:v>
                </c:pt>
                <c:pt idx="14">
                  <c:v>707.5</c:v>
                </c:pt>
                <c:pt idx="15">
                  <c:v>746.25</c:v>
                </c:pt>
                <c:pt idx="16">
                  <c:v>785</c:v>
                </c:pt>
              </c:numCache>
            </c:numRef>
          </c:val>
          <c:smooth val="0"/>
        </c:ser>
        <c:ser>
          <c:idx val="0"/>
          <c:order val="1"/>
          <c:tx>
            <c:v>50% hedge</c:v>
          </c:tx>
          <c:spPr>
            <a:ln w="50800"/>
          </c:spPr>
          <c:cat>
            <c:numRef>
              <c:f>scenarios!$F$6:$V$6</c:f>
              <c:numCache>
                <c:formatCode>"$"#,##0_);[Red]\("$"#,##0\)</c:formatCode>
                <c:ptCount val="17"/>
                <c:pt idx="0">
                  <c:v>600</c:v>
                </c:pt>
                <c:pt idx="1">
                  <c:v>650</c:v>
                </c:pt>
                <c:pt idx="2">
                  <c:v>700</c:v>
                </c:pt>
                <c:pt idx="3">
                  <c:v>750</c:v>
                </c:pt>
                <c:pt idx="4">
                  <c:v>800</c:v>
                </c:pt>
                <c:pt idx="5">
                  <c:v>850</c:v>
                </c:pt>
                <c:pt idx="6">
                  <c:v>900</c:v>
                </c:pt>
                <c:pt idx="7">
                  <c:v>950</c:v>
                </c:pt>
                <c:pt idx="8">
                  <c:v>1000</c:v>
                </c:pt>
                <c:pt idx="9">
                  <c:v>1050</c:v>
                </c:pt>
                <c:pt idx="10">
                  <c:v>1100</c:v>
                </c:pt>
                <c:pt idx="11">
                  <c:v>1150</c:v>
                </c:pt>
                <c:pt idx="12">
                  <c:v>1200</c:v>
                </c:pt>
                <c:pt idx="13">
                  <c:v>1250</c:v>
                </c:pt>
                <c:pt idx="14">
                  <c:v>1300</c:v>
                </c:pt>
                <c:pt idx="15">
                  <c:v>1350</c:v>
                </c:pt>
                <c:pt idx="16">
                  <c:v>1400</c:v>
                </c:pt>
              </c:numCache>
            </c:numRef>
          </c:cat>
          <c:val>
            <c:numRef>
              <c:f>scenarios!$F$23:$V$23</c:f>
              <c:numCache>
                <c:formatCode>"$"#,##0_);[Red]\("$"#,##0\)</c:formatCode>
                <c:ptCount val="17"/>
                <c:pt idx="0">
                  <c:v>550</c:v>
                </c:pt>
                <c:pt idx="1">
                  <c:v>575</c:v>
                </c:pt>
                <c:pt idx="2">
                  <c:v>547.5</c:v>
                </c:pt>
                <c:pt idx="3">
                  <c:v>557.5</c:v>
                </c:pt>
                <c:pt idx="4">
                  <c:v>566</c:v>
                </c:pt>
                <c:pt idx="5">
                  <c:v>573</c:v>
                </c:pt>
                <c:pt idx="6">
                  <c:v>578.5</c:v>
                </c:pt>
                <c:pt idx="7">
                  <c:v>582.5</c:v>
                </c:pt>
                <c:pt idx="8">
                  <c:v>585</c:v>
                </c:pt>
                <c:pt idx="9">
                  <c:v>586</c:v>
                </c:pt>
                <c:pt idx="10">
                  <c:v>585.5</c:v>
                </c:pt>
                <c:pt idx="11">
                  <c:v>583.5</c:v>
                </c:pt>
                <c:pt idx="12">
                  <c:v>580</c:v>
                </c:pt>
                <c:pt idx="13">
                  <c:v>593.75</c:v>
                </c:pt>
                <c:pt idx="14">
                  <c:v>607.5</c:v>
                </c:pt>
                <c:pt idx="15">
                  <c:v>621.25</c:v>
                </c:pt>
                <c:pt idx="16">
                  <c:v>635</c:v>
                </c:pt>
              </c:numCache>
            </c:numRef>
          </c:val>
          <c:smooth val="0"/>
        </c:ser>
        <c:ser>
          <c:idx val="2"/>
          <c:order val="2"/>
          <c:tx>
            <c:v>100% hedge</c:v>
          </c:tx>
          <c:spPr>
            <a:ln w="50800"/>
          </c:spPr>
          <c:cat>
            <c:numRef>
              <c:f>scenarios!$F$6:$V$6</c:f>
              <c:numCache>
                <c:formatCode>"$"#,##0_);[Red]\("$"#,##0\)</c:formatCode>
                <c:ptCount val="17"/>
                <c:pt idx="0">
                  <c:v>600</c:v>
                </c:pt>
                <c:pt idx="1">
                  <c:v>650</c:v>
                </c:pt>
                <c:pt idx="2">
                  <c:v>700</c:v>
                </c:pt>
                <c:pt idx="3">
                  <c:v>750</c:v>
                </c:pt>
                <c:pt idx="4">
                  <c:v>800</c:v>
                </c:pt>
                <c:pt idx="5">
                  <c:v>850</c:v>
                </c:pt>
                <c:pt idx="6">
                  <c:v>900</c:v>
                </c:pt>
                <c:pt idx="7">
                  <c:v>950</c:v>
                </c:pt>
                <c:pt idx="8">
                  <c:v>1000</c:v>
                </c:pt>
                <c:pt idx="9">
                  <c:v>1050</c:v>
                </c:pt>
                <c:pt idx="10">
                  <c:v>1100</c:v>
                </c:pt>
                <c:pt idx="11">
                  <c:v>1150</c:v>
                </c:pt>
                <c:pt idx="12">
                  <c:v>1200</c:v>
                </c:pt>
                <c:pt idx="13">
                  <c:v>1250</c:v>
                </c:pt>
                <c:pt idx="14">
                  <c:v>1300</c:v>
                </c:pt>
                <c:pt idx="15">
                  <c:v>1350</c:v>
                </c:pt>
                <c:pt idx="16">
                  <c:v>1400</c:v>
                </c:pt>
              </c:numCache>
            </c:numRef>
          </c:cat>
          <c:val>
            <c:numRef>
              <c:f>scenarios!$F$15:$V$15</c:f>
              <c:numCache>
                <c:formatCode>"$"#,##0_);[Red]\("$"#,##0\)</c:formatCode>
                <c:ptCount val="17"/>
                <c:pt idx="0">
                  <c:v>800</c:v>
                </c:pt>
                <c:pt idx="1">
                  <c:v>800</c:v>
                </c:pt>
                <c:pt idx="2">
                  <c:v>747.5</c:v>
                </c:pt>
                <c:pt idx="3">
                  <c:v>732.5</c:v>
                </c:pt>
                <c:pt idx="4">
                  <c:v>716</c:v>
                </c:pt>
                <c:pt idx="5">
                  <c:v>698</c:v>
                </c:pt>
                <c:pt idx="6">
                  <c:v>678.5</c:v>
                </c:pt>
                <c:pt idx="7">
                  <c:v>657.5</c:v>
                </c:pt>
                <c:pt idx="8">
                  <c:v>635</c:v>
                </c:pt>
                <c:pt idx="9">
                  <c:v>611</c:v>
                </c:pt>
                <c:pt idx="10">
                  <c:v>585.5</c:v>
                </c:pt>
                <c:pt idx="11">
                  <c:v>558.5</c:v>
                </c:pt>
                <c:pt idx="12">
                  <c:v>530</c:v>
                </c:pt>
                <c:pt idx="13">
                  <c:v>518.75</c:v>
                </c:pt>
                <c:pt idx="14">
                  <c:v>507.5</c:v>
                </c:pt>
                <c:pt idx="15">
                  <c:v>496.25</c:v>
                </c:pt>
                <c:pt idx="16">
                  <c:v>485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21152"/>
        <c:axId val="47123072"/>
      </c:lineChart>
      <c:catAx>
        <c:axId val="47121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CPO Price at Settlement</a:t>
                </a:r>
              </a:p>
            </c:rich>
          </c:tx>
          <c:overlay val="0"/>
        </c:title>
        <c:numFmt formatCode="&quot;$&quot;#,##0_);[Red]\(&quot;$&quot;#,##0\)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47123072"/>
        <c:crosses val="autoZero"/>
        <c:auto val="1"/>
        <c:lblAlgn val="ctr"/>
        <c:lblOffset val="100"/>
        <c:noMultiLvlLbl val="0"/>
      </c:catAx>
      <c:valAx>
        <c:axId val="47123072"/>
        <c:scaling>
          <c:orientation val="minMax"/>
          <c:max val="800"/>
          <c:min val="200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  <a:alpha val="71000"/>
                </a:sys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EBITDA per ton CPO</a:t>
                </a:r>
              </a:p>
            </c:rich>
          </c:tx>
          <c:layout>
            <c:manualLayout>
              <c:xMode val="edge"/>
              <c:yMode val="edge"/>
              <c:x val="4.1514854451509028E-2"/>
              <c:y val="5.7551861521559333E-2"/>
            </c:manualLayout>
          </c:layout>
          <c:overlay val="0"/>
        </c:title>
        <c:numFmt formatCode="&quot;$&quot;#,##0_);[Red]\(&quot;$&quot;#,##0\)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7121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601335159192065"/>
          <c:y val="0.55148861383822845"/>
          <c:w val="0.29119544549694842"/>
          <c:h val="0.2008727831410545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4945479035544"/>
          <c:y val="0.10768405933212197"/>
          <c:w val="0.86262513509340744"/>
          <c:h val="0.73371208846939007"/>
        </c:manualLayout>
      </c:layout>
      <c:lineChart>
        <c:grouping val="standard"/>
        <c:varyColors val="0"/>
        <c:ser>
          <c:idx val="1"/>
          <c:order val="0"/>
          <c:tx>
            <c:v>EBITDA (No Export Tax, Unhedged)</c:v>
          </c:tx>
          <c:spPr>
            <a:ln w="5080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'swap vs collars'!$A$8:$A$138</c:f>
              <c:numCache>
                <c:formatCode>"$"#,##0_);[Red]\("$"#,##0\)</c:formatCode>
                <c:ptCount val="131"/>
                <c:pt idx="0">
                  <c:v>300</c:v>
                </c:pt>
                <c:pt idx="1">
                  <c:v>310</c:v>
                </c:pt>
                <c:pt idx="2">
                  <c:v>320</c:v>
                </c:pt>
                <c:pt idx="3">
                  <c:v>330</c:v>
                </c:pt>
                <c:pt idx="4">
                  <c:v>340</c:v>
                </c:pt>
                <c:pt idx="5">
                  <c:v>350</c:v>
                </c:pt>
                <c:pt idx="6">
                  <c:v>360</c:v>
                </c:pt>
                <c:pt idx="7">
                  <c:v>370</c:v>
                </c:pt>
                <c:pt idx="8">
                  <c:v>380</c:v>
                </c:pt>
                <c:pt idx="9">
                  <c:v>390</c:v>
                </c:pt>
                <c:pt idx="10">
                  <c:v>400</c:v>
                </c:pt>
                <c:pt idx="11">
                  <c:v>410</c:v>
                </c:pt>
                <c:pt idx="12">
                  <c:v>420</c:v>
                </c:pt>
                <c:pt idx="13">
                  <c:v>430</c:v>
                </c:pt>
                <c:pt idx="14">
                  <c:v>440</c:v>
                </c:pt>
                <c:pt idx="15">
                  <c:v>450</c:v>
                </c:pt>
                <c:pt idx="16">
                  <c:v>460</c:v>
                </c:pt>
                <c:pt idx="17">
                  <c:v>470</c:v>
                </c:pt>
                <c:pt idx="18">
                  <c:v>480</c:v>
                </c:pt>
                <c:pt idx="19">
                  <c:v>490</c:v>
                </c:pt>
                <c:pt idx="20">
                  <c:v>500</c:v>
                </c:pt>
                <c:pt idx="21">
                  <c:v>510</c:v>
                </c:pt>
                <c:pt idx="22">
                  <c:v>520</c:v>
                </c:pt>
                <c:pt idx="23">
                  <c:v>530</c:v>
                </c:pt>
                <c:pt idx="24">
                  <c:v>540</c:v>
                </c:pt>
                <c:pt idx="25">
                  <c:v>550</c:v>
                </c:pt>
                <c:pt idx="26">
                  <c:v>560</c:v>
                </c:pt>
                <c:pt idx="27">
                  <c:v>570</c:v>
                </c:pt>
                <c:pt idx="28">
                  <c:v>580</c:v>
                </c:pt>
                <c:pt idx="29">
                  <c:v>590</c:v>
                </c:pt>
                <c:pt idx="30">
                  <c:v>600</c:v>
                </c:pt>
                <c:pt idx="31">
                  <c:v>610</c:v>
                </c:pt>
                <c:pt idx="32">
                  <c:v>620</c:v>
                </c:pt>
                <c:pt idx="33">
                  <c:v>630</c:v>
                </c:pt>
                <c:pt idx="34">
                  <c:v>640</c:v>
                </c:pt>
                <c:pt idx="35">
                  <c:v>650</c:v>
                </c:pt>
                <c:pt idx="36">
                  <c:v>660</c:v>
                </c:pt>
                <c:pt idx="37">
                  <c:v>670</c:v>
                </c:pt>
                <c:pt idx="38">
                  <c:v>680</c:v>
                </c:pt>
                <c:pt idx="39">
                  <c:v>690</c:v>
                </c:pt>
                <c:pt idx="40">
                  <c:v>700</c:v>
                </c:pt>
                <c:pt idx="41">
                  <c:v>710</c:v>
                </c:pt>
                <c:pt idx="42">
                  <c:v>720</c:v>
                </c:pt>
                <c:pt idx="43">
                  <c:v>730</c:v>
                </c:pt>
                <c:pt idx="44">
                  <c:v>740</c:v>
                </c:pt>
                <c:pt idx="45">
                  <c:v>750</c:v>
                </c:pt>
                <c:pt idx="46">
                  <c:v>760</c:v>
                </c:pt>
                <c:pt idx="47">
                  <c:v>770</c:v>
                </c:pt>
                <c:pt idx="48">
                  <c:v>780</c:v>
                </c:pt>
                <c:pt idx="49">
                  <c:v>790</c:v>
                </c:pt>
                <c:pt idx="50">
                  <c:v>800</c:v>
                </c:pt>
                <c:pt idx="51">
                  <c:v>810</c:v>
                </c:pt>
                <c:pt idx="52">
                  <c:v>820</c:v>
                </c:pt>
                <c:pt idx="53">
                  <c:v>830</c:v>
                </c:pt>
                <c:pt idx="54">
                  <c:v>840</c:v>
                </c:pt>
                <c:pt idx="55">
                  <c:v>850</c:v>
                </c:pt>
                <c:pt idx="56">
                  <c:v>860</c:v>
                </c:pt>
                <c:pt idx="57">
                  <c:v>870</c:v>
                </c:pt>
                <c:pt idx="58">
                  <c:v>880</c:v>
                </c:pt>
                <c:pt idx="59">
                  <c:v>890</c:v>
                </c:pt>
                <c:pt idx="60">
                  <c:v>900</c:v>
                </c:pt>
                <c:pt idx="61">
                  <c:v>910</c:v>
                </c:pt>
                <c:pt idx="62">
                  <c:v>920</c:v>
                </c:pt>
                <c:pt idx="63">
                  <c:v>930</c:v>
                </c:pt>
                <c:pt idx="64">
                  <c:v>940</c:v>
                </c:pt>
                <c:pt idx="65">
                  <c:v>950</c:v>
                </c:pt>
                <c:pt idx="66">
                  <c:v>960</c:v>
                </c:pt>
                <c:pt idx="67">
                  <c:v>970</c:v>
                </c:pt>
                <c:pt idx="68">
                  <c:v>980</c:v>
                </c:pt>
                <c:pt idx="69">
                  <c:v>990</c:v>
                </c:pt>
                <c:pt idx="70">
                  <c:v>1000</c:v>
                </c:pt>
                <c:pt idx="71">
                  <c:v>1010</c:v>
                </c:pt>
                <c:pt idx="72">
                  <c:v>1020</c:v>
                </c:pt>
                <c:pt idx="73">
                  <c:v>1030</c:v>
                </c:pt>
                <c:pt idx="74">
                  <c:v>1040</c:v>
                </c:pt>
                <c:pt idx="75">
                  <c:v>1050</c:v>
                </c:pt>
                <c:pt idx="76">
                  <c:v>1060</c:v>
                </c:pt>
                <c:pt idx="77">
                  <c:v>1070</c:v>
                </c:pt>
                <c:pt idx="78">
                  <c:v>1080</c:v>
                </c:pt>
                <c:pt idx="79">
                  <c:v>1090</c:v>
                </c:pt>
                <c:pt idx="80">
                  <c:v>1100</c:v>
                </c:pt>
                <c:pt idx="81">
                  <c:v>1110</c:v>
                </c:pt>
                <c:pt idx="82">
                  <c:v>1120</c:v>
                </c:pt>
                <c:pt idx="83">
                  <c:v>1130</c:v>
                </c:pt>
                <c:pt idx="84">
                  <c:v>1140</c:v>
                </c:pt>
                <c:pt idx="85">
                  <c:v>1150</c:v>
                </c:pt>
                <c:pt idx="86">
                  <c:v>1160</c:v>
                </c:pt>
                <c:pt idx="87">
                  <c:v>1170</c:v>
                </c:pt>
                <c:pt idx="88">
                  <c:v>1180</c:v>
                </c:pt>
                <c:pt idx="89">
                  <c:v>1190</c:v>
                </c:pt>
                <c:pt idx="90">
                  <c:v>1200</c:v>
                </c:pt>
                <c:pt idx="91">
                  <c:v>1210</c:v>
                </c:pt>
                <c:pt idx="92">
                  <c:v>1220</c:v>
                </c:pt>
                <c:pt idx="93">
                  <c:v>1230</c:v>
                </c:pt>
                <c:pt idx="94">
                  <c:v>1240</c:v>
                </c:pt>
                <c:pt idx="95">
                  <c:v>1250</c:v>
                </c:pt>
                <c:pt idx="96">
                  <c:v>1260</c:v>
                </c:pt>
                <c:pt idx="97">
                  <c:v>1270</c:v>
                </c:pt>
                <c:pt idx="98">
                  <c:v>1280</c:v>
                </c:pt>
                <c:pt idx="99">
                  <c:v>1290</c:v>
                </c:pt>
                <c:pt idx="100">
                  <c:v>1300</c:v>
                </c:pt>
                <c:pt idx="101">
                  <c:v>1310</c:v>
                </c:pt>
                <c:pt idx="102">
                  <c:v>1320</c:v>
                </c:pt>
                <c:pt idx="103">
                  <c:v>1330</c:v>
                </c:pt>
                <c:pt idx="104">
                  <c:v>1340</c:v>
                </c:pt>
                <c:pt idx="105">
                  <c:v>1350</c:v>
                </c:pt>
                <c:pt idx="106">
                  <c:v>1360</c:v>
                </c:pt>
                <c:pt idx="107">
                  <c:v>1370</c:v>
                </c:pt>
                <c:pt idx="108">
                  <c:v>1380</c:v>
                </c:pt>
                <c:pt idx="109">
                  <c:v>1390</c:v>
                </c:pt>
                <c:pt idx="110">
                  <c:v>1400</c:v>
                </c:pt>
                <c:pt idx="111">
                  <c:v>1410</c:v>
                </c:pt>
                <c:pt idx="112">
                  <c:v>1420</c:v>
                </c:pt>
                <c:pt idx="113">
                  <c:v>1430</c:v>
                </c:pt>
                <c:pt idx="114">
                  <c:v>1440</c:v>
                </c:pt>
                <c:pt idx="115">
                  <c:v>1450</c:v>
                </c:pt>
                <c:pt idx="116">
                  <c:v>1460</c:v>
                </c:pt>
                <c:pt idx="117">
                  <c:v>1470</c:v>
                </c:pt>
                <c:pt idx="118">
                  <c:v>1480</c:v>
                </c:pt>
                <c:pt idx="119">
                  <c:v>1490</c:v>
                </c:pt>
                <c:pt idx="120">
                  <c:v>1500</c:v>
                </c:pt>
                <c:pt idx="121">
                  <c:v>1510</c:v>
                </c:pt>
                <c:pt idx="122">
                  <c:v>1520</c:v>
                </c:pt>
                <c:pt idx="123">
                  <c:v>1530</c:v>
                </c:pt>
                <c:pt idx="124">
                  <c:v>1540</c:v>
                </c:pt>
                <c:pt idx="125">
                  <c:v>1550</c:v>
                </c:pt>
                <c:pt idx="126">
                  <c:v>1560</c:v>
                </c:pt>
                <c:pt idx="127">
                  <c:v>1570</c:v>
                </c:pt>
                <c:pt idx="128">
                  <c:v>1580</c:v>
                </c:pt>
                <c:pt idx="129">
                  <c:v>1590</c:v>
                </c:pt>
                <c:pt idx="130">
                  <c:v>1600</c:v>
                </c:pt>
              </c:numCache>
            </c:numRef>
          </c:cat>
          <c:val>
            <c:numRef>
              <c:f>'swap vs collars'!$E$8:$E$138</c:f>
              <c:numCache>
                <c:formatCode>"$"#,##0_);[Red]\("$"#,##0\)</c:formatCode>
                <c:ptCount val="13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</c:numCache>
            </c:numRef>
          </c:val>
          <c:smooth val="0"/>
        </c:ser>
        <c:ser>
          <c:idx val="3"/>
          <c:order val="1"/>
          <c:tx>
            <c:v>EBITDA (w Export Tax, Unhedged)</c:v>
          </c:tx>
          <c:spPr>
            <a:ln w="508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'swap vs collars'!$A$8:$A$138</c:f>
              <c:numCache>
                <c:formatCode>"$"#,##0_);[Red]\("$"#,##0\)</c:formatCode>
                <c:ptCount val="131"/>
                <c:pt idx="0">
                  <c:v>300</c:v>
                </c:pt>
                <c:pt idx="1">
                  <c:v>310</c:v>
                </c:pt>
                <c:pt idx="2">
                  <c:v>320</c:v>
                </c:pt>
                <c:pt idx="3">
                  <c:v>330</c:v>
                </c:pt>
                <c:pt idx="4">
                  <c:v>340</c:v>
                </c:pt>
                <c:pt idx="5">
                  <c:v>350</c:v>
                </c:pt>
                <c:pt idx="6">
                  <c:v>360</c:v>
                </c:pt>
                <c:pt idx="7">
                  <c:v>370</c:v>
                </c:pt>
                <c:pt idx="8">
                  <c:v>380</c:v>
                </c:pt>
                <c:pt idx="9">
                  <c:v>390</c:v>
                </c:pt>
                <c:pt idx="10">
                  <c:v>400</c:v>
                </c:pt>
                <c:pt idx="11">
                  <c:v>410</c:v>
                </c:pt>
                <c:pt idx="12">
                  <c:v>420</c:v>
                </c:pt>
                <c:pt idx="13">
                  <c:v>430</c:v>
                </c:pt>
                <c:pt idx="14">
                  <c:v>440</c:v>
                </c:pt>
                <c:pt idx="15">
                  <c:v>450</c:v>
                </c:pt>
                <c:pt idx="16">
                  <c:v>460</c:v>
                </c:pt>
                <c:pt idx="17">
                  <c:v>470</c:v>
                </c:pt>
                <c:pt idx="18">
                  <c:v>480</c:v>
                </c:pt>
                <c:pt idx="19">
                  <c:v>490</c:v>
                </c:pt>
                <c:pt idx="20">
                  <c:v>500</c:v>
                </c:pt>
                <c:pt idx="21">
                  <c:v>510</c:v>
                </c:pt>
                <c:pt idx="22">
                  <c:v>520</c:v>
                </c:pt>
                <c:pt idx="23">
                  <c:v>530</c:v>
                </c:pt>
                <c:pt idx="24">
                  <c:v>540</c:v>
                </c:pt>
                <c:pt idx="25">
                  <c:v>550</c:v>
                </c:pt>
                <c:pt idx="26">
                  <c:v>560</c:v>
                </c:pt>
                <c:pt idx="27">
                  <c:v>570</c:v>
                </c:pt>
                <c:pt idx="28">
                  <c:v>580</c:v>
                </c:pt>
                <c:pt idx="29">
                  <c:v>590</c:v>
                </c:pt>
                <c:pt idx="30">
                  <c:v>600</c:v>
                </c:pt>
                <c:pt idx="31">
                  <c:v>610</c:v>
                </c:pt>
                <c:pt idx="32">
                  <c:v>620</c:v>
                </c:pt>
                <c:pt idx="33">
                  <c:v>630</c:v>
                </c:pt>
                <c:pt idx="34">
                  <c:v>640</c:v>
                </c:pt>
                <c:pt idx="35">
                  <c:v>650</c:v>
                </c:pt>
                <c:pt idx="36">
                  <c:v>660</c:v>
                </c:pt>
                <c:pt idx="37">
                  <c:v>670</c:v>
                </c:pt>
                <c:pt idx="38">
                  <c:v>680</c:v>
                </c:pt>
                <c:pt idx="39">
                  <c:v>690</c:v>
                </c:pt>
                <c:pt idx="40">
                  <c:v>700</c:v>
                </c:pt>
                <c:pt idx="41">
                  <c:v>710</c:v>
                </c:pt>
                <c:pt idx="42">
                  <c:v>720</c:v>
                </c:pt>
                <c:pt idx="43">
                  <c:v>730</c:v>
                </c:pt>
                <c:pt idx="44">
                  <c:v>740</c:v>
                </c:pt>
                <c:pt idx="45">
                  <c:v>750</c:v>
                </c:pt>
                <c:pt idx="46">
                  <c:v>760</c:v>
                </c:pt>
                <c:pt idx="47">
                  <c:v>770</c:v>
                </c:pt>
                <c:pt idx="48">
                  <c:v>780</c:v>
                </c:pt>
                <c:pt idx="49">
                  <c:v>790</c:v>
                </c:pt>
                <c:pt idx="50">
                  <c:v>800</c:v>
                </c:pt>
                <c:pt idx="51">
                  <c:v>810</c:v>
                </c:pt>
                <c:pt idx="52">
                  <c:v>820</c:v>
                </c:pt>
                <c:pt idx="53">
                  <c:v>830</c:v>
                </c:pt>
                <c:pt idx="54">
                  <c:v>840</c:v>
                </c:pt>
                <c:pt idx="55">
                  <c:v>850</c:v>
                </c:pt>
                <c:pt idx="56">
                  <c:v>860</c:v>
                </c:pt>
                <c:pt idx="57">
                  <c:v>870</c:v>
                </c:pt>
                <c:pt idx="58">
                  <c:v>880</c:v>
                </c:pt>
                <c:pt idx="59">
                  <c:v>890</c:v>
                </c:pt>
                <c:pt idx="60">
                  <c:v>900</c:v>
                </c:pt>
                <c:pt idx="61">
                  <c:v>910</c:v>
                </c:pt>
                <c:pt idx="62">
                  <c:v>920</c:v>
                </c:pt>
                <c:pt idx="63">
                  <c:v>930</c:v>
                </c:pt>
                <c:pt idx="64">
                  <c:v>940</c:v>
                </c:pt>
                <c:pt idx="65">
                  <c:v>950</c:v>
                </c:pt>
                <c:pt idx="66">
                  <c:v>960</c:v>
                </c:pt>
                <c:pt idx="67">
                  <c:v>970</c:v>
                </c:pt>
                <c:pt idx="68">
                  <c:v>980</c:v>
                </c:pt>
                <c:pt idx="69">
                  <c:v>990</c:v>
                </c:pt>
                <c:pt idx="70">
                  <c:v>1000</c:v>
                </c:pt>
                <c:pt idx="71">
                  <c:v>1010</c:v>
                </c:pt>
                <c:pt idx="72">
                  <c:v>1020</c:v>
                </c:pt>
                <c:pt idx="73">
                  <c:v>1030</c:v>
                </c:pt>
                <c:pt idx="74">
                  <c:v>1040</c:v>
                </c:pt>
                <c:pt idx="75">
                  <c:v>1050</c:v>
                </c:pt>
                <c:pt idx="76">
                  <c:v>1060</c:v>
                </c:pt>
                <c:pt idx="77">
                  <c:v>1070</c:v>
                </c:pt>
                <c:pt idx="78">
                  <c:v>1080</c:v>
                </c:pt>
                <c:pt idx="79">
                  <c:v>1090</c:v>
                </c:pt>
                <c:pt idx="80">
                  <c:v>1100</c:v>
                </c:pt>
                <c:pt idx="81">
                  <c:v>1110</c:v>
                </c:pt>
                <c:pt idx="82">
                  <c:v>1120</c:v>
                </c:pt>
                <c:pt idx="83">
                  <c:v>1130</c:v>
                </c:pt>
                <c:pt idx="84">
                  <c:v>1140</c:v>
                </c:pt>
                <c:pt idx="85">
                  <c:v>1150</c:v>
                </c:pt>
                <c:pt idx="86">
                  <c:v>1160</c:v>
                </c:pt>
                <c:pt idx="87">
                  <c:v>1170</c:v>
                </c:pt>
                <c:pt idx="88">
                  <c:v>1180</c:v>
                </c:pt>
                <c:pt idx="89">
                  <c:v>1190</c:v>
                </c:pt>
                <c:pt idx="90">
                  <c:v>1200</c:v>
                </c:pt>
                <c:pt idx="91">
                  <c:v>1210</c:v>
                </c:pt>
                <c:pt idx="92">
                  <c:v>1220</c:v>
                </c:pt>
                <c:pt idx="93">
                  <c:v>1230</c:v>
                </c:pt>
                <c:pt idx="94">
                  <c:v>1240</c:v>
                </c:pt>
                <c:pt idx="95">
                  <c:v>1250</c:v>
                </c:pt>
                <c:pt idx="96">
                  <c:v>1260</c:v>
                </c:pt>
                <c:pt idx="97">
                  <c:v>1270</c:v>
                </c:pt>
                <c:pt idx="98">
                  <c:v>1280</c:v>
                </c:pt>
                <c:pt idx="99">
                  <c:v>1290</c:v>
                </c:pt>
                <c:pt idx="100">
                  <c:v>1300</c:v>
                </c:pt>
                <c:pt idx="101">
                  <c:v>1310</c:v>
                </c:pt>
                <c:pt idx="102">
                  <c:v>1320</c:v>
                </c:pt>
                <c:pt idx="103">
                  <c:v>1330</c:v>
                </c:pt>
                <c:pt idx="104">
                  <c:v>1340</c:v>
                </c:pt>
                <c:pt idx="105">
                  <c:v>1350</c:v>
                </c:pt>
                <c:pt idx="106">
                  <c:v>1360</c:v>
                </c:pt>
                <c:pt idx="107">
                  <c:v>1370</c:v>
                </c:pt>
                <c:pt idx="108">
                  <c:v>1380</c:v>
                </c:pt>
                <c:pt idx="109">
                  <c:v>1390</c:v>
                </c:pt>
                <c:pt idx="110">
                  <c:v>1400</c:v>
                </c:pt>
                <c:pt idx="111">
                  <c:v>1410</c:v>
                </c:pt>
                <c:pt idx="112">
                  <c:v>1420</c:v>
                </c:pt>
                <c:pt idx="113">
                  <c:v>1430</c:v>
                </c:pt>
                <c:pt idx="114">
                  <c:v>1440</c:v>
                </c:pt>
                <c:pt idx="115">
                  <c:v>1450</c:v>
                </c:pt>
                <c:pt idx="116">
                  <c:v>1460</c:v>
                </c:pt>
                <c:pt idx="117">
                  <c:v>1470</c:v>
                </c:pt>
                <c:pt idx="118">
                  <c:v>1480</c:v>
                </c:pt>
                <c:pt idx="119">
                  <c:v>1490</c:v>
                </c:pt>
                <c:pt idx="120">
                  <c:v>1500</c:v>
                </c:pt>
                <c:pt idx="121">
                  <c:v>1510</c:v>
                </c:pt>
                <c:pt idx="122">
                  <c:v>1520</c:v>
                </c:pt>
                <c:pt idx="123">
                  <c:v>1530</c:v>
                </c:pt>
                <c:pt idx="124">
                  <c:v>1540</c:v>
                </c:pt>
                <c:pt idx="125">
                  <c:v>1550</c:v>
                </c:pt>
                <c:pt idx="126">
                  <c:v>1560</c:v>
                </c:pt>
                <c:pt idx="127">
                  <c:v>1570</c:v>
                </c:pt>
                <c:pt idx="128">
                  <c:v>1580</c:v>
                </c:pt>
                <c:pt idx="129">
                  <c:v>1590</c:v>
                </c:pt>
                <c:pt idx="130">
                  <c:v>1600</c:v>
                </c:pt>
              </c:numCache>
            </c:numRef>
          </c:cat>
          <c:val>
            <c:numRef>
              <c:f>'swap vs collars'!$F$8:$F$138</c:f>
              <c:numCache>
                <c:formatCode>"$"#,##0_);[Red]\("$"#,##0\)</c:formatCode>
                <c:ptCount val="13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338.25</c:v>
                </c:pt>
                <c:pt idx="40">
                  <c:v>347.5</c:v>
                </c:pt>
                <c:pt idx="41">
                  <c:v>356.75</c:v>
                </c:pt>
                <c:pt idx="42">
                  <c:v>366</c:v>
                </c:pt>
                <c:pt idx="43">
                  <c:v>375.25</c:v>
                </c:pt>
                <c:pt idx="44">
                  <c:v>373.4</c:v>
                </c:pt>
                <c:pt idx="45">
                  <c:v>382.5</c:v>
                </c:pt>
                <c:pt idx="46">
                  <c:v>391.6</c:v>
                </c:pt>
                <c:pt idx="47">
                  <c:v>400.7</c:v>
                </c:pt>
                <c:pt idx="48">
                  <c:v>409.8</c:v>
                </c:pt>
                <c:pt idx="49">
                  <c:v>407.05</c:v>
                </c:pt>
                <c:pt idx="50">
                  <c:v>416</c:v>
                </c:pt>
                <c:pt idx="51">
                  <c:v>424.95</c:v>
                </c:pt>
                <c:pt idx="52">
                  <c:v>433.9</c:v>
                </c:pt>
                <c:pt idx="53">
                  <c:v>442.85</c:v>
                </c:pt>
                <c:pt idx="54">
                  <c:v>439.2</c:v>
                </c:pt>
                <c:pt idx="55">
                  <c:v>448</c:v>
                </c:pt>
                <c:pt idx="56">
                  <c:v>456.8</c:v>
                </c:pt>
                <c:pt idx="57">
                  <c:v>465.6</c:v>
                </c:pt>
                <c:pt idx="58">
                  <c:v>474.4</c:v>
                </c:pt>
                <c:pt idx="59">
                  <c:v>469.85</c:v>
                </c:pt>
                <c:pt idx="60">
                  <c:v>478.5</c:v>
                </c:pt>
                <c:pt idx="61">
                  <c:v>487.15</c:v>
                </c:pt>
                <c:pt idx="62">
                  <c:v>495.8</c:v>
                </c:pt>
                <c:pt idx="63">
                  <c:v>504.45</c:v>
                </c:pt>
                <c:pt idx="64">
                  <c:v>499</c:v>
                </c:pt>
                <c:pt idx="65">
                  <c:v>507.5</c:v>
                </c:pt>
                <c:pt idx="66">
                  <c:v>516</c:v>
                </c:pt>
                <c:pt idx="67">
                  <c:v>524.5</c:v>
                </c:pt>
                <c:pt idx="68">
                  <c:v>533</c:v>
                </c:pt>
                <c:pt idx="69">
                  <c:v>526.65</c:v>
                </c:pt>
                <c:pt idx="70">
                  <c:v>535</c:v>
                </c:pt>
                <c:pt idx="71">
                  <c:v>543.35</c:v>
                </c:pt>
                <c:pt idx="72">
                  <c:v>551.70000000000005</c:v>
                </c:pt>
                <c:pt idx="73">
                  <c:v>560.04999999999995</c:v>
                </c:pt>
                <c:pt idx="74">
                  <c:v>552.79999999999995</c:v>
                </c:pt>
                <c:pt idx="75">
                  <c:v>561</c:v>
                </c:pt>
                <c:pt idx="76">
                  <c:v>569.20000000000005</c:v>
                </c:pt>
                <c:pt idx="77">
                  <c:v>577.4</c:v>
                </c:pt>
                <c:pt idx="78">
                  <c:v>585.6</c:v>
                </c:pt>
                <c:pt idx="79">
                  <c:v>577.45000000000005</c:v>
                </c:pt>
                <c:pt idx="80">
                  <c:v>585.5</c:v>
                </c:pt>
                <c:pt idx="81">
                  <c:v>593.54999999999995</c:v>
                </c:pt>
                <c:pt idx="82">
                  <c:v>601.6</c:v>
                </c:pt>
                <c:pt idx="83">
                  <c:v>609.65</c:v>
                </c:pt>
                <c:pt idx="84">
                  <c:v>600.6</c:v>
                </c:pt>
                <c:pt idx="85">
                  <c:v>608.5</c:v>
                </c:pt>
                <c:pt idx="86">
                  <c:v>616.4</c:v>
                </c:pt>
                <c:pt idx="87">
                  <c:v>624.29999999999995</c:v>
                </c:pt>
                <c:pt idx="88">
                  <c:v>632.20000000000005</c:v>
                </c:pt>
                <c:pt idx="89">
                  <c:v>622.25</c:v>
                </c:pt>
                <c:pt idx="90">
                  <c:v>630</c:v>
                </c:pt>
                <c:pt idx="91">
                  <c:v>637.75</c:v>
                </c:pt>
                <c:pt idx="92">
                  <c:v>645.5</c:v>
                </c:pt>
                <c:pt idx="93">
                  <c:v>653.25</c:v>
                </c:pt>
                <c:pt idx="94">
                  <c:v>661</c:v>
                </c:pt>
                <c:pt idx="95">
                  <c:v>668.75</c:v>
                </c:pt>
                <c:pt idx="96">
                  <c:v>676.5</c:v>
                </c:pt>
                <c:pt idx="97">
                  <c:v>684.25</c:v>
                </c:pt>
                <c:pt idx="98">
                  <c:v>692</c:v>
                </c:pt>
                <c:pt idx="99">
                  <c:v>699.75</c:v>
                </c:pt>
                <c:pt idx="100">
                  <c:v>707.5</c:v>
                </c:pt>
                <c:pt idx="101">
                  <c:v>715.25</c:v>
                </c:pt>
                <c:pt idx="102">
                  <c:v>723</c:v>
                </c:pt>
                <c:pt idx="103">
                  <c:v>730.75</c:v>
                </c:pt>
                <c:pt idx="104">
                  <c:v>738.5</c:v>
                </c:pt>
                <c:pt idx="105">
                  <c:v>746.25</c:v>
                </c:pt>
                <c:pt idx="106">
                  <c:v>754</c:v>
                </c:pt>
                <c:pt idx="107">
                  <c:v>761.75</c:v>
                </c:pt>
                <c:pt idx="108">
                  <c:v>769.5</c:v>
                </c:pt>
                <c:pt idx="109">
                  <c:v>777.25</c:v>
                </c:pt>
                <c:pt idx="110">
                  <c:v>785</c:v>
                </c:pt>
                <c:pt idx="111">
                  <c:v>792.75</c:v>
                </c:pt>
                <c:pt idx="112">
                  <c:v>800.5</c:v>
                </c:pt>
                <c:pt idx="113">
                  <c:v>808.25</c:v>
                </c:pt>
                <c:pt idx="114">
                  <c:v>816</c:v>
                </c:pt>
                <c:pt idx="115">
                  <c:v>823.75</c:v>
                </c:pt>
                <c:pt idx="116">
                  <c:v>831.5</c:v>
                </c:pt>
                <c:pt idx="117">
                  <c:v>839.25</c:v>
                </c:pt>
                <c:pt idx="118">
                  <c:v>847</c:v>
                </c:pt>
                <c:pt idx="119">
                  <c:v>854.75</c:v>
                </c:pt>
                <c:pt idx="120">
                  <c:v>862.5</c:v>
                </c:pt>
                <c:pt idx="121">
                  <c:v>870.25</c:v>
                </c:pt>
                <c:pt idx="122">
                  <c:v>878</c:v>
                </c:pt>
                <c:pt idx="123">
                  <c:v>885.75</c:v>
                </c:pt>
                <c:pt idx="124">
                  <c:v>893.5</c:v>
                </c:pt>
                <c:pt idx="125">
                  <c:v>901.25</c:v>
                </c:pt>
                <c:pt idx="126">
                  <c:v>909</c:v>
                </c:pt>
                <c:pt idx="127">
                  <c:v>916.75</c:v>
                </c:pt>
                <c:pt idx="128">
                  <c:v>924.5</c:v>
                </c:pt>
                <c:pt idx="129">
                  <c:v>932.25</c:v>
                </c:pt>
                <c:pt idx="130">
                  <c:v>940</c:v>
                </c:pt>
              </c:numCache>
            </c:numRef>
          </c:val>
          <c:smooth val="0"/>
        </c:ser>
        <c:ser>
          <c:idx val="0"/>
          <c:order val="2"/>
          <c:tx>
            <c:v>EBITDA (w 50% swap hedge @ $1000)</c:v>
          </c:tx>
          <c:spPr>
            <a:ln w="50800"/>
          </c:spPr>
          <c:marker>
            <c:symbol val="none"/>
          </c:marker>
          <c:val>
            <c:numRef>
              <c:f>'swap vs collars'!$H$8:$H$138</c:f>
              <c:numCache>
                <c:formatCode>"$"#,##0_);[Red]\("$"#,##0\)</c:formatCode>
                <c:ptCount val="131"/>
                <c:pt idx="0">
                  <c:v>350</c:v>
                </c:pt>
                <c:pt idx="1">
                  <c:v>355</c:v>
                </c:pt>
                <c:pt idx="2">
                  <c:v>360</c:v>
                </c:pt>
                <c:pt idx="3">
                  <c:v>365</c:v>
                </c:pt>
                <c:pt idx="4">
                  <c:v>370</c:v>
                </c:pt>
                <c:pt idx="5">
                  <c:v>375</c:v>
                </c:pt>
                <c:pt idx="6">
                  <c:v>380</c:v>
                </c:pt>
                <c:pt idx="7">
                  <c:v>385</c:v>
                </c:pt>
                <c:pt idx="8">
                  <c:v>390</c:v>
                </c:pt>
                <c:pt idx="9">
                  <c:v>395</c:v>
                </c:pt>
                <c:pt idx="10">
                  <c:v>400</c:v>
                </c:pt>
                <c:pt idx="11">
                  <c:v>405</c:v>
                </c:pt>
                <c:pt idx="12">
                  <c:v>410</c:v>
                </c:pt>
                <c:pt idx="13">
                  <c:v>415</c:v>
                </c:pt>
                <c:pt idx="14">
                  <c:v>420</c:v>
                </c:pt>
                <c:pt idx="15">
                  <c:v>425</c:v>
                </c:pt>
                <c:pt idx="16">
                  <c:v>430</c:v>
                </c:pt>
                <c:pt idx="17">
                  <c:v>435</c:v>
                </c:pt>
                <c:pt idx="18">
                  <c:v>440</c:v>
                </c:pt>
                <c:pt idx="19">
                  <c:v>445</c:v>
                </c:pt>
                <c:pt idx="20">
                  <c:v>450</c:v>
                </c:pt>
                <c:pt idx="21">
                  <c:v>455</c:v>
                </c:pt>
                <c:pt idx="22">
                  <c:v>460</c:v>
                </c:pt>
                <c:pt idx="23">
                  <c:v>465</c:v>
                </c:pt>
                <c:pt idx="24">
                  <c:v>470</c:v>
                </c:pt>
                <c:pt idx="25">
                  <c:v>475</c:v>
                </c:pt>
                <c:pt idx="26">
                  <c:v>480</c:v>
                </c:pt>
                <c:pt idx="27">
                  <c:v>485</c:v>
                </c:pt>
                <c:pt idx="28">
                  <c:v>490</c:v>
                </c:pt>
                <c:pt idx="29">
                  <c:v>495</c:v>
                </c:pt>
                <c:pt idx="30">
                  <c:v>500</c:v>
                </c:pt>
                <c:pt idx="31">
                  <c:v>505</c:v>
                </c:pt>
                <c:pt idx="32">
                  <c:v>510</c:v>
                </c:pt>
                <c:pt idx="33">
                  <c:v>515</c:v>
                </c:pt>
                <c:pt idx="34">
                  <c:v>520</c:v>
                </c:pt>
                <c:pt idx="35">
                  <c:v>525</c:v>
                </c:pt>
                <c:pt idx="36">
                  <c:v>530</c:v>
                </c:pt>
                <c:pt idx="37">
                  <c:v>535</c:v>
                </c:pt>
                <c:pt idx="38">
                  <c:v>540</c:v>
                </c:pt>
                <c:pt idx="39">
                  <c:v>493.25</c:v>
                </c:pt>
                <c:pt idx="40">
                  <c:v>497.5</c:v>
                </c:pt>
                <c:pt idx="41">
                  <c:v>501.75</c:v>
                </c:pt>
                <c:pt idx="42">
                  <c:v>506</c:v>
                </c:pt>
                <c:pt idx="43">
                  <c:v>510.25</c:v>
                </c:pt>
                <c:pt idx="44">
                  <c:v>503.4</c:v>
                </c:pt>
                <c:pt idx="45">
                  <c:v>507.5</c:v>
                </c:pt>
                <c:pt idx="46">
                  <c:v>511.6</c:v>
                </c:pt>
                <c:pt idx="47">
                  <c:v>515.70000000000005</c:v>
                </c:pt>
                <c:pt idx="48">
                  <c:v>519.79999999999995</c:v>
                </c:pt>
                <c:pt idx="49">
                  <c:v>512.04999999999995</c:v>
                </c:pt>
                <c:pt idx="50">
                  <c:v>516</c:v>
                </c:pt>
                <c:pt idx="51">
                  <c:v>519.95000000000005</c:v>
                </c:pt>
                <c:pt idx="52">
                  <c:v>523.9</c:v>
                </c:pt>
                <c:pt idx="53">
                  <c:v>527.85</c:v>
                </c:pt>
                <c:pt idx="54">
                  <c:v>519.20000000000005</c:v>
                </c:pt>
                <c:pt idx="55">
                  <c:v>523</c:v>
                </c:pt>
                <c:pt idx="56">
                  <c:v>526.79999999999995</c:v>
                </c:pt>
                <c:pt idx="57">
                  <c:v>530.6</c:v>
                </c:pt>
                <c:pt idx="58">
                  <c:v>534.4</c:v>
                </c:pt>
                <c:pt idx="59">
                  <c:v>524.85</c:v>
                </c:pt>
                <c:pt idx="60">
                  <c:v>528.5</c:v>
                </c:pt>
                <c:pt idx="61">
                  <c:v>532.15</c:v>
                </c:pt>
                <c:pt idx="62">
                  <c:v>535.79999999999995</c:v>
                </c:pt>
                <c:pt idx="63">
                  <c:v>539.45000000000005</c:v>
                </c:pt>
                <c:pt idx="64">
                  <c:v>529</c:v>
                </c:pt>
                <c:pt idx="65">
                  <c:v>532.5</c:v>
                </c:pt>
                <c:pt idx="66">
                  <c:v>536</c:v>
                </c:pt>
                <c:pt idx="67">
                  <c:v>539.5</c:v>
                </c:pt>
                <c:pt idx="68">
                  <c:v>543</c:v>
                </c:pt>
                <c:pt idx="69">
                  <c:v>531.65</c:v>
                </c:pt>
                <c:pt idx="70">
                  <c:v>535</c:v>
                </c:pt>
                <c:pt idx="71">
                  <c:v>538.35</c:v>
                </c:pt>
                <c:pt idx="72">
                  <c:v>541.70000000000005</c:v>
                </c:pt>
                <c:pt idx="73">
                  <c:v>545.04999999999995</c:v>
                </c:pt>
                <c:pt idx="74">
                  <c:v>532.79999999999995</c:v>
                </c:pt>
                <c:pt idx="75">
                  <c:v>536</c:v>
                </c:pt>
                <c:pt idx="76">
                  <c:v>539.20000000000005</c:v>
                </c:pt>
                <c:pt idx="77">
                  <c:v>542.4</c:v>
                </c:pt>
                <c:pt idx="78">
                  <c:v>545.6</c:v>
                </c:pt>
                <c:pt idx="79">
                  <c:v>532.45000000000005</c:v>
                </c:pt>
                <c:pt idx="80">
                  <c:v>535.5</c:v>
                </c:pt>
                <c:pt idx="81">
                  <c:v>538.54999999999995</c:v>
                </c:pt>
                <c:pt idx="82">
                  <c:v>541.6</c:v>
                </c:pt>
                <c:pt idx="83">
                  <c:v>544.65</c:v>
                </c:pt>
                <c:pt idx="84">
                  <c:v>530.6</c:v>
                </c:pt>
                <c:pt idx="85">
                  <c:v>533.5</c:v>
                </c:pt>
                <c:pt idx="86">
                  <c:v>536.4</c:v>
                </c:pt>
                <c:pt idx="87">
                  <c:v>539.29999999999995</c:v>
                </c:pt>
                <c:pt idx="88">
                  <c:v>542.20000000000005</c:v>
                </c:pt>
                <c:pt idx="89">
                  <c:v>527.25</c:v>
                </c:pt>
                <c:pt idx="90">
                  <c:v>530</c:v>
                </c:pt>
                <c:pt idx="91">
                  <c:v>532.75</c:v>
                </c:pt>
                <c:pt idx="92">
                  <c:v>535.5</c:v>
                </c:pt>
                <c:pt idx="93">
                  <c:v>538.25</c:v>
                </c:pt>
                <c:pt idx="94">
                  <c:v>541</c:v>
                </c:pt>
                <c:pt idx="95">
                  <c:v>543.75</c:v>
                </c:pt>
                <c:pt idx="96">
                  <c:v>546.5</c:v>
                </c:pt>
                <c:pt idx="97">
                  <c:v>549.25</c:v>
                </c:pt>
                <c:pt idx="98">
                  <c:v>552</c:v>
                </c:pt>
                <c:pt idx="99">
                  <c:v>554.75</c:v>
                </c:pt>
                <c:pt idx="100">
                  <c:v>557.5</c:v>
                </c:pt>
                <c:pt idx="101">
                  <c:v>560.25</c:v>
                </c:pt>
                <c:pt idx="102">
                  <c:v>563</c:v>
                </c:pt>
                <c:pt idx="103">
                  <c:v>565.75</c:v>
                </c:pt>
                <c:pt idx="104">
                  <c:v>568.5</c:v>
                </c:pt>
                <c:pt idx="105">
                  <c:v>571.25</c:v>
                </c:pt>
                <c:pt idx="106">
                  <c:v>574</c:v>
                </c:pt>
                <c:pt idx="107">
                  <c:v>576.75</c:v>
                </c:pt>
                <c:pt idx="108">
                  <c:v>579.5</c:v>
                </c:pt>
                <c:pt idx="109">
                  <c:v>582.25</c:v>
                </c:pt>
                <c:pt idx="110">
                  <c:v>585</c:v>
                </c:pt>
                <c:pt idx="111">
                  <c:v>587.75</c:v>
                </c:pt>
                <c:pt idx="112">
                  <c:v>590.5</c:v>
                </c:pt>
                <c:pt idx="113">
                  <c:v>593.25</c:v>
                </c:pt>
                <c:pt idx="114">
                  <c:v>596</c:v>
                </c:pt>
                <c:pt idx="115">
                  <c:v>598.75</c:v>
                </c:pt>
                <c:pt idx="116">
                  <c:v>601.5</c:v>
                </c:pt>
                <c:pt idx="117">
                  <c:v>604.25</c:v>
                </c:pt>
                <c:pt idx="118">
                  <c:v>607</c:v>
                </c:pt>
                <c:pt idx="119">
                  <c:v>609.75</c:v>
                </c:pt>
                <c:pt idx="120">
                  <c:v>612.5</c:v>
                </c:pt>
                <c:pt idx="121">
                  <c:v>615.25</c:v>
                </c:pt>
                <c:pt idx="122">
                  <c:v>618</c:v>
                </c:pt>
                <c:pt idx="123">
                  <c:v>620.75</c:v>
                </c:pt>
                <c:pt idx="124">
                  <c:v>623.5</c:v>
                </c:pt>
                <c:pt idx="125">
                  <c:v>626.25</c:v>
                </c:pt>
                <c:pt idx="126">
                  <c:v>629</c:v>
                </c:pt>
                <c:pt idx="127">
                  <c:v>631.75</c:v>
                </c:pt>
                <c:pt idx="128">
                  <c:v>634.5</c:v>
                </c:pt>
                <c:pt idx="129">
                  <c:v>637.25</c:v>
                </c:pt>
                <c:pt idx="130">
                  <c:v>640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58400"/>
        <c:axId val="47160320"/>
      </c:lineChart>
      <c:catAx>
        <c:axId val="47158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 smtClean="0"/>
                  <a:t>CPO Price</a:t>
                </a:r>
                <a:endParaRPr lang="en-US" b="1" dirty="0"/>
              </a:p>
            </c:rich>
          </c:tx>
          <c:overlay val="0"/>
        </c:title>
        <c:numFmt formatCode="&quot;$&quot;#,##0_);[Red]\(&quot;$&quot;#,##0\)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7160320"/>
        <c:crosses val="autoZero"/>
        <c:auto val="0"/>
        <c:lblAlgn val="ctr"/>
        <c:lblOffset val="100"/>
        <c:noMultiLvlLbl val="0"/>
      </c:catAx>
      <c:valAx>
        <c:axId val="471603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4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 b="1" dirty="0" smtClean="0"/>
                  <a:t>EBITDA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1.6975308641975308E-2"/>
              <c:y val="2.9517907526732924E-2"/>
            </c:manualLayout>
          </c:layout>
          <c:overlay val="0"/>
        </c:title>
        <c:numFmt formatCode="&quot;$&quot;#,##0_);[Red]\(&quot;$&quot;#,##0\)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7158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667091960727131"/>
          <c:y val="7.0832398168988148E-2"/>
          <c:w val="0.52449948964712745"/>
          <c:h val="0.27488465135124618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62482630847621E-2"/>
          <c:y val="0.10768409227157545"/>
          <c:w val="0.86262513509340744"/>
          <c:h val="0.78239484939622472"/>
        </c:manualLayout>
      </c:layout>
      <c:lineChart>
        <c:grouping val="standard"/>
        <c:varyColors val="0"/>
        <c:ser>
          <c:idx val="3"/>
          <c:order val="0"/>
          <c:tx>
            <c:v>EBITDA (w Export Tax, Unhedged)</c:v>
          </c:tx>
          <c:spPr>
            <a:ln w="508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'swap vs collars'!$A$8:$A$138</c:f>
              <c:numCache>
                <c:formatCode>"$"#,##0_);[Red]\("$"#,##0\)</c:formatCode>
                <c:ptCount val="131"/>
                <c:pt idx="0">
                  <c:v>300</c:v>
                </c:pt>
                <c:pt idx="1">
                  <c:v>310</c:v>
                </c:pt>
                <c:pt idx="2">
                  <c:v>320</c:v>
                </c:pt>
                <c:pt idx="3">
                  <c:v>330</c:v>
                </c:pt>
                <c:pt idx="4">
                  <c:v>340</c:v>
                </c:pt>
                <c:pt idx="5">
                  <c:v>350</c:v>
                </c:pt>
                <c:pt idx="6">
                  <c:v>360</c:v>
                </c:pt>
                <c:pt idx="7">
                  <c:v>370</c:v>
                </c:pt>
                <c:pt idx="8">
                  <c:v>380</c:v>
                </c:pt>
                <c:pt idx="9">
                  <c:v>390</c:v>
                </c:pt>
                <c:pt idx="10">
                  <c:v>400</c:v>
                </c:pt>
                <c:pt idx="11">
                  <c:v>410</c:v>
                </c:pt>
                <c:pt idx="12">
                  <c:v>420</c:v>
                </c:pt>
                <c:pt idx="13">
                  <c:v>430</c:v>
                </c:pt>
                <c:pt idx="14">
                  <c:v>440</c:v>
                </c:pt>
                <c:pt idx="15">
                  <c:v>450</c:v>
                </c:pt>
                <c:pt idx="16">
                  <c:v>460</c:v>
                </c:pt>
                <c:pt idx="17">
                  <c:v>470</c:v>
                </c:pt>
                <c:pt idx="18">
                  <c:v>480</c:v>
                </c:pt>
                <c:pt idx="19">
                  <c:v>490</c:v>
                </c:pt>
                <c:pt idx="20">
                  <c:v>500</c:v>
                </c:pt>
                <c:pt idx="21">
                  <c:v>510</c:v>
                </c:pt>
                <c:pt idx="22">
                  <c:v>520</c:v>
                </c:pt>
                <c:pt idx="23">
                  <c:v>530</c:v>
                </c:pt>
                <c:pt idx="24">
                  <c:v>540</c:v>
                </c:pt>
                <c:pt idx="25">
                  <c:v>550</c:v>
                </c:pt>
                <c:pt idx="26">
                  <c:v>560</c:v>
                </c:pt>
                <c:pt idx="27">
                  <c:v>570</c:v>
                </c:pt>
                <c:pt idx="28">
                  <c:v>580</c:v>
                </c:pt>
                <c:pt idx="29">
                  <c:v>590</c:v>
                </c:pt>
                <c:pt idx="30">
                  <c:v>600</c:v>
                </c:pt>
                <c:pt idx="31">
                  <c:v>610</c:v>
                </c:pt>
                <c:pt idx="32">
                  <c:v>620</c:v>
                </c:pt>
                <c:pt idx="33">
                  <c:v>630</c:v>
                </c:pt>
                <c:pt idx="34">
                  <c:v>640</c:v>
                </c:pt>
                <c:pt idx="35">
                  <c:v>650</c:v>
                </c:pt>
                <c:pt idx="36">
                  <c:v>660</c:v>
                </c:pt>
                <c:pt idx="37">
                  <c:v>670</c:v>
                </c:pt>
                <c:pt idx="38">
                  <c:v>680</c:v>
                </c:pt>
                <c:pt idx="39">
                  <c:v>690</c:v>
                </c:pt>
                <c:pt idx="40">
                  <c:v>700</c:v>
                </c:pt>
                <c:pt idx="41">
                  <c:v>710</c:v>
                </c:pt>
                <c:pt idx="42">
                  <c:v>720</c:v>
                </c:pt>
                <c:pt idx="43">
                  <c:v>730</c:v>
                </c:pt>
                <c:pt idx="44">
                  <c:v>740</c:v>
                </c:pt>
                <c:pt idx="45">
                  <c:v>750</c:v>
                </c:pt>
                <c:pt idx="46">
                  <c:v>760</c:v>
                </c:pt>
                <c:pt idx="47">
                  <c:v>770</c:v>
                </c:pt>
                <c:pt idx="48">
                  <c:v>780</c:v>
                </c:pt>
                <c:pt idx="49">
                  <c:v>790</c:v>
                </c:pt>
                <c:pt idx="50">
                  <c:v>800</c:v>
                </c:pt>
                <c:pt idx="51">
                  <c:v>810</c:v>
                </c:pt>
                <c:pt idx="52">
                  <c:v>820</c:v>
                </c:pt>
                <c:pt idx="53">
                  <c:v>830</c:v>
                </c:pt>
                <c:pt idx="54">
                  <c:v>840</c:v>
                </c:pt>
                <c:pt idx="55">
                  <c:v>850</c:v>
                </c:pt>
                <c:pt idx="56">
                  <c:v>860</c:v>
                </c:pt>
                <c:pt idx="57">
                  <c:v>870</c:v>
                </c:pt>
                <c:pt idx="58">
                  <c:v>880</c:v>
                </c:pt>
                <c:pt idx="59">
                  <c:v>890</c:v>
                </c:pt>
                <c:pt idx="60">
                  <c:v>900</c:v>
                </c:pt>
                <c:pt idx="61">
                  <c:v>910</c:v>
                </c:pt>
                <c:pt idx="62">
                  <c:v>920</c:v>
                </c:pt>
                <c:pt idx="63">
                  <c:v>930</c:v>
                </c:pt>
                <c:pt idx="64">
                  <c:v>940</c:v>
                </c:pt>
                <c:pt idx="65">
                  <c:v>950</c:v>
                </c:pt>
                <c:pt idx="66">
                  <c:v>960</c:v>
                </c:pt>
                <c:pt idx="67">
                  <c:v>970</c:v>
                </c:pt>
                <c:pt idx="68">
                  <c:v>980</c:v>
                </c:pt>
                <c:pt idx="69">
                  <c:v>990</c:v>
                </c:pt>
                <c:pt idx="70">
                  <c:v>1000</c:v>
                </c:pt>
                <c:pt idx="71">
                  <c:v>1010</c:v>
                </c:pt>
                <c:pt idx="72">
                  <c:v>1020</c:v>
                </c:pt>
                <c:pt idx="73">
                  <c:v>1030</c:v>
                </c:pt>
                <c:pt idx="74">
                  <c:v>1040</c:v>
                </c:pt>
                <c:pt idx="75">
                  <c:v>1050</c:v>
                </c:pt>
                <c:pt idx="76">
                  <c:v>1060</c:v>
                </c:pt>
                <c:pt idx="77">
                  <c:v>1070</c:v>
                </c:pt>
                <c:pt idx="78">
                  <c:v>1080</c:v>
                </c:pt>
                <c:pt idx="79">
                  <c:v>1090</c:v>
                </c:pt>
                <c:pt idx="80">
                  <c:v>1100</c:v>
                </c:pt>
                <c:pt idx="81">
                  <c:v>1110</c:v>
                </c:pt>
                <c:pt idx="82">
                  <c:v>1120</c:v>
                </c:pt>
                <c:pt idx="83">
                  <c:v>1130</c:v>
                </c:pt>
                <c:pt idx="84">
                  <c:v>1140</c:v>
                </c:pt>
                <c:pt idx="85">
                  <c:v>1150</c:v>
                </c:pt>
                <c:pt idx="86">
                  <c:v>1160</c:v>
                </c:pt>
                <c:pt idx="87">
                  <c:v>1170</c:v>
                </c:pt>
                <c:pt idx="88">
                  <c:v>1180</c:v>
                </c:pt>
                <c:pt idx="89">
                  <c:v>1190</c:v>
                </c:pt>
                <c:pt idx="90">
                  <c:v>1200</c:v>
                </c:pt>
                <c:pt idx="91">
                  <c:v>1210</c:v>
                </c:pt>
                <c:pt idx="92">
                  <c:v>1220</c:v>
                </c:pt>
                <c:pt idx="93">
                  <c:v>1230</c:v>
                </c:pt>
                <c:pt idx="94">
                  <c:v>1240</c:v>
                </c:pt>
                <c:pt idx="95">
                  <c:v>1250</c:v>
                </c:pt>
                <c:pt idx="96">
                  <c:v>1260</c:v>
                </c:pt>
                <c:pt idx="97">
                  <c:v>1270</c:v>
                </c:pt>
                <c:pt idx="98">
                  <c:v>1280</c:v>
                </c:pt>
                <c:pt idx="99">
                  <c:v>1290</c:v>
                </c:pt>
                <c:pt idx="100">
                  <c:v>1300</c:v>
                </c:pt>
                <c:pt idx="101">
                  <c:v>1310</c:v>
                </c:pt>
                <c:pt idx="102">
                  <c:v>1320</c:v>
                </c:pt>
                <c:pt idx="103">
                  <c:v>1330</c:v>
                </c:pt>
                <c:pt idx="104">
                  <c:v>1340</c:v>
                </c:pt>
                <c:pt idx="105">
                  <c:v>1350</c:v>
                </c:pt>
                <c:pt idx="106">
                  <c:v>1360</c:v>
                </c:pt>
                <c:pt idx="107">
                  <c:v>1370</c:v>
                </c:pt>
                <c:pt idx="108">
                  <c:v>1380</c:v>
                </c:pt>
                <c:pt idx="109">
                  <c:v>1390</c:v>
                </c:pt>
                <c:pt idx="110">
                  <c:v>1400</c:v>
                </c:pt>
                <c:pt idx="111">
                  <c:v>1410</c:v>
                </c:pt>
                <c:pt idx="112">
                  <c:v>1420</c:v>
                </c:pt>
                <c:pt idx="113">
                  <c:v>1430</c:v>
                </c:pt>
                <c:pt idx="114">
                  <c:v>1440</c:v>
                </c:pt>
                <c:pt idx="115">
                  <c:v>1450</c:v>
                </c:pt>
                <c:pt idx="116">
                  <c:v>1460</c:v>
                </c:pt>
                <c:pt idx="117">
                  <c:v>1470</c:v>
                </c:pt>
                <c:pt idx="118">
                  <c:v>1480</c:v>
                </c:pt>
                <c:pt idx="119">
                  <c:v>1490</c:v>
                </c:pt>
                <c:pt idx="120">
                  <c:v>1500</c:v>
                </c:pt>
                <c:pt idx="121">
                  <c:v>1510</c:v>
                </c:pt>
                <c:pt idx="122">
                  <c:v>1520</c:v>
                </c:pt>
                <c:pt idx="123">
                  <c:v>1530</c:v>
                </c:pt>
                <c:pt idx="124">
                  <c:v>1540</c:v>
                </c:pt>
                <c:pt idx="125">
                  <c:v>1550</c:v>
                </c:pt>
                <c:pt idx="126">
                  <c:v>1560</c:v>
                </c:pt>
                <c:pt idx="127">
                  <c:v>1570</c:v>
                </c:pt>
                <c:pt idx="128">
                  <c:v>1580</c:v>
                </c:pt>
                <c:pt idx="129">
                  <c:v>1590</c:v>
                </c:pt>
                <c:pt idx="130">
                  <c:v>1600</c:v>
                </c:pt>
              </c:numCache>
            </c:numRef>
          </c:cat>
          <c:val>
            <c:numRef>
              <c:f>'swap vs collars'!$F$8:$F$138</c:f>
              <c:numCache>
                <c:formatCode>"$"#,##0_);[Red]\("$"#,##0\)</c:formatCode>
                <c:ptCount val="13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338.25</c:v>
                </c:pt>
                <c:pt idx="40">
                  <c:v>347.5</c:v>
                </c:pt>
                <c:pt idx="41">
                  <c:v>356.75</c:v>
                </c:pt>
                <c:pt idx="42">
                  <c:v>366</c:v>
                </c:pt>
                <c:pt idx="43">
                  <c:v>375.25</c:v>
                </c:pt>
                <c:pt idx="44">
                  <c:v>373.4</c:v>
                </c:pt>
                <c:pt idx="45">
                  <c:v>382.5</c:v>
                </c:pt>
                <c:pt idx="46">
                  <c:v>391.6</c:v>
                </c:pt>
                <c:pt idx="47">
                  <c:v>400.7</c:v>
                </c:pt>
                <c:pt idx="48">
                  <c:v>409.8</c:v>
                </c:pt>
                <c:pt idx="49">
                  <c:v>407.05</c:v>
                </c:pt>
                <c:pt idx="50">
                  <c:v>416</c:v>
                </c:pt>
                <c:pt idx="51">
                  <c:v>424.95</c:v>
                </c:pt>
                <c:pt idx="52">
                  <c:v>433.9</c:v>
                </c:pt>
                <c:pt idx="53">
                  <c:v>442.85</c:v>
                </c:pt>
                <c:pt idx="54">
                  <c:v>439.2</c:v>
                </c:pt>
                <c:pt idx="55">
                  <c:v>448</c:v>
                </c:pt>
                <c:pt idx="56">
                  <c:v>456.8</c:v>
                </c:pt>
                <c:pt idx="57">
                  <c:v>465.6</c:v>
                </c:pt>
                <c:pt idx="58">
                  <c:v>474.4</c:v>
                </c:pt>
                <c:pt idx="59">
                  <c:v>469.85</c:v>
                </c:pt>
                <c:pt idx="60">
                  <c:v>478.5</c:v>
                </c:pt>
                <c:pt idx="61">
                  <c:v>487.15</c:v>
                </c:pt>
                <c:pt idx="62">
                  <c:v>495.8</c:v>
                </c:pt>
                <c:pt idx="63">
                  <c:v>504.45</c:v>
                </c:pt>
                <c:pt idx="64">
                  <c:v>499</c:v>
                </c:pt>
                <c:pt idx="65">
                  <c:v>507.5</c:v>
                </c:pt>
                <c:pt idx="66">
                  <c:v>516</c:v>
                </c:pt>
                <c:pt idx="67">
                  <c:v>524.5</c:v>
                </c:pt>
                <c:pt idx="68">
                  <c:v>533</c:v>
                </c:pt>
                <c:pt idx="69">
                  <c:v>526.65</c:v>
                </c:pt>
                <c:pt idx="70">
                  <c:v>535</c:v>
                </c:pt>
                <c:pt idx="71">
                  <c:v>543.35</c:v>
                </c:pt>
                <c:pt idx="72">
                  <c:v>551.70000000000005</c:v>
                </c:pt>
                <c:pt idx="73">
                  <c:v>560.04999999999995</c:v>
                </c:pt>
                <c:pt idx="74">
                  <c:v>552.79999999999995</c:v>
                </c:pt>
                <c:pt idx="75">
                  <c:v>561</c:v>
                </c:pt>
                <c:pt idx="76">
                  <c:v>569.20000000000005</c:v>
                </c:pt>
                <c:pt idx="77">
                  <c:v>577.4</c:v>
                </c:pt>
                <c:pt idx="78">
                  <c:v>585.6</c:v>
                </c:pt>
                <c:pt idx="79">
                  <c:v>577.45000000000005</c:v>
                </c:pt>
                <c:pt idx="80">
                  <c:v>585.5</c:v>
                </c:pt>
                <c:pt idx="81">
                  <c:v>593.54999999999995</c:v>
                </c:pt>
                <c:pt idx="82">
                  <c:v>601.6</c:v>
                </c:pt>
                <c:pt idx="83">
                  <c:v>609.65</c:v>
                </c:pt>
                <c:pt idx="84">
                  <c:v>600.6</c:v>
                </c:pt>
                <c:pt idx="85">
                  <c:v>608.5</c:v>
                </c:pt>
                <c:pt idx="86">
                  <c:v>616.4</c:v>
                </c:pt>
                <c:pt idx="87">
                  <c:v>624.29999999999995</c:v>
                </c:pt>
                <c:pt idx="88">
                  <c:v>632.20000000000005</c:v>
                </c:pt>
                <c:pt idx="89">
                  <c:v>622.25</c:v>
                </c:pt>
                <c:pt idx="90">
                  <c:v>630</c:v>
                </c:pt>
                <c:pt idx="91">
                  <c:v>637.75</c:v>
                </c:pt>
                <c:pt idx="92">
                  <c:v>645.5</c:v>
                </c:pt>
                <c:pt idx="93">
                  <c:v>653.25</c:v>
                </c:pt>
                <c:pt idx="94">
                  <c:v>661</c:v>
                </c:pt>
                <c:pt idx="95">
                  <c:v>668.75</c:v>
                </c:pt>
                <c:pt idx="96">
                  <c:v>676.5</c:v>
                </c:pt>
                <c:pt idx="97">
                  <c:v>684.25</c:v>
                </c:pt>
                <c:pt idx="98">
                  <c:v>692</c:v>
                </c:pt>
                <c:pt idx="99">
                  <c:v>699.75</c:v>
                </c:pt>
                <c:pt idx="100">
                  <c:v>707.5</c:v>
                </c:pt>
                <c:pt idx="101">
                  <c:v>715.25</c:v>
                </c:pt>
                <c:pt idx="102">
                  <c:v>723</c:v>
                </c:pt>
                <c:pt idx="103">
                  <c:v>730.75</c:v>
                </c:pt>
                <c:pt idx="104">
                  <c:v>738.5</c:v>
                </c:pt>
                <c:pt idx="105">
                  <c:v>746.25</c:v>
                </c:pt>
                <c:pt idx="106">
                  <c:v>754</c:v>
                </c:pt>
                <c:pt idx="107">
                  <c:v>761.75</c:v>
                </c:pt>
                <c:pt idx="108">
                  <c:v>769.5</c:v>
                </c:pt>
                <c:pt idx="109">
                  <c:v>777.25</c:v>
                </c:pt>
                <c:pt idx="110">
                  <c:v>785</c:v>
                </c:pt>
                <c:pt idx="111">
                  <c:v>792.75</c:v>
                </c:pt>
                <c:pt idx="112">
                  <c:v>800.5</c:v>
                </c:pt>
                <c:pt idx="113">
                  <c:v>808.25</c:v>
                </c:pt>
                <c:pt idx="114">
                  <c:v>816</c:v>
                </c:pt>
                <c:pt idx="115">
                  <c:v>823.75</c:v>
                </c:pt>
                <c:pt idx="116">
                  <c:v>831.5</c:v>
                </c:pt>
                <c:pt idx="117">
                  <c:v>839.25</c:v>
                </c:pt>
                <c:pt idx="118">
                  <c:v>847</c:v>
                </c:pt>
                <c:pt idx="119">
                  <c:v>854.75</c:v>
                </c:pt>
                <c:pt idx="120">
                  <c:v>862.5</c:v>
                </c:pt>
                <c:pt idx="121">
                  <c:v>870.25</c:v>
                </c:pt>
                <c:pt idx="122">
                  <c:v>878</c:v>
                </c:pt>
                <c:pt idx="123">
                  <c:v>885.75</c:v>
                </c:pt>
                <c:pt idx="124">
                  <c:v>893.5</c:v>
                </c:pt>
                <c:pt idx="125">
                  <c:v>901.25</c:v>
                </c:pt>
                <c:pt idx="126">
                  <c:v>909</c:v>
                </c:pt>
                <c:pt idx="127">
                  <c:v>916.75</c:v>
                </c:pt>
                <c:pt idx="128">
                  <c:v>924.5</c:v>
                </c:pt>
                <c:pt idx="129">
                  <c:v>932.25</c:v>
                </c:pt>
                <c:pt idx="130">
                  <c:v>940</c:v>
                </c:pt>
              </c:numCache>
            </c:numRef>
          </c:val>
          <c:smooth val="0"/>
        </c:ser>
        <c:ser>
          <c:idx val="2"/>
          <c:order val="1"/>
          <c:tx>
            <c:v>EBITDA (w 75% collar: bought put @ 800 and sold call @ 1200)</c:v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'swap vs collars'!$A$8:$A$138</c:f>
              <c:numCache>
                <c:formatCode>"$"#,##0_);[Red]\("$"#,##0\)</c:formatCode>
                <c:ptCount val="131"/>
                <c:pt idx="0">
                  <c:v>300</c:v>
                </c:pt>
                <c:pt idx="1">
                  <c:v>310</c:v>
                </c:pt>
                <c:pt idx="2">
                  <c:v>320</c:v>
                </c:pt>
                <c:pt idx="3">
                  <c:v>330</c:v>
                </c:pt>
                <c:pt idx="4">
                  <c:v>340</c:v>
                </c:pt>
                <c:pt idx="5">
                  <c:v>350</c:v>
                </c:pt>
                <c:pt idx="6">
                  <c:v>360</c:v>
                </c:pt>
                <c:pt idx="7">
                  <c:v>370</c:v>
                </c:pt>
                <c:pt idx="8">
                  <c:v>380</c:v>
                </c:pt>
                <c:pt idx="9">
                  <c:v>390</c:v>
                </c:pt>
                <c:pt idx="10">
                  <c:v>400</c:v>
                </c:pt>
                <c:pt idx="11">
                  <c:v>410</c:v>
                </c:pt>
                <c:pt idx="12">
                  <c:v>420</c:v>
                </c:pt>
                <c:pt idx="13">
                  <c:v>430</c:v>
                </c:pt>
                <c:pt idx="14">
                  <c:v>440</c:v>
                </c:pt>
                <c:pt idx="15">
                  <c:v>450</c:v>
                </c:pt>
                <c:pt idx="16">
                  <c:v>460</c:v>
                </c:pt>
                <c:pt idx="17">
                  <c:v>470</c:v>
                </c:pt>
                <c:pt idx="18">
                  <c:v>480</c:v>
                </c:pt>
                <c:pt idx="19">
                  <c:v>490</c:v>
                </c:pt>
                <c:pt idx="20">
                  <c:v>500</c:v>
                </c:pt>
                <c:pt idx="21">
                  <c:v>510</c:v>
                </c:pt>
                <c:pt idx="22">
                  <c:v>520</c:v>
                </c:pt>
                <c:pt idx="23">
                  <c:v>530</c:v>
                </c:pt>
                <c:pt idx="24">
                  <c:v>540</c:v>
                </c:pt>
                <c:pt idx="25">
                  <c:v>550</c:v>
                </c:pt>
                <c:pt idx="26">
                  <c:v>560</c:v>
                </c:pt>
                <c:pt idx="27">
                  <c:v>570</c:v>
                </c:pt>
                <c:pt idx="28">
                  <c:v>580</c:v>
                </c:pt>
                <c:pt idx="29">
                  <c:v>590</c:v>
                </c:pt>
                <c:pt idx="30">
                  <c:v>600</c:v>
                </c:pt>
                <c:pt idx="31">
                  <c:v>610</c:v>
                </c:pt>
                <c:pt idx="32">
                  <c:v>620</c:v>
                </c:pt>
                <c:pt idx="33">
                  <c:v>630</c:v>
                </c:pt>
                <c:pt idx="34">
                  <c:v>640</c:v>
                </c:pt>
                <c:pt idx="35">
                  <c:v>650</c:v>
                </c:pt>
                <c:pt idx="36">
                  <c:v>660</c:v>
                </c:pt>
                <c:pt idx="37">
                  <c:v>670</c:v>
                </c:pt>
                <c:pt idx="38">
                  <c:v>680</c:v>
                </c:pt>
                <c:pt idx="39">
                  <c:v>690</c:v>
                </c:pt>
                <c:pt idx="40">
                  <c:v>700</c:v>
                </c:pt>
                <c:pt idx="41">
                  <c:v>710</c:v>
                </c:pt>
                <c:pt idx="42">
                  <c:v>720</c:v>
                </c:pt>
                <c:pt idx="43">
                  <c:v>730</c:v>
                </c:pt>
                <c:pt idx="44">
                  <c:v>740</c:v>
                </c:pt>
                <c:pt idx="45">
                  <c:v>750</c:v>
                </c:pt>
                <c:pt idx="46">
                  <c:v>760</c:v>
                </c:pt>
                <c:pt idx="47">
                  <c:v>770</c:v>
                </c:pt>
                <c:pt idx="48">
                  <c:v>780</c:v>
                </c:pt>
                <c:pt idx="49">
                  <c:v>790</c:v>
                </c:pt>
                <c:pt idx="50">
                  <c:v>800</c:v>
                </c:pt>
                <c:pt idx="51">
                  <c:v>810</c:v>
                </c:pt>
                <c:pt idx="52">
                  <c:v>820</c:v>
                </c:pt>
                <c:pt idx="53">
                  <c:v>830</c:v>
                </c:pt>
                <c:pt idx="54">
                  <c:v>840</c:v>
                </c:pt>
                <c:pt idx="55">
                  <c:v>850</c:v>
                </c:pt>
                <c:pt idx="56">
                  <c:v>860</c:v>
                </c:pt>
                <c:pt idx="57">
                  <c:v>870</c:v>
                </c:pt>
                <c:pt idx="58">
                  <c:v>880</c:v>
                </c:pt>
                <c:pt idx="59">
                  <c:v>890</c:v>
                </c:pt>
                <c:pt idx="60">
                  <c:v>900</c:v>
                </c:pt>
                <c:pt idx="61">
                  <c:v>910</c:v>
                </c:pt>
                <c:pt idx="62">
                  <c:v>920</c:v>
                </c:pt>
                <c:pt idx="63">
                  <c:v>930</c:v>
                </c:pt>
                <c:pt idx="64">
                  <c:v>940</c:v>
                </c:pt>
                <c:pt idx="65">
                  <c:v>950</c:v>
                </c:pt>
                <c:pt idx="66">
                  <c:v>960</c:v>
                </c:pt>
                <c:pt idx="67">
                  <c:v>970</c:v>
                </c:pt>
                <c:pt idx="68">
                  <c:v>980</c:v>
                </c:pt>
                <c:pt idx="69">
                  <c:v>990</c:v>
                </c:pt>
                <c:pt idx="70">
                  <c:v>1000</c:v>
                </c:pt>
                <c:pt idx="71">
                  <c:v>1010</c:v>
                </c:pt>
                <c:pt idx="72">
                  <c:v>1020</c:v>
                </c:pt>
                <c:pt idx="73">
                  <c:v>1030</c:v>
                </c:pt>
                <c:pt idx="74">
                  <c:v>1040</c:v>
                </c:pt>
                <c:pt idx="75">
                  <c:v>1050</c:v>
                </c:pt>
                <c:pt idx="76">
                  <c:v>1060</c:v>
                </c:pt>
                <c:pt idx="77">
                  <c:v>1070</c:v>
                </c:pt>
                <c:pt idx="78">
                  <c:v>1080</c:v>
                </c:pt>
                <c:pt idx="79">
                  <c:v>1090</c:v>
                </c:pt>
                <c:pt idx="80">
                  <c:v>1100</c:v>
                </c:pt>
                <c:pt idx="81">
                  <c:v>1110</c:v>
                </c:pt>
                <c:pt idx="82">
                  <c:v>1120</c:v>
                </c:pt>
                <c:pt idx="83">
                  <c:v>1130</c:v>
                </c:pt>
                <c:pt idx="84">
                  <c:v>1140</c:v>
                </c:pt>
                <c:pt idx="85">
                  <c:v>1150</c:v>
                </c:pt>
                <c:pt idx="86">
                  <c:v>1160</c:v>
                </c:pt>
                <c:pt idx="87">
                  <c:v>1170</c:v>
                </c:pt>
                <c:pt idx="88">
                  <c:v>1180</c:v>
                </c:pt>
                <c:pt idx="89">
                  <c:v>1190</c:v>
                </c:pt>
                <c:pt idx="90">
                  <c:v>1200</c:v>
                </c:pt>
                <c:pt idx="91">
                  <c:v>1210</c:v>
                </c:pt>
                <c:pt idx="92">
                  <c:v>1220</c:v>
                </c:pt>
                <c:pt idx="93">
                  <c:v>1230</c:v>
                </c:pt>
                <c:pt idx="94">
                  <c:v>1240</c:v>
                </c:pt>
                <c:pt idx="95">
                  <c:v>1250</c:v>
                </c:pt>
                <c:pt idx="96">
                  <c:v>1260</c:v>
                </c:pt>
                <c:pt idx="97">
                  <c:v>1270</c:v>
                </c:pt>
                <c:pt idx="98">
                  <c:v>1280</c:v>
                </c:pt>
                <c:pt idx="99">
                  <c:v>1290</c:v>
                </c:pt>
                <c:pt idx="100">
                  <c:v>1300</c:v>
                </c:pt>
                <c:pt idx="101">
                  <c:v>1310</c:v>
                </c:pt>
                <c:pt idx="102">
                  <c:v>1320</c:v>
                </c:pt>
                <c:pt idx="103">
                  <c:v>1330</c:v>
                </c:pt>
                <c:pt idx="104">
                  <c:v>1340</c:v>
                </c:pt>
                <c:pt idx="105">
                  <c:v>1350</c:v>
                </c:pt>
                <c:pt idx="106">
                  <c:v>1360</c:v>
                </c:pt>
                <c:pt idx="107">
                  <c:v>1370</c:v>
                </c:pt>
                <c:pt idx="108">
                  <c:v>1380</c:v>
                </c:pt>
                <c:pt idx="109">
                  <c:v>1390</c:v>
                </c:pt>
                <c:pt idx="110">
                  <c:v>1400</c:v>
                </c:pt>
                <c:pt idx="111">
                  <c:v>1410</c:v>
                </c:pt>
                <c:pt idx="112">
                  <c:v>1420</c:v>
                </c:pt>
                <c:pt idx="113">
                  <c:v>1430</c:v>
                </c:pt>
                <c:pt idx="114">
                  <c:v>1440</c:v>
                </c:pt>
                <c:pt idx="115">
                  <c:v>1450</c:v>
                </c:pt>
                <c:pt idx="116">
                  <c:v>1460</c:v>
                </c:pt>
                <c:pt idx="117">
                  <c:v>1470</c:v>
                </c:pt>
                <c:pt idx="118">
                  <c:v>1480</c:v>
                </c:pt>
                <c:pt idx="119">
                  <c:v>1490</c:v>
                </c:pt>
                <c:pt idx="120">
                  <c:v>1500</c:v>
                </c:pt>
                <c:pt idx="121">
                  <c:v>1510</c:v>
                </c:pt>
                <c:pt idx="122">
                  <c:v>1520</c:v>
                </c:pt>
                <c:pt idx="123">
                  <c:v>1530</c:v>
                </c:pt>
                <c:pt idx="124">
                  <c:v>1540</c:v>
                </c:pt>
                <c:pt idx="125">
                  <c:v>1550</c:v>
                </c:pt>
                <c:pt idx="126">
                  <c:v>1560</c:v>
                </c:pt>
                <c:pt idx="127">
                  <c:v>1570</c:v>
                </c:pt>
                <c:pt idx="128">
                  <c:v>1580</c:v>
                </c:pt>
                <c:pt idx="129">
                  <c:v>1590</c:v>
                </c:pt>
                <c:pt idx="130">
                  <c:v>1600</c:v>
                </c:pt>
              </c:numCache>
            </c:numRef>
          </c:cat>
          <c:val>
            <c:numRef>
              <c:f>'swap vs collars'!$J$8:$J$138</c:f>
              <c:numCache>
                <c:formatCode>"$"#,##0_);[Red]\("$"#,##0\)</c:formatCode>
                <c:ptCount val="131"/>
                <c:pt idx="0">
                  <c:v>375</c:v>
                </c:pt>
                <c:pt idx="1">
                  <c:v>377.5</c:v>
                </c:pt>
                <c:pt idx="2">
                  <c:v>380</c:v>
                </c:pt>
                <c:pt idx="3">
                  <c:v>382.5</c:v>
                </c:pt>
                <c:pt idx="4">
                  <c:v>385</c:v>
                </c:pt>
                <c:pt idx="5">
                  <c:v>387.5</c:v>
                </c:pt>
                <c:pt idx="6">
                  <c:v>390</c:v>
                </c:pt>
                <c:pt idx="7">
                  <c:v>392.5</c:v>
                </c:pt>
                <c:pt idx="8">
                  <c:v>395</c:v>
                </c:pt>
                <c:pt idx="9">
                  <c:v>397.5</c:v>
                </c:pt>
                <c:pt idx="10">
                  <c:v>400</c:v>
                </c:pt>
                <c:pt idx="11">
                  <c:v>402.5</c:v>
                </c:pt>
                <c:pt idx="12">
                  <c:v>405</c:v>
                </c:pt>
                <c:pt idx="13">
                  <c:v>407.5</c:v>
                </c:pt>
                <c:pt idx="14">
                  <c:v>410</c:v>
                </c:pt>
                <c:pt idx="15">
                  <c:v>412.5</c:v>
                </c:pt>
                <c:pt idx="16">
                  <c:v>415</c:v>
                </c:pt>
                <c:pt idx="17">
                  <c:v>417.5</c:v>
                </c:pt>
                <c:pt idx="18">
                  <c:v>420</c:v>
                </c:pt>
                <c:pt idx="19">
                  <c:v>422.5</c:v>
                </c:pt>
                <c:pt idx="20">
                  <c:v>425</c:v>
                </c:pt>
                <c:pt idx="21">
                  <c:v>427.5</c:v>
                </c:pt>
                <c:pt idx="22">
                  <c:v>430</c:v>
                </c:pt>
                <c:pt idx="23">
                  <c:v>432.5</c:v>
                </c:pt>
                <c:pt idx="24">
                  <c:v>435</c:v>
                </c:pt>
                <c:pt idx="25">
                  <c:v>437.5</c:v>
                </c:pt>
                <c:pt idx="26">
                  <c:v>440</c:v>
                </c:pt>
                <c:pt idx="27">
                  <c:v>442.5</c:v>
                </c:pt>
                <c:pt idx="28">
                  <c:v>445</c:v>
                </c:pt>
                <c:pt idx="29">
                  <c:v>447.5</c:v>
                </c:pt>
                <c:pt idx="30">
                  <c:v>450</c:v>
                </c:pt>
                <c:pt idx="31">
                  <c:v>452.5</c:v>
                </c:pt>
                <c:pt idx="32">
                  <c:v>455</c:v>
                </c:pt>
                <c:pt idx="33">
                  <c:v>457.5</c:v>
                </c:pt>
                <c:pt idx="34">
                  <c:v>460</c:v>
                </c:pt>
                <c:pt idx="35">
                  <c:v>462.5</c:v>
                </c:pt>
                <c:pt idx="36">
                  <c:v>465</c:v>
                </c:pt>
                <c:pt idx="37">
                  <c:v>467.5</c:v>
                </c:pt>
                <c:pt idx="38">
                  <c:v>470</c:v>
                </c:pt>
                <c:pt idx="39">
                  <c:v>420.75</c:v>
                </c:pt>
                <c:pt idx="40">
                  <c:v>422.5</c:v>
                </c:pt>
                <c:pt idx="41">
                  <c:v>424.25</c:v>
                </c:pt>
                <c:pt idx="42">
                  <c:v>426</c:v>
                </c:pt>
                <c:pt idx="43">
                  <c:v>427.75</c:v>
                </c:pt>
                <c:pt idx="44">
                  <c:v>418.4</c:v>
                </c:pt>
                <c:pt idx="45">
                  <c:v>420</c:v>
                </c:pt>
                <c:pt idx="46">
                  <c:v>421.6</c:v>
                </c:pt>
                <c:pt idx="47">
                  <c:v>423.2</c:v>
                </c:pt>
                <c:pt idx="48">
                  <c:v>424.8</c:v>
                </c:pt>
                <c:pt idx="49">
                  <c:v>414.55</c:v>
                </c:pt>
                <c:pt idx="50">
                  <c:v>416</c:v>
                </c:pt>
                <c:pt idx="51">
                  <c:v>424.95</c:v>
                </c:pt>
                <c:pt idx="52">
                  <c:v>433.9</c:v>
                </c:pt>
                <c:pt idx="53">
                  <c:v>442.85</c:v>
                </c:pt>
                <c:pt idx="54">
                  <c:v>439.2</c:v>
                </c:pt>
                <c:pt idx="55">
                  <c:v>448</c:v>
                </c:pt>
                <c:pt idx="56">
                  <c:v>456.8</c:v>
                </c:pt>
                <c:pt idx="57">
                  <c:v>465.6</c:v>
                </c:pt>
                <c:pt idx="58">
                  <c:v>474.4</c:v>
                </c:pt>
                <c:pt idx="59">
                  <c:v>469.85</c:v>
                </c:pt>
                <c:pt idx="60">
                  <c:v>478.5</c:v>
                </c:pt>
                <c:pt idx="61">
                  <c:v>487.15</c:v>
                </c:pt>
                <c:pt idx="62">
                  <c:v>495.8</c:v>
                </c:pt>
                <c:pt idx="63">
                  <c:v>504.45</c:v>
                </c:pt>
                <c:pt idx="64">
                  <c:v>499</c:v>
                </c:pt>
                <c:pt idx="65">
                  <c:v>507.5</c:v>
                </c:pt>
                <c:pt idx="66">
                  <c:v>516</c:v>
                </c:pt>
                <c:pt idx="67">
                  <c:v>524.5</c:v>
                </c:pt>
                <c:pt idx="68">
                  <c:v>533</c:v>
                </c:pt>
                <c:pt idx="69">
                  <c:v>526.65</c:v>
                </c:pt>
                <c:pt idx="70">
                  <c:v>535</c:v>
                </c:pt>
                <c:pt idx="71">
                  <c:v>543.35</c:v>
                </c:pt>
                <c:pt idx="72">
                  <c:v>551.70000000000005</c:v>
                </c:pt>
                <c:pt idx="73">
                  <c:v>560.04999999999995</c:v>
                </c:pt>
                <c:pt idx="74">
                  <c:v>552.79999999999995</c:v>
                </c:pt>
                <c:pt idx="75">
                  <c:v>561</c:v>
                </c:pt>
                <c:pt idx="76">
                  <c:v>569.20000000000005</c:v>
                </c:pt>
                <c:pt idx="77">
                  <c:v>577.4</c:v>
                </c:pt>
                <c:pt idx="78">
                  <c:v>585.6</c:v>
                </c:pt>
                <c:pt idx="79">
                  <c:v>577.45000000000005</c:v>
                </c:pt>
                <c:pt idx="80">
                  <c:v>585.5</c:v>
                </c:pt>
                <c:pt idx="81">
                  <c:v>593.54999999999995</c:v>
                </c:pt>
                <c:pt idx="82">
                  <c:v>601.6</c:v>
                </c:pt>
                <c:pt idx="83">
                  <c:v>609.65</c:v>
                </c:pt>
                <c:pt idx="84">
                  <c:v>600.6</c:v>
                </c:pt>
                <c:pt idx="85">
                  <c:v>608.5</c:v>
                </c:pt>
                <c:pt idx="86">
                  <c:v>616.4</c:v>
                </c:pt>
                <c:pt idx="87">
                  <c:v>624.29999999999995</c:v>
                </c:pt>
                <c:pt idx="88">
                  <c:v>632.20000000000005</c:v>
                </c:pt>
                <c:pt idx="89">
                  <c:v>622.25</c:v>
                </c:pt>
                <c:pt idx="90">
                  <c:v>630</c:v>
                </c:pt>
                <c:pt idx="91">
                  <c:v>630.25</c:v>
                </c:pt>
                <c:pt idx="92">
                  <c:v>630.5</c:v>
                </c:pt>
                <c:pt idx="93">
                  <c:v>630.75</c:v>
                </c:pt>
                <c:pt idx="94">
                  <c:v>631</c:v>
                </c:pt>
                <c:pt idx="95">
                  <c:v>631.25</c:v>
                </c:pt>
                <c:pt idx="96">
                  <c:v>631.5</c:v>
                </c:pt>
                <c:pt idx="97">
                  <c:v>631.75</c:v>
                </c:pt>
                <c:pt idx="98">
                  <c:v>632</c:v>
                </c:pt>
                <c:pt idx="99">
                  <c:v>632.25</c:v>
                </c:pt>
                <c:pt idx="100">
                  <c:v>632.5</c:v>
                </c:pt>
                <c:pt idx="101">
                  <c:v>632.75</c:v>
                </c:pt>
                <c:pt idx="102">
                  <c:v>633</c:v>
                </c:pt>
                <c:pt idx="103">
                  <c:v>633.25</c:v>
                </c:pt>
                <c:pt idx="104">
                  <c:v>633.5</c:v>
                </c:pt>
                <c:pt idx="105">
                  <c:v>633.75</c:v>
                </c:pt>
                <c:pt idx="106">
                  <c:v>634</c:v>
                </c:pt>
                <c:pt idx="107">
                  <c:v>634.25</c:v>
                </c:pt>
                <c:pt idx="108">
                  <c:v>634.5</c:v>
                </c:pt>
                <c:pt idx="109">
                  <c:v>634.75</c:v>
                </c:pt>
                <c:pt idx="110">
                  <c:v>635</c:v>
                </c:pt>
                <c:pt idx="111">
                  <c:v>635.25</c:v>
                </c:pt>
                <c:pt idx="112">
                  <c:v>635.5</c:v>
                </c:pt>
                <c:pt idx="113">
                  <c:v>635.75</c:v>
                </c:pt>
                <c:pt idx="114">
                  <c:v>636</c:v>
                </c:pt>
                <c:pt idx="115">
                  <c:v>636.25</c:v>
                </c:pt>
                <c:pt idx="116">
                  <c:v>636.5</c:v>
                </c:pt>
                <c:pt idx="117">
                  <c:v>636.75</c:v>
                </c:pt>
                <c:pt idx="118">
                  <c:v>637</c:v>
                </c:pt>
                <c:pt idx="119">
                  <c:v>637.25</c:v>
                </c:pt>
                <c:pt idx="120">
                  <c:v>637.5</c:v>
                </c:pt>
                <c:pt idx="121">
                  <c:v>637.75</c:v>
                </c:pt>
                <c:pt idx="122">
                  <c:v>638</c:v>
                </c:pt>
                <c:pt idx="123">
                  <c:v>638.25</c:v>
                </c:pt>
                <c:pt idx="124">
                  <c:v>638.5</c:v>
                </c:pt>
                <c:pt idx="125">
                  <c:v>638.75</c:v>
                </c:pt>
                <c:pt idx="126">
                  <c:v>639</c:v>
                </c:pt>
                <c:pt idx="127">
                  <c:v>639.25</c:v>
                </c:pt>
                <c:pt idx="128">
                  <c:v>639.5</c:v>
                </c:pt>
                <c:pt idx="129">
                  <c:v>639.75</c:v>
                </c:pt>
                <c:pt idx="130">
                  <c:v>640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77728"/>
        <c:axId val="49179264"/>
      </c:lineChart>
      <c:catAx>
        <c:axId val="49177728"/>
        <c:scaling>
          <c:orientation val="minMax"/>
        </c:scaling>
        <c:delete val="0"/>
        <c:axPos val="b"/>
        <c:numFmt formatCode="&quot;$&quot;#,##0_);[Red]\(&quot;$&quot;#,##0\)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9179264"/>
        <c:crosses val="autoZero"/>
        <c:auto val="0"/>
        <c:lblAlgn val="ctr"/>
        <c:lblOffset val="100"/>
        <c:noMultiLvlLbl val="0"/>
      </c:catAx>
      <c:valAx>
        <c:axId val="491792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31000"/>
                </a:schemeClr>
              </a:solidFill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917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853249851592164"/>
          <c:y val="0.1345067279258039"/>
          <c:w val="0.5664204776678875"/>
          <c:h val="0.14451755910549571"/>
        </c:manualLayout>
      </c:layout>
      <c:overlay val="0"/>
      <c:spPr>
        <a:solidFill>
          <a:schemeClr val="bg1"/>
        </a:solidFill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135538057742799E-2"/>
          <c:y val="0.12299815971279453"/>
          <c:w val="0.85362834645669294"/>
          <c:h val="0.69424650621315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Yields!$B$4</c:f>
              <c:strCache>
                <c:ptCount val="1"/>
                <c:pt idx="0">
                  <c:v>FFB Yield</c:v>
                </c:pt>
              </c:strCache>
            </c:strRef>
          </c:tx>
          <c:invertIfNegative val="0"/>
          <c:cat>
            <c:numRef>
              <c:f>Yields!$A$5:$A$35</c:f>
              <c:numCache>
                <c:formatCode>#,##0_);\(#,##0\)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Yields!$B$5:$B$35</c:f>
              <c:numCache>
                <c:formatCode>#,##0.00_);\(#,##0.00\)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6.3000000000000007</c:v>
                </c:pt>
                <c:pt idx="4">
                  <c:v>10.5</c:v>
                </c:pt>
                <c:pt idx="5">
                  <c:v>14.700000000000001</c:v>
                </c:pt>
                <c:pt idx="6">
                  <c:v>18.900000000000002</c:v>
                </c:pt>
                <c:pt idx="7">
                  <c:v>24.150000000000002</c:v>
                </c:pt>
                <c:pt idx="8">
                  <c:v>26.25</c:v>
                </c:pt>
                <c:pt idx="9">
                  <c:v>26.25</c:v>
                </c:pt>
                <c:pt idx="10">
                  <c:v>26.25</c:v>
                </c:pt>
                <c:pt idx="11">
                  <c:v>26.25</c:v>
                </c:pt>
                <c:pt idx="12">
                  <c:v>26.25</c:v>
                </c:pt>
                <c:pt idx="13">
                  <c:v>26.25</c:v>
                </c:pt>
                <c:pt idx="14">
                  <c:v>25.200000000000003</c:v>
                </c:pt>
                <c:pt idx="15">
                  <c:v>25.200000000000003</c:v>
                </c:pt>
                <c:pt idx="16">
                  <c:v>24.150000000000002</c:v>
                </c:pt>
                <c:pt idx="17">
                  <c:v>23.1</c:v>
                </c:pt>
                <c:pt idx="18">
                  <c:v>23.1</c:v>
                </c:pt>
                <c:pt idx="19">
                  <c:v>22.05</c:v>
                </c:pt>
                <c:pt idx="20">
                  <c:v>21</c:v>
                </c:pt>
                <c:pt idx="21">
                  <c:v>19.95</c:v>
                </c:pt>
                <c:pt idx="22">
                  <c:v>18.900000000000002</c:v>
                </c:pt>
                <c:pt idx="23">
                  <c:v>17.850000000000001</c:v>
                </c:pt>
                <c:pt idx="24">
                  <c:v>17.850000000000001</c:v>
                </c:pt>
                <c:pt idx="25">
                  <c:v>16.8</c:v>
                </c:pt>
                <c:pt idx="26">
                  <c:v>16.3</c:v>
                </c:pt>
                <c:pt idx="27">
                  <c:v>15.8</c:v>
                </c:pt>
                <c:pt idx="28">
                  <c:v>15.3</c:v>
                </c:pt>
                <c:pt idx="29">
                  <c:v>14.8</c:v>
                </c:pt>
                <c:pt idx="30">
                  <c:v>14.3</c:v>
                </c:pt>
              </c:numCache>
            </c:numRef>
          </c:val>
        </c:ser>
        <c:ser>
          <c:idx val="1"/>
          <c:order val="1"/>
          <c:tx>
            <c:strRef>
              <c:f>Yields!$C$4</c:f>
              <c:strCache>
                <c:ptCount val="1"/>
                <c:pt idx="0">
                  <c:v>Oil Equiv</c:v>
                </c:pt>
              </c:strCache>
            </c:strRef>
          </c:tx>
          <c:invertIfNegative val="0"/>
          <c:cat>
            <c:numRef>
              <c:f>Yields!$A$5:$A$35</c:f>
              <c:numCache>
                <c:formatCode>#,##0_);\(#,##0\)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Yields!$C$5:$C$35</c:f>
              <c:numCache>
                <c:formatCode>_(* #,##0.00_);_(* \(#,##0.00\);_(* "-"??_);_(@_)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1.4805000000000001</c:v>
                </c:pt>
                <c:pt idx="4">
                  <c:v>2.4674999999999998</c:v>
                </c:pt>
                <c:pt idx="5">
                  <c:v>3.4544999999999999</c:v>
                </c:pt>
                <c:pt idx="6">
                  <c:v>4.4415000000000004</c:v>
                </c:pt>
                <c:pt idx="7">
                  <c:v>5.6752500000000001</c:v>
                </c:pt>
                <c:pt idx="8">
                  <c:v>6.1687499999999993</c:v>
                </c:pt>
                <c:pt idx="9">
                  <c:v>6.1687499999999993</c:v>
                </c:pt>
                <c:pt idx="10">
                  <c:v>6.1687499999999993</c:v>
                </c:pt>
                <c:pt idx="11">
                  <c:v>6.1687499999999993</c:v>
                </c:pt>
                <c:pt idx="12">
                  <c:v>6.1687499999999993</c:v>
                </c:pt>
                <c:pt idx="13">
                  <c:v>6.1687499999999993</c:v>
                </c:pt>
                <c:pt idx="14">
                  <c:v>5.9220000000000006</c:v>
                </c:pt>
                <c:pt idx="15">
                  <c:v>5.9220000000000006</c:v>
                </c:pt>
                <c:pt idx="16">
                  <c:v>5.6752500000000001</c:v>
                </c:pt>
                <c:pt idx="17">
                  <c:v>5.4284999999999997</c:v>
                </c:pt>
                <c:pt idx="18">
                  <c:v>5.4284999999999997</c:v>
                </c:pt>
                <c:pt idx="19">
                  <c:v>5.1817500000000001</c:v>
                </c:pt>
                <c:pt idx="20">
                  <c:v>4.9349999999999996</c:v>
                </c:pt>
                <c:pt idx="21">
                  <c:v>4.6882499999999991</c:v>
                </c:pt>
                <c:pt idx="22">
                  <c:v>4.4415000000000004</c:v>
                </c:pt>
                <c:pt idx="23">
                  <c:v>4.19475</c:v>
                </c:pt>
                <c:pt idx="24">
                  <c:v>4.19475</c:v>
                </c:pt>
                <c:pt idx="25">
                  <c:v>3.948</c:v>
                </c:pt>
                <c:pt idx="26">
                  <c:v>3.8304999999999998</c:v>
                </c:pt>
                <c:pt idx="27">
                  <c:v>3.7130000000000001</c:v>
                </c:pt>
                <c:pt idx="28">
                  <c:v>3.5954999999999999</c:v>
                </c:pt>
                <c:pt idx="29">
                  <c:v>3.4779999999999998</c:v>
                </c:pt>
                <c:pt idx="30">
                  <c:v>3.3605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72416"/>
        <c:axId val="48190976"/>
      </c:barChart>
      <c:catAx>
        <c:axId val="48172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from Planting</a:t>
                </a:r>
              </a:p>
            </c:rich>
          </c:tx>
          <c:overlay val="0"/>
        </c:title>
        <c:numFmt formatCode="#,##0_);\(#,##0\)" sourceLinked="1"/>
        <c:majorTickMark val="out"/>
        <c:minorTickMark val="none"/>
        <c:tickLblPos val="nextTo"/>
        <c:crossAx val="48190976"/>
        <c:crosses val="autoZero"/>
        <c:auto val="1"/>
        <c:lblAlgn val="ctr"/>
        <c:lblOffset val="100"/>
        <c:noMultiLvlLbl val="0"/>
      </c:catAx>
      <c:valAx>
        <c:axId val="481909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Mt / year</a:t>
                </a:r>
              </a:p>
            </c:rich>
          </c:tx>
          <c:layout>
            <c:manualLayout>
              <c:xMode val="edge"/>
              <c:yMode val="edge"/>
              <c:x val="3.2000000000000001E-2"/>
              <c:y val="4.1850242857573848E-2"/>
            </c:manualLayout>
          </c:layout>
          <c:overlay val="0"/>
        </c:title>
        <c:numFmt formatCode="#,##0_);\(#,##0\)" sourceLinked="0"/>
        <c:majorTickMark val="out"/>
        <c:minorTickMark val="none"/>
        <c:tickLblPos val="nextTo"/>
        <c:crossAx val="4817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059048994556154"/>
          <c:y val="4.0598011039709024E-2"/>
          <c:w val="0.14285270341207348"/>
          <c:h val="0.13856638609828945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83630832237857"/>
          <c:y val="0.14998602629295074"/>
          <c:w val="0.8464704107486557"/>
          <c:h val="0.7563191635919112"/>
        </c:manualLayout>
      </c:layout>
      <c:lineChart>
        <c:grouping val="standard"/>
        <c:varyColors val="0"/>
        <c:ser>
          <c:idx val="1"/>
          <c:order val="0"/>
          <c:tx>
            <c:v>2011</c:v>
          </c:tx>
          <c:spPr>
            <a:ln w="63500"/>
          </c:spPr>
          <c:marker>
            <c:symbol val="none"/>
          </c:marker>
          <c:cat>
            <c:strRef>
              <c:f>Sheet1!$F$4:$Q$4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Sheet1!$F$6:$Q$6</c:f>
              <c:numCache>
                <c:formatCode>_(* #,##0_);_(* \(#,##0\);_(* "-"??_);_(@_)</c:formatCode>
                <c:ptCount val="12"/>
                <c:pt idx="0">
                  <c:v>30794</c:v>
                </c:pt>
                <c:pt idx="1">
                  <c:v>25925</c:v>
                </c:pt>
                <c:pt idx="2">
                  <c:v>31302</c:v>
                </c:pt>
                <c:pt idx="3">
                  <c:v>30878</c:v>
                </c:pt>
                <c:pt idx="4">
                  <c:v>33235</c:v>
                </c:pt>
                <c:pt idx="5">
                  <c:v>34584</c:v>
                </c:pt>
                <c:pt idx="6">
                  <c:v>43414</c:v>
                </c:pt>
                <c:pt idx="7">
                  <c:v>38935</c:v>
                </c:pt>
                <c:pt idx="8">
                  <c:v>49984</c:v>
                </c:pt>
                <c:pt idx="9">
                  <c:v>46102</c:v>
                </c:pt>
                <c:pt idx="10">
                  <c:v>45033</c:v>
                </c:pt>
                <c:pt idx="11">
                  <c:v>41927</c:v>
                </c:pt>
              </c:numCache>
            </c:numRef>
          </c:val>
          <c:smooth val="0"/>
        </c:ser>
        <c:ser>
          <c:idx val="2"/>
          <c:order val="1"/>
          <c:tx>
            <c:v>2010</c:v>
          </c:tx>
          <c:spPr>
            <a:ln w="63500"/>
          </c:spPr>
          <c:marker>
            <c:symbol val="none"/>
          </c:marker>
          <c:cat>
            <c:strRef>
              <c:f>Sheet1!$F$4:$Q$4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Sheet1!$F$7:$Q$7</c:f>
              <c:numCache>
                <c:formatCode>_(* #,##0_);_(* \(#,##0\);_(* "-"??_);_(@_)</c:formatCode>
                <c:ptCount val="12"/>
                <c:pt idx="0">
                  <c:v>26004</c:v>
                </c:pt>
                <c:pt idx="1">
                  <c:v>20503</c:v>
                </c:pt>
                <c:pt idx="2">
                  <c:v>24625</c:v>
                </c:pt>
                <c:pt idx="3">
                  <c:v>23634</c:v>
                </c:pt>
                <c:pt idx="4">
                  <c:v>23941</c:v>
                </c:pt>
                <c:pt idx="5">
                  <c:v>30587</c:v>
                </c:pt>
                <c:pt idx="6">
                  <c:v>35925</c:v>
                </c:pt>
                <c:pt idx="7">
                  <c:v>38398</c:v>
                </c:pt>
                <c:pt idx="8">
                  <c:v>37018</c:v>
                </c:pt>
                <c:pt idx="9">
                  <c:v>42630</c:v>
                </c:pt>
                <c:pt idx="10">
                  <c:v>37705</c:v>
                </c:pt>
                <c:pt idx="11">
                  <c:v>35953</c:v>
                </c:pt>
              </c:numCache>
            </c:numRef>
          </c:val>
          <c:smooth val="0"/>
        </c:ser>
        <c:ser>
          <c:idx val="3"/>
          <c:order val="2"/>
          <c:tx>
            <c:v>2009</c:v>
          </c:tx>
          <c:spPr>
            <a:ln w="63500"/>
          </c:spPr>
          <c:marker>
            <c:symbol val="none"/>
          </c:marker>
          <c:cat>
            <c:strRef>
              <c:f>Sheet1!$F$4:$Q$4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Sheet1!$F$8:$Q$8</c:f>
              <c:numCache>
                <c:formatCode>_(* #,##0_);_(* \(#,##0\);_(* "-"??_);_(@_)</c:formatCode>
                <c:ptCount val="12"/>
                <c:pt idx="0">
                  <c:v>29920</c:v>
                </c:pt>
                <c:pt idx="1">
                  <c:v>24579</c:v>
                </c:pt>
                <c:pt idx="2">
                  <c:v>22786</c:v>
                </c:pt>
                <c:pt idx="3">
                  <c:v>25127</c:v>
                </c:pt>
                <c:pt idx="4">
                  <c:v>26861</c:v>
                </c:pt>
                <c:pt idx="5">
                  <c:v>32990</c:v>
                </c:pt>
                <c:pt idx="6">
                  <c:v>33645</c:v>
                </c:pt>
                <c:pt idx="7">
                  <c:v>37185</c:v>
                </c:pt>
                <c:pt idx="8">
                  <c:v>27193</c:v>
                </c:pt>
                <c:pt idx="9">
                  <c:v>41367</c:v>
                </c:pt>
                <c:pt idx="10">
                  <c:v>34106</c:v>
                </c:pt>
                <c:pt idx="11">
                  <c:v>32874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09376"/>
        <c:axId val="48310912"/>
      </c:lineChart>
      <c:catAx>
        <c:axId val="48309376"/>
        <c:scaling>
          <c:orientation val="minMax"/>
        </c:scaling>
        <c:delete val="0"/>
        <c:axPos val="b"/>
        <c:majorTickMark val="out"/>
        <c:minorTickMark val="none"/>
        <c:tickLblPos val="nextTo"/>
        <c:crossAx val="48310912"/>
        <c:crosses val="autoZero"/>
        <c:auto val="1"/>
        <c:lblAlgn val="ctr"/>
        <c:lblOffset val="100"/>
        <c:noMultiLvlLbl val="0"/>
      </c:catAx>
      <c:valAx>
        <c:axId val="483109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Mt/month</a:t>
                </a:r>
              </a:p>
            </c:rich>
          </c:tx>
          <c:layout>
            <c:manualLayout>
              <c:xMode val="edge"/>
              <c:yMode val="edge"/>
              <c:x val="1.4997794615634276E-2"/>
              <c:y val="5.6513853112043218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48309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84016740058111"/>
          <c:y val="0.58181627564337213"/>
          <c:w val="0.12568151887901524"/>
          <c:h val="0.20289380895571793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008766196715527E-2"/>
          <c:y val="0.10514610145030964"/>
          <c:w val="0.87600572655690767"/>
          <c:h val="0.71796909072166581"/>
        </c:manualLayout>
      </c:layout>
      <c:lineChart>
        <c:grouping val="standard"/>
        <c:varyColors val="0"/>
        <c:ser>
          <c:idx val="0"/>
          <c:order val="0"/>
          <c:spPr>
            <a:ln w="63500"/>
          </c:spPr>
          <c:marker>
            <c:symbol val="none"/>
          </c:marker>
          <c:cat>
            <c:numRef>
              <c:f>'cpo price'!$B$3:$B$155</c:f>
              <c:numCache>
                <c:formatCode>mmm\-yy</c:formatCode>
                <c:ptCount val="153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</c:numCache>
            </c:numRef>
          </c:cat>
          <c:val>
            <c:numRef>
              <c:f>'cpo price'!$C$3:$C$155</c:f>
              <c:numCache>
                <c:formatCode>General</c:formatCode>
                <c:ptCount val="153"/>
                <c:pt idx="0">
                  <c:v>191.79</c:v>
                </c:pt>
                <c:pt idx="1">
                  <c:v>185.07</c:v>
                </c:pt>
                <c:pt idx="2">
                  <c:v>210.9</c:v>
                </c:pt>
                <c:pt idx="3">
                  <c:v>208.96</c:v>
                </c:pt>
                <c:pt idx="4">
                  <c:v>194.01</c:v>
                </c:pt>
                <c:pt idx="5">
                  <c:v>209.17</c:v>
                </c:pt>
                <c:pt idx="6">
                  <c:v>279.63</c:v>
                </c:pt>
                <c:pt idx="7">
                  <c:v>312.62</c:v>
                </c:pt>
                <c:pt idx="8">
                  <c:v>259.56</c:v>
                </c:pt>
                <c:pt idx="9">
                  <c:v>232.09</c:v>
                </c:pt>
                <c:pt idx="10">
                  <c:v>281.51</c:v>
                </c:pt>
                <c:pt idx="11">
                  <c:v>295.47000000000003</c:v>
                </c:pt>
                <c:pt idx="12">
                  <c:v>310.3</c:v>
                </c:pt>
                <c:pt idx="13">
                  <c:v>296.77</c:v>
                </c:pt>
                <c:pt idx="14">
                  <c:v>302.45</c:v>
                </c:pt>
                <c:pt idx="15">
                  <c:v>311.14999999999998</c:v>
                </c:pt>
                <c:pt idx="16">
                  <c:v>337.82</c:v>
                </c:pt>
                <c:pt idx="17">
                  <c:v>376</c:v>
                </c:pt>
                <c:pt idx="18">
                  <c:v>369.21</c:v>
                </c:pt>
                <c:pt idx="19">
                  <c:v>391.51</c:v>
                </c:pt>
                <c:pt idx="20">
                  <c:v>369.4</c:v>
                </c:pt>
                <c:pt idx="21">
                  <c:v>372.8</c:v>
                </c:pt>
                <c:pt idx="22">
                  <c:v>409.97</c:v>
                </c:pt>
                <c:pt idx="23">
                  <c:v>433.56</c:v>
                </c:pt>
                <c:pt idx="24">
                  <c:v>431.32</c:v>
                </c:pt>
                <c:pt idx="25">
                  <c:v>421.52</c:v>
                </c:pt>
                <c:pt idx="26">
                  <c:v>390.13</c:v>
                </c:pt>
                <c:pt idx="27">
                  <c:v>377.2</c:v>
                </c:pt>
                <c:pt idx="28">
                  <c:v>382.12</c:v>
                </c:pt>
                <c:pt idx="29">
                  <c:v>390.44</c:v>
                </c:pt>
                <c:pt idx="30">
                  <c:v>382.83</c:v>
                </c:pt>
                <c:pt idx="31">
                  <c:v>361.94</c:v>
                </c:pt>
                <c:pt idx="32">
                  <c:v>374.87</c:v>
                </c:pt>
                <c:pt idx="33">
                  <c:v>449.02</c:v>
                </c:pt>
                <c:pt idx="34">
                  <c:v>484.63</c:v>
                </c:pt>
                <c:pt idx="35">
                  <c:v>478.47</c:v>
                </c:pt>
                <c:pt idx="36">
                  <c:v>467.69</c:v>
                </c:pt>
                <c:pt idx="37">
                  <c:v>501.61</c:v>
                </c:pt>
                <c:pt idx="38">
                  <c:v>520.57000000000005</c:v>
                </c:pt>
                <c:pt idx="39">
                  <c:v>516.34</c:v>
                </c:pt>
                <c:pt idx="40">
                  <c:v>481.14</c:v>
                </c:pt>
                <c:pt idx="41">
                  <c:v>408.98</c:v>
                </c:pt>
                <c:pt idx="42">
                  <c:v>386.63</c:v>
                </c:pt>
                <c:pt idx="43">
                  <c:v>393.71</c:v>
                </c:pt>
                <c:pt idx="44">
                  <c:v>401.64</c:v>
                </c:pt>
                <c:pt idx="45">
                  <c:v>381.61</c:v>
                </c:pt>
                <c:pt idx="46">
                  <c:v>386.67</c:v>
                </c:pt>
                <c:pt idx="47">
                  <c:v>370.09</c:v>
                </c:pt>
                <c:pt idx="48">
                  <c:v>346.63</c:v>
                </c:pt>
                <c:pt idx="49">
                  <c:v>347.57</c:v>
                </c:pt>
                <c:pt idx="50">
                  <c:v>374.83</c:v>
                </c:pt>
                <c:pt idx="51">
                  <c:v>375.84</c:v>
                </c:pt>
                <c:pt idx="52">
                  <c:v>370.16</c:v>
                </c:pt>
                <c:pt idx="53">
                  <c:v>369.64</c:v>
                </c:pt>
                <c:pt idx="54">
                  <c:v>369.6</c:v>
                </c:pt>
                <c:pt idx="55">
                  <c:v>360.3</c:v>
                </c:pt>
                <c:pt idx="56">
                  <c:v>369.98</c:v>
                </c:pt>
                <c:pt idx="57">
                  <c:v>382.82</c:v>
                </c:pt>
                <c:pt idx="58">
                  <c:v>375.97</c:v>
                </c:pt>
                <c:pt idx="59">
                  <c:v>368.9</c:v>
                </c:pt>
                <c:pt idx="60">
                  <c:v>377.92</c:v>
                </c:pt>
                <c:pt idx="61">
                  <c:v>390.63</c:v>
                </c:pt>
                <c:pt idx="62">
                  <c:v>383.36</c:v>
                </c:pt>
                <c:pt idx="63">
                  <c:v>386.41</c:v>
                </c:pt>
                <c:pt idx="64">
                  <c:v>394.52</c:v>
                </c:pt>
                <c:pt idx="65">
                  <c:v>386.18</c:v>
                </c:pt>
                <c:pt idx="66">
                  <c:v>404.02</c:v>
                </c:pt>
                <c:pt idx="67">
                  <c:v>434.48</c:v>
                </c:pt>
                <c:pt idx="68">
                  <c:v>416.94</c:v>
                </c:pt>
                <c:pt idx="69">
                  <c:v>422.32</c:v>
                </c:pt>
                <c:pt idx="70">
                  <c:v>476.74</c:v>
                </c:pt>
                <c:pt idx="71">
                  <c:v>528.24</c:v>
                </c:pt>
                <c:pt idx="72">
                  <c:v>550.78</c:v>
                </c:pt>
                <c:pt idx="73">
                  <c:v>553.75</c:v>
                </c:pt>
                <c:pt idx="74">
                  <c:v>566.39</c:v>
                </c:pt>
                <c:pt idx="75">
                  <c:v>645.41</c:v>
                </c:pt>
                <c:pt idx="76">
                  <c:v>740.63</c:v>
                </c:pt>
                <c:pt idx="77">
                  <c:v>748.43</c:v>
                </c:pt>
                <c:pt idx="78">
                  <c:v>764.47</c:v>
                </c:pt>
                <c:pt idx="79">
                  <c:v>729.56</c:v>
                </c:pt>
                <c:pt idx="80">
                  <c:v>745.18</c:v>
                </c:pt>
                <c:pt idx="81">
                  <c:v>824.07</c:v>
                </c:pt>
                <c:pt idx="82">
                  <c:v>877.34</c:v>
                </c:pt>
                <c:pt idx="83">
                  <c:v>883.45</c:v>
                </c:pt>
                <c:pt idx="84">
                  <c:v>987.02</c:v>
                </c:pt>
                <c:pt idx="85" formatCode="#,##0.00">
                  <c:v>1109.5</c:v>
                </c:pt>
                <c:pt idx="86" formatCode="#,##0.00">
                  <c:v>1146.8599999999999</c:v>
                </c:pt>
                <c:pt idx="87" formatCode="#,##0.00">
                  <c:v>1083.48</c:v>
                </c:pt>
                <c:pt idx="88" formatCode="#,##0.00">
                  <c:v>1086.83</c:v>
                </c:pt>
                <c:pt idx="89" formatCode="#,##0.00">
                  <c:v>1096.3900000000001</c:v>
                </c:pt>
                <c:pt idx="90" formatCode="#,##0.00">
                  <c:v>1026.25</c:v>
                </c:pt>
                <c:pt idx="91">
                  <c:v>791.77</c:v>
                </c:pt>
                <c:pt idx="92">
                  <c:v>667.04</c:v>
                </c:pt>
                <c:pt idx="93">
                  <c:v>486.4</c:v>
                </c:pt>
                <c:pt idx="94">
                  <c:v>433.1</c:v>
                </c:pt>
                <c:pt idx="95">
                  <c:v>440.38</c:v>
                </c:pt>
                <c:pt idx="96">
                  <c:v>522.15</c:v>
                </c:pt>
                <c:pt idx="97">
                  <c:v>529.4</c:v>
                </c:pt>
                <c:pt idx="98">
                  <c:v>557.21</c:v>
                </c:pt>
                <c:pt idx="99">
                  <c:v>693.21</c:v>
                </c:pt>
                <c:pt idx="100">
                  <c:v>772.39</c:v>
                </c:pt>
                <c:pt idx="101">
                  <c:v>690.82</c:v>
                </c:pt>
                <c:pt idx="102">
                  <c:v>601.95000000000005</c:v>
                </c:pt>
                <c:pt idx="103">
                  <c:v>686.79</c:v>
                </c:pt>
                <c:pt idx="104">
                  <c:v>636.41999999999996</c:v>
                </c:pt>
                <c:pt idx="105">
                  <c:v>636.55999999999995</c:v>
                </c:pt>
                <c:pt idx="106">
                  <c:v>674.33</c:v>
                </c:pt>
                <c:pt idx="107">
                  <c:v>727.6</c:v>
                </c:pt>
                <c:pt idx="108">
                  <c:v>742</c:v>
                </c:pt>
                <c:pt idx="109">
                  <c:v>754.32</c:v>
                </c:pt>
                <c:pt idx="110">
                  <c:v>793.9</c:v>
                </c:pt>
                <c:pt idx="111">
                  <c:v>798.53</c:v>
                </c:pt>
                <c:pt idx="112">
                  <c:v>775.57</c:v>
                </c:pt>
                <c:pt idx="113">
                  <c:v>764.91</c:v>
                </c:pt>
                <c:pt idx="114">
                  <c:v>774.5</c:v>
                </c:pt>
                <c:pt idx="115">
                  <c:v>865.23</c:v>
                </c:pt>
                <c:pt idx="116">
                  <c:v>884.89</c:v>
                </c:pt>
                <c:pt idx="117">
                  <c:v>935.22</c:v>
                </c:pt>
                <c:pt idx="118" formatCode="#,##0.00">
                  <c:v>1059.01</c:v>
                </c:pt>
                <c:pt idx="119" formatCode="#,##0.00">
                  <c:v>1171.22</c:v>
                </c:pt>
                <c:pt idx="120" formatCode="#,##0.00">
                  <c:v>1238.57</c:v>
                </c:pt>
                <c:pt idx="121" formatCode="#,##0.00">
                  <c:v>1248.55</c:v>
                </c:pt>
                <c:pt idx="122" formatCode="#,##0.00">
                  <c:v>1142.23</c:v>
                </c:pt>
                <c:pt idx="123" formatCode="#,##0.00">
                  <c:v>1123.79</c:v>
                </c:pt>
                <c:pt idx="124" formatCode="#,##0.00">
                  <c:v>1143.44</c:v>
                </c:pt>
                <c:pt idx="125" formatCode="#,##0.00">
                  <c:v>1075.9100000000001</c:v>
                </c:pt>
                <c:pt idx="126" formatCode="#,##0.00">
                  <c:v>1033.57</c:v>
                </c:pt>
                <c:pt idx="127" formatCode="#,##0.00">
                  <c:v>1047.51</c:v>
                </c:pt>
                <c:pt idx="128">
                  <c:v>995.18</c:v>
                </c:pt>
                <c:pt idx="129">
                  <c:v>914.44</c:v>
                </c:pt>
                <c:pt idx="130">
                  <c:v>985.77</c:v>
                </c:pt>
                <c:pt idx="131">
                  <c:v>969.07</c:v>
                </c:pt>
                <c:pt idx="132" formatCode="#,##0.00">
                  <c:v>1020.54</c:v>
                </c:pt>
                <c:pt idx="133" formatCode="#,##0.00">
                  <c:v>1047.69</c:v>
                </c:pt>
                <c:pt idx="134" formatCode="#,##0.00">
                  <c:v>1105.74</c:v>
                </c:pt>
                <c:pt idx="135" formatCode="#,##0.00">
                  <c:v>1157.45</c:v>
                </c:pt>
                <c:pt idx="136" formatCode="#,##0.00">
                  <c:v>1031.1199999999999</c:v>
                </c:pt>
                <c:pt idx="137">
                  <c:v>927.63</c:v>
                </c:pt>
                <c:pt idx="138">
                  <c:v>952.54</c:v>
                </c:pt>
                <c:pt idx="139">
                  <c:v>930.61</c:v>
                </c:pt>
                <c:pt idx="140">
                  <c:v>879.53</c:v>
                </c:pt>
                <c:pt idx="141">
                  <c:v>768.09</c:v>
                </c:pt>
                <c:pt idx="142">
                  <c:v>743.13</c:v>
                </c:pt>
                <c:pt idx="143">
                  <c:v>713.94</c:v>
                </c:pt>
                <c:pt idx="144">
                  <c:v>776.54</c:v>
                </c:pt>
                <c:pt idx="145">
                  <c:v>792.38</c:v>
                </c:pt>
                <c:pt idx="146">
                  <c:v>771.87</c:v>
                </c:pt>
                <c:pt idx="147">
                  <c:v>756.46</c:v>
                </c:pt>
                <c:pt idx="148">
                  <c:v>763.38</c:v>
                </c:pt>
                <c:pt idx="149">
                  <c:v>763.04</c:v>
                </c:pt>
                <c:pt idx="150">
                  <c:v>729.86</c:v>
                </c:pt>
                <c:pt idx="151">
                  <c:v>722.84</c:v>
                </c:pt>
                <c:pt idx="152">
                  <c:v>725.8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54048"/>
        <c:axId val="48355584"/>
      </c:lineChart>
      <c:dateAx>
        <c:axId val="483540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48355584"/>
        <c:crosses val="autoZero"/>
        <c:auto val="1"/>
        <c:lblOffset val="100"/>
        <c:baseTimeUnit val="months"/>
      </c:dateAx>
      <c:valAx>
        <c:axId val="48355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USD/mt</a:t>
                </a:r>
              </a:p>
            </c:rich>
          </c:tx>
          <c:layout>
            <c:manualLayout>
              <c:xMode val="edge"/>
              <c:yMode val="edge"/>
              <c:x val="3.625024302517741E-2"/>
              <c:y val="2.34904704258519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3540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40398075240595E-2"/>
          <c:y val="0.16447853501070986"/>
          <c:w val="0.91366711677744061"/>
          <c:h val="0.58821130117356013"/>
        </c:manualLayout>
      </c:layout>
      <c:barChart>
        <c:barDir val="col"/>
        <c:grouping val="clustered"/>
        <c:varyColors val="0"/>
        <c:ser>
          <c:idx val="0"/>
          <c:order val="0"/>
          <c:tx>
            <c:v>Cashflow (CPO=$1100) Payback = 8.5 yrs</c:v>
          </c:tx>
          <c:invertIfNegative val="0"/>
          <c:cat>
            <c:numRef>
              <c:f>'Output Scenarios'!$C$27:$AG$27</c:f>
              <c:numCache>
                <c:formatCode>"FY"\ 0</c:formatCod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numCache>
            </c:numRef>
          </c:cat>
          <c:val>
            <c:numRef>
              <c:f>'Output Scenarios'!$C$31:$AG$31</c:f>
              <c:numCache>
                <c:formatCode>_(* #,##0_);_(* \(#,##0\);_(* "-"??_);_(@_)</c:formatCode>
                <c:ptCount val="31"/>
                <c:pt idx="0">
                  <c:v>-2079.5399092222219</c:v>
                </c:pt>
                <c:pt idx="1">
                  <c:v>-2808.1391197485377</c:v>
                </c:pt>
                <c:pt idx="2">
                  <c:v>-2278.595181817544</c:v>
                </c:pt>
                <c:pt idx="3">
                  <c:v>-1615.4070298307017</c:v>
                </c:pt>
                <c:pt idx="4">
                  <c:v>222.32506644689221</c:v>
                </c:pt>
                <c:pt idx="5">
                  <c:v>947.02264381934879</c:v>
                </c:pt>
                <c:pt idx="6">
                  <c:v>1996.6035475075937</c:v>
                </c:pt>
                <c:pt idx="7">
                  <c:v>3185.5870851799</c:v>
                </c:pt>
                <c:pt idx="8">
                  <c:v>3818.1516077206279</c:v>
                </c:pt>
                <c:pt idx="9">
                  <c:v>3998.1725342557147</c:v>
                </c:pt>
                <c:pt idx="10">
                  <c:v>3996.6701595689979</c:v>
                </c:pt>
                <c:pt idx="11">
                  <c:v>3995.167784882281</c:v>
                </c:pt>
                <c:pt idx="12">
                  <c:v>3995.6625436542104</c:v>
                </c:pt>
                <c:pt idx="13">
                  <c:v>3996.1573024261406</c:v>
                </c:pt>
                <c:pt idx="14">
                  <c:v>3906.1913207640355</c:v>
                </c:pt>
                <c:pt idx="15">
                  <c:v>3816.9229956543873</c:v>
                </c:pt>
                <c:pt idx="16">
                  <c:v>3725.1808766850891</c:v>
                </c:pt>
                <c:pt idx="17">
                  <c:v>3543.675673834211</c:v>
                </c:pt>
                <c:pt idx="18">
                  <c:v>3442.3665373210542</c:v>
                </c:pt>
                <c:pt idx="19">
                  <c:v>3346.3863481763169</c:v>
                </c:pt>
                <c:pt idx="20">
                  <c:v>3166.8601804131572</c:v>
                </c:pt>
                <c:pt idx="21">
                  <c:v>2975.787960018421</c:v>
                </c:pt>
                <c:pt idx="22">
                  <c:v>2790.0446869921043</c:v>
                </c:pt>
                <c:pt idx="23">
                  <c:v>2610.5185192289473</c:v>
                </c:pt>
                <c:pt idx="24">
                  <c:v>2512.8258879789482</c:v>
                </c:pt>
                <c:pt idx="25">
                  <c:v>2412.2757665973691</c:v>
                </c:pt>
                <c:pt idx="26">
                  <c:v>2273.0443353473679</c:v>
                </c:pt>
                <c:pt idx="27">
                  <c:v>2178.8092958736834</c:v>
                </c:pt>
                <c:pt idx="28">
                  <c:v>2088.4407879789474</c:v>
                </c:pt>
                <c:pt idx="29">
                  <c:v>2002.9521366631577</c:v>
                </c:pt>
                <c:pt idx="30">
                  <c:v>1917.4634853473688</c:v>
                </c:pt>
              </c:numCache>
            </c:numRef>
          </c:val>
        </c:ser>
        <c:ser>
          <c:idx val="1"/>
          <c:order val="1"/>
          <c:tx>
            <c:v>Cashflow (CPO = $600) Payback = 12 yrs</c:v>
          </c:tx>
          <c:invertIfNegative val="0"/>
          <c:cat>
            <c:numRef>
              <c:f>'Output Scenarios'!$C$27:$AG$27</c:f>
              <c:numCache>
                <c:formatCode>"FY"\ 0</c:formatCod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numCache>
            </c:numRef>
          </c:cat>
          <c:val>
            <c:numRef>
              <c:f>'Output Scenarios'!$C$32:$AG$32</c:f>
              <c:numCache>
                <c:formatCode>_(* #,##0_);_(* \(#,##0\);_(* "-"??_);_(@_)</c:formatCode>
                <c:ptCount val="31"/>
                <c:pt idx="0">
                  <c:v>-2079.5399092222219</c:v>
                </c:pt>
                <c:pt idx="1">
                  <c:v>-2808.1391197485377</c:v>
                </c:pt>
                <c:pt idx="2">
                  <c:v>-2278.595181817544</c:v>
                </c:pt>
                <c:pt idx="3">
                  <c:v>-1848.1132798307019</c:v>
                </c:pt>
                <c:pt idx="4">
                  <c:v>-398.22493355310763</c:v>
                </c:pt>
                <c:pt idx="5">
                  <c:v>16.19764381934856</c:v>
                </c:pt>
                <c:pt idx="6">
                  <c:v>755.50354750759425</c:v>
                </c:pt>
                <c:pt idx="7">
                  <c:v>1595.4277101799</c:v>
                </c:pt>
                <c:pt idx="8">
                  <c:v>1956.5016077206269</c:v>
                </c:pt>
                <c:pt idx="9">
                  <c:v>2058.9537842557143</c:v>
                </c:pt>
                <c:pt idx="10">
                  <c:v>2057.4514095689974</c:v>
                </c:pt>
                <c:pt idx="11">
                  <c:v>2055.9490348822806</c:v>
                </c:pt>
                <c:pt idx="12">
                  <c:v>2056.4437936542108</c:v>
                </c:pt>
                <c:pt idx="13">
                  <c:v>2056.9385524261406</c:v>
                </c:pt>
                <c:pt idx="14">
                  <c:v>2005.756945764035</c:v>
                </c:pt>
                <c:pt idx="15">
                  <c:v>1955.2729956543862</c:v>
                </c:pt>
                <c:pt idx="16">
                  <c:v>1902.3152516850878</c:v>
                </c:pt>
                <c:pt idx="17">
                  <c:v>1798.3787988342108</c:v>
                </c:pt>
                <c:pt idx="18">
                  <c:v>1735.8540373210528</c:v>
                </c:pt>
                <c:pt idx="19">
                  <c:v>1678.6582231763157</c:v>
                </c:pt>
                <c:pt idx="20">
                  <c:v>1576.7008054131579</c:v>
                </c:pt>
                <c:pt idx="21">
                  <c:v>1463.1973350184214</c:v>
                </c:pt>
                <c:pt idx="22">
                  <c:v>1355.0228119921055</c:v>
                </c:pt>
                <c:pt idx="23">
                  <c:v>1253.0653942289475</c:v>
                </c:pt>
                <c:pt idx="24">
                  <c:v>1194.1571379789477</c:v>
                </c:pt>
                <c:pt idx="25">
                  <c:v>1132.3913915973683</c:v>
                </c:pt>
                <c:pt idx="26">
                  <c:v>1050.4130853473687</c:v>
                </c:pt>
                <c:pt idx="27">
                  <c:v>993.11554587368448</c:v>
                </c:pt>
                <c:pt idx="28">
                  <c:v>939.68453797894756</c:v>
                </c:pt>
                <c:pt idx="29">
                  <c:v>891.13338666315838</c:v>
                </c:pt>
                <c:pt idx="30">
                  <c:v>842.58223534736862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48768"/>
        <c:axId val="48050560"/>
      </c:barChart>
      <c:lineChart>
        <c:grouping val="standard"/>
        <c:varyColors val="0"/>
        <c:ser>
          <c:idx val="2"/>
          <c:order val="2"/>
          <c:tx>
            <c:v>Cost of Production</c:v>
          </c:tx>
          <c:spPr>
            <a:ln w="635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'Output Scenarios'!$C$27:$AG$27</c:f>
              <c:numCache>
                <c:formatCode>"FY"\ 0</c:formatCod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numCache>
            </c:numRef>
          </c:cat>
          <c:val>
            <c:numRef>
              <c:f>'Output Scenarios'!$C$33:$AG$33</c:f>
              <c:numCache>
                <c:formatCode>General</c:formatCode>
                <c:ptCount val="31"/>
                <c:pt idx="5" formatCode="_(* #,##0_);_(* \(#,##0\);_(* &quot;-&quot;??_);_(@_)">
                  <c:v>317.44825025526779</c:v>
                </c:pt>
                <c:pt idx="6" formatCode="_(* #,##0_);_(* \(#,##0\);_(* &quot;-&quot;??_);_(@_)">
                  <c:v>254.43330548593701</c:v>
                </c:pt>
                <c:pt idx="7" formatCode="_(* #,##0_);_(* \(#,##0\);_(* &quot;-&quot;??_);_(@_)">
                  <c:v>212.83112931379935</c:v>
                </c:pt>
                <c:pt idx="8" formatCode="_(* #,##0_);_(* \(#,##0\);_(* &quot;-&quot;??_);_(@_)">
                  <c:v>191.25963055787611</c:v>
                </c:pt>
                <c:pt idx="9" formatCode="_(* #,##0_);_(* \(#,##0\);_(* &quot;-&quot;??_);_(@_)">
                  <c:v>186.20573656363126</c:v>
                </c:pt>
                <c:pt idx="10" formatCode="_(* #,##0_);_(* \(#,##0\);_(* &quot;-&quot;??_);_(@_)">
                  <c:v>186.20573656363126</c:v>
                </c:pt>
                <c:pt idx="11" formatCode="_(* #,##0_);_(* \(#,##0\);_(* &quot;-&quot;??_);_(@_)">
                  <c:v>186.20573656363126</c:v>
                </c:pt>
                <c:pt idx="12" formatCode="_(* #,##0_);_(* \(#,##0\);_(* &quot;-&quot;??_);_(@_)">
                  <c:v>186.20573656363126</c:v>
                </c:pt>
                <c:pt idx="13" formatCode="_(* #,##0_);_(* \(#,##0\);_(* &quot;-&quot;??_);_(@_)">
                  <c:v>186.20573656363126</c:v>
                </c:pt>
                <c:pt idx="14" formatCode="_(* #,##0_);_(* \(#,##0\);_(* &quot;-&quot;??_);_(@_)">
                  <c:v>188.68111321387366</c:v>
                </c:pt>
                <c:pt idx="15" formatCode="_(* #,##0_);_(* \(#,##0\);_(* &quot;-&quot;??_);_(@_)">
                  <c:v>191.25963055787608</c:v>
                </c:pt>
                <c:pt idx="16" formatCode="_(* #,##0_);_(* \(#,##0\);_(* &quot;-&quot;??_);_(@_)">
                  <c:v>193.94787204417659</c:v>
                </c:pt>
                <c:pt idx="17" formatCode="_(* #,##0_);_(* \(#,##0\);_(* &quot;-&quot;??_);_(@_)">
                  <c:v>199.68278721495091</c:v>
                </c:pt>
                <c:pt idx="18" formatCode="_(* #,##0_);_(* \(#,##0\);_(* &quot;-&quot;??_);_(@_)">
                  <c:v>202.74575327206901</c:v>
                </c:pt>
                <c:pt idx="19" formatCode="_(* #,##0_);_(* \(#,##0\);_(* &quot;-&quot;??_);_(@_)">
                  <c:v>205.95118286672752</c:v>
                </c:pt>
                <c:pt idx="20" formatCode="_(* #,##0_);_(* \(#,##0\);_(* &quot;-&quot;??_);_(@_)">
                  <c:v>212.83112931379935</c:v>
                </c:pt>
                <c:pt idx="21" formatCode="_(* #,##0_);_(* \(#,##0\);_(* &quot;-&quot;??_);_(@_)">
                  <c:v>220.41671129390426</c:v>
                </c:pt>
                <c:pt idx="22" formatCode="_(* #,##0_);_(* \(#,##0\);_(* &quot;-&quot;??_);_(@_)">
                  <c:v>228.82235619077721</c:v>
                </c:pt>
                <c:pt idx="23" formatCode="_(* #,##0_);_(* \(#,##0\);_(* &quot;-&quot;??_);_(@_)">
                  <c:v>238.18864621872132</c:v>
                </c:pt>
                <c:pt idx="24" formatCode="_(* #,##0_);_(* \(#,##0\);_(* &quot;-&quot;??_);_(@_)">
                  <c:v>243.28500991039689</c:v>
                </c:pt>
                <c:pt idx="25" formatCode="_(* #,##0_);_(* \(#,##0\);_(* &quot;-&quot;??_);_(@_)">
                  <c:v>248.69024412884062</c:v>
                </c:pt>
                <c:pt idx="26" formatCode="_(* #,##0_);_(* \(#,##0\);_(* &quot;-&quot;??_);_(@_)">
                  <c:v>257.29616084521479</c:v>
                </c:pt>
                <c:pt idx="27" formatCode="_(* #,##0_);_(* \(#,##0\);_(* &quot;-&quot;??_);_(@_)">
                  <c:v>263.28942813940353</c:v>
                </c:pt>
                <c:pt idx="28" formatCode="_(* #,##0_);_(* \(#,##0\);_(* &quot;-&quot;??_);_(@_)">
                  <c:v>269.66811455218965</c:v>
                </c:pt>
                <c:pt idx="29" formatCode="_(* #,##0_);_(* \(#,##0\);_(* &quot;-&quot;??_);_(@_)">
                  <c:v>276.47063394921406</c:v>
                </c:pt>
                <c:pt idx="30" formatCode="_(* #,##0_);_(* \(#,##0\);_(* &quot;-&quot;??_);_(@_)">
                  <c:v>283.74068045256325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54656"/>
        <c:axId val="48052480"/>
      </c:lineChart>
      <c:catAx>
        <c:axId val="48048768"/>
        <c:scaling>
          <c:orientation val="minMax"/>
        </c:scaling>
        <c:delete val="0"/>
        <c:axPos val="b"/>
        <c:numFmt formatCode="&quot;FY&quot;\ 0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48050560"/>
        <c:crosses val="autoZero"/>
        <c:auto val="1"/>
        <c:lblAlgn val="ctr"/>
        <c:lblOffset val="100"/>
        <c:noMultiLvlLbl val="0"/>
      </c:catAx>
      <c:valAx>
        <c:axId val="480505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Cash Flow USD/ha</a:t>
                </a:r>
              </a:p>
            </c:rich>
          </c:tx>
          <c:layout>
            <c:manualLayout>
              <c:xMode val="edge"/>
              <c:yMode val="edge"/>
              <c:x val="1.1111257536322604E-2"/>
              <c:y val="3.6276586116390619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8048768"/>
        <c:crosses val="autoZero"/>
        <c:crossBetween val="between"/>
      </c:valAx>
      <c:valAx>
        <c:axId val="48052480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MC</a:t>
                </a:r>
              </a:p>
            </c:rich>
          </c:tx>
          <c:layout>
            <c:manualLayout>
              <c:xMode val="edge"/>
              <c:yMode val="edge"/>
              <c:x val="0.91249651324965131"/>
              <c:y val="6.1639665731438739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48054656"/>
        <c:crosses val="max"/>
        <c:crossBetween val="between"/>
      </c:valAx>
      <c:catAx>
        <c:axId val="48054656"/>
        <c:scaling>
          <c:orientation val="minMax"/>
        </c:scaling>
        <c:delete val="1"/>
        <c:axPos val="b"/>
        <c:numFmt formatCode="&quot;FY&quot;\ 0" sourceLinked="1"/>
        <c:majorTickMark val="out"/>
        <c:minorTickMark val="none"/>
        <c:tickLblPos val="nextTo"/>
        <c:crossAx val="480524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5420617401904261"/>
          <c:y val="0.53608079162518474"/>
          <c:w val="0.53449280137054"/>
          <c:h val="0.20210245271065255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800" b="0" i="0" u="none" strike="noStrike" baseline="0">
          <a:solidFill>
            <a:srgbClr val="0033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0491396908719"/>
          <c:y val="0.21302030087298549"/>
          <c:w val="0.80038276465441816"/>
          <c:h val="0.57105570681863727"/>
        </c:manualLayout>
      </c:layout>
      <c:lineChart>
        <c:grouping val="standard"/>
        <c:varyColors val="0"/>
        <c:ser>
          <c:idx val="0"/>
          <c:order val="0"/>
          <c:tx>
            <c:strRef>
              <c:f>Summary!$K$6</c:f>
              <c:strCache>
                <c:ptCount val="1"/>
                <c:pt idx="0">
                  <c:v>GGR-I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Summary!$I$19:$I$74</c:f>
              <c:numCache>
                <c:formatCode>mmm\-yy</c:formatCode>
                <c:ptCount val="56"/>
                <c:pt idx="0">
                  <c:v>39783</c:v>
                </c:pt>
                <c:pt idx="1">
                  <c:v>39814</c:v>
                </c:pt>
                <c:pt idx="2">
                  <c:v>39845</c:v>
                </c:pt>
                <c:pt idx="3">
                  <c:v>39873</c:v>
                </c:pt>
                <c:pt idx="4">
                  <c:v>39904</c:v>
                </c:pt>
                <c:pt idx="5">
                  <c:v>39934</c:v>
                </c:pt>
                <c:pt idx="6">
                  <c:v>39965</c:v>
                </c:pt>
                <c:pt idx="7">
                  <c:v>39995</c:v>
                </c:pt>
                <c:pt idx="8">
                  <c:v>40026</c:v>
                </c:pt>
                <c:pt idx="9">
                  <c:v>40057</c:v>
                </c:pt>
                <c:pt idx="10">
                  <c:v>40087</c:v>
                </c:pt>
                <c:pt idx="11">
                  <c:v>40118</c:v>
                </c:pt>
                <c:pt idx="12">
                  <c:v>40148</c:v>
                </c:pt>
                <c:pt idx="13">
                  <c:v>40182</c:v>
                </c:pt>
                <c:pt idx="14">
                  <c:v>40210</c:v>
                </c:pt>
                <c:pt idx="15">
                  <c:v>40238</c:v>
                </c:pt>
                <c:pt idx="16">
                  <c:v>40269</c:v>
                </c:pt>
                <c:pt idx="17">
                  <c:v>40299</c:v>
                </c:pt>
                <c:pt idx="18">
                  <c:v>40330</c:v>
                </c:pt>
                <c:pt idx="19">
                  <c:v>40360</c:v>
                </c:pt>
                <c:pt idx="20">
                  <c:v>40391</c:v>
                </c:pt>
                <c:pt idx="21">
                  <c:v>40422</c:v>
                </c:pt>
                <c:pt idx="22">
                  <c:v>40452</c:v>
                </c:pt>
                <c:pt idx="23">
                  <c:v>40483</c:v>
                </c:pt>
                <c:pt idx="24">
                  <c:v>40513</c:v>
                </c:pt>
                <c:pt idx="25">
                  <c:v>40544</c:v>
                </c:pt>
                <c:pt idx="26">
                  <c:v>40575</c:v>
                </c:pt>
                <c:pt idx="27">
                  <c:v>40603</c:v>
                </c:pt>
                <c:pt idx="28">
                  <c:v>40634</c:v>
                </c:pt>
                <c:pt idx="29">
                  <c:v>40664</c:v>
                </c:pt>
                <c:pt idx="30">
                  <c:v>40695</c:v>
                </c:pt>
                <c:pt idx="31">
                  <c:v>40725</c:v>
                </c:pt>
                <c:pt idx="32">
                  <c:v>40756</c:v>
                </c:pt>
                <c:pt idx="33">
                  <c:v>40787</c:v>
                </c:pt>
                <c:pt idx="34">
                  <c:v>40817</c:v>
                </c:pt>
                <c:pt idx="35">
                  <c:v>40848</c:v>
                </c:pt>
                <c:pt idx="36">
                  <c:v>40878</c:v>
                </c:pt>
                <c:pt idx="37">
                  <c:v>40909</c:v>
                </c:pt>
                <c:pt idx="38">
                  <c:v>40940</c:v>
                </c:pt>
                <c:pt idx="39">
                  <c:v>40969</c:v>
                </c:pt>
                <c:pt idx="40">
                  <c:v>41000</c:v>
                </c:pt>
                <c:pt idx="41">
                  <c:v>41030</c:v>
                </c:pt>
                <c:pt idx="42">
                  <c:v>41061</c:v>
                </c:pt>
                <c:pt idx="43">
                  <c:v>41091</c:v>
                </c:pt>
                <c:pt idx="44">
                  <c:v>41122</c:v>
                </c:pt>
                <c:pt idx="45">
                  <c:v>41153</c:v>
                </c:pt>
                <c:pt idx="46">
                  <c:v>41183</c:v>
                </c:pt>
                <c:pt idx="47">
                  <c:v>41214</c:v>
                </c:pt>
                <c:pt idx="48">
                  <c:v>41244</c:v>
                </c:pt>
                <c:pt idx="49">
                  <c:v>41275</c:v>
                </c:pt>
                <c:pt idx="50">
                  <c:v>41306</c:v>
                </c:pt>
                <c:pt idx="51">
                  <c:v>41334</c:v>
                </c:pt>
                <c:pt idx="52">
                  <c:v>41365</c:v>
                </c:pt>
                <c:pt idx="53">
                  <c:v>41395</c:v>
                </c:pt>
                <c:pt idx="54">
                  <c:v>41426</c:v>
                </c:pt>
                <c:pt idx="55">
                  <c:v>41456</c:v>
                </c:pt>
              </c:numCache>
            </c:numRef>
          </c:cat>
          <c:val>
            <c:numRef>
              <c:f>Summary!$K$19:$K$74</c:f>
              <c:numCache>
                <c:formatCode>0%</c:formatCode>
                <c:ptCount val="56"/>
                <c:pt idx="0">
                  <c:v>0.31578947368421056</c:v>
                </c:pt>
                <c:pt idx="1">
                  <c:v>0.36842105263157898</c:v>
                </c:pt>
                <c:pt idx="2">
                  <c:v>0.49122807017543868</c:v>
                </c:pt>
                <c:pt idx="3">
                  <c:v>0.43859649122807021</c:v>
                </c:pt>
                <c:pt idx="4">
                  <c:v>0.47368421052631587</c:v>
                </c:pt>
                <c:pt idx="5">
                  <c:v>0.61403508771929827</c:v>
                </c:pt>
                <c:pt idx="6">
                  <c:v>0.73684210526315796</c:v>
                </c:pt>
                <c:pt idx="7">
                  <c:v>0.59649122807017552</c:v>
                </c:pt>
                <c:pt idx="8">
                  <c:v>0.70175438596491235</c:v>
                </c:pt>
                <c:pt idx="9">
                  <c:v>0.77192982456140358</c:v>
                </c:pt>
                <c:pt idx="10">
                  <c:v>0.6842105263157896</c:v>
                </c:pt>
                <c:pt idx="11">
                  <c:v>0.70175438596491235</c:v>
                </c:pt>
                <c:pt idx="12">
                  <c:v>0.78947368421052644</c:v>
                </c:pt>
                <c:pt idx="13">
                  <c:v>1</c:v>
                </c:pt>
                <c:pt idx="14">
                  <c:v>0.82456140350877194</c:v>
                </c:pt>
                <c:pt idx="15">
                  <c:v>0.89473684210526327</c:v>
                </c:pt>
                <c:pt idx="16">
                  <c:v>0.98245614035087736</c:v>
                </c:pt>
                <c:pt idx="17">
                  <c:v>0.98245614035087736</c:v>
                </c:pt>
                <c:pt idx="18">
                  <c:v>0.8421052631578948</c:v>
                </c:pt>
                <c:pt idx="19">
                  <c:v>0.87719298245614041</c:v>
                </c:pt>
                <c:pt idx="20">
                  <c:v>0.94736842105263175</c:v>
                </c:pt>
                <c:pt idx="21">
                  <c:v>0.94736842105263175</c:v>
                </c:pt>
                <c:pt idx="22">
                  <c:v>0.94736842105263175</c:v>
                </c:pt>
                <c:pt idx="23">
                  <c:v>1.1578947368421053</c:v>
                </c:pt>
                <c:pt idx="24">
                  <c:v>1.2280701754385965</c:v>
                </c:pt>
                <c:pt idx="25">
                  <c:v>1.3333333333333335</c:v>
                </c:pt>
                <c:pt idx="26">
                  <c:v>1.2105263157894737</c:v>
                </c:pt>
                <c:pt idx="27">
                  <c:v>1.1754385964912282</c:v>
                </c:pt>
                <c:pt idx="28">
                  <c:v>1.1754385964912282</c:v>
                </c:pt>
                <c:pt idx="29">
                  <c:v>1.1228070175438598</c:v>
                </c:pt>
                <c:pt idx="30">
                  <c:v>1.1578947368421053</c:v>
                </c:pt>
                <c:pt idx="31">
                  <c:v>1.1403508771929827</c:v>
                </c:pt>
                <c:pt idx="32">
                  <c:v>1.1228070175438598</c:v>
                </c:pt>
                <c:pt idx="33">
                  <c:v>1.0877192982456141</c:v>
                </c:pt>
                <c:pt idx="34">
                  <c:v>1.0350877192982457</c:v>
                </c:pt>
                <c:pt idx="35">
                  <c:v>1.1052631578947369</c:v>
                </c:pt>
                <c:pt idx="36">
                  <c:v>1.192982456140351</c:v>
                </c:pt>
                <c:pt idx="37">
                  <c:v>1.192982456140351</c:v>
                </c:pt>
                <c:pt idx="38">
                  <c:v>1.2456140350877194</c:v>
                </c:pt>
                <c:pt idx="39">
                  <c:v>1.2280701754385965</c:v>
                </c:pt>
                <c:pt idx="40">
                  <c:v>1.3157894736842106</c:v>
                </c:pt>
                <c:pt idx="41">
                  <c:v>1.2456140350877194</c:v>
                </c:pt>
                <c:pt idx="42">
                  <c:v>1.1228070175438598</c:v>
                </c:pt>
                <c:pt idx="43">
                  <c:v>1.1578947368421053</c:v>
                </c:pt>
                <c:pt idx="44">
                  <c:v>1.2456140350877194</c:v>
                </c:pt>
                <c:pt idx="45">
                  <c:v>1.2280701754385965</c:v>
                </c:pt>
                <c:pt idx="46">
                  <c:v>1.1052631578947369</c:v>
                </c:pt>
                <c:pt idx="47">
                  <c:v>1.0701754385964912</c:v>
                </c:pt>
                <c:pt idx="48">
                  <c:v>1.1578947368421053</c:v>
                </c:pt>
                <c:pt idx="49">
                  <c:v>1.1578947368421053</c:v>
                </c:pt>
                <c:pt idx="50">
                  <c:v>1.1052631578947369</c:v>
                </c:pt>
                <c:pt idx="51">
                  <c:v>1.0877192982456141</c:v>
                </c:pt>
                <c:pt idx="52">
                  <c:v>0.98245614035087736</c:v>
                </c:pt>
                <c:pt idx="53">
                  <c:v>0.91228070175438603</c:v>
                </c:pt>
                <c:pt idx="54">
                  <c:v>1</c:v>
                </c:pt>
                <c:pt idx="55">
                  <c:v>0.98245614035087736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Summary!$L$6</c:f>
              <c:strCache>
                <c:ptCount val="1"/>
                <c:pt idx="0">
                  <c:v>FR-I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Summary!$I$19:$I$74</c:f>
              <c:numCache>
                <c:formatCode>mmm\-yy</c:formatCode>
                <c:ptCount val="56"/>
                <c:pt idx="0">
                  <c:v>39783</c:v>
                </c:pt>
                <c:pt idx="1">
                  <c:v>39814</c:v>
                </c:pt>
                <c:pt idx="2">
                  <c:v>39845</c:v>
                </c:pt>
                <c:pt idx="3">
                  <c:v>39873</c:v>
                </c:pt>
                <c:pt idx="4">
                  <c:v>39904</c:v>
                </c:pt>
                <c:pt idx="5">
                  <c:v>39934</c:v>
                </c:pt>
                <c:pt idx="6">
                  <c:v>39965</c:v>
                </c:pt>
                <c:pt idx="7">
                  <c:v>39995</c:v>
                </c:pt>
                <c:pt idx="8">
                  <c:v>40026</c:v>
                </c:pt>
                <c:pt idx="9">
                  <c:v>40057</c:v>
                </c:pt>
                <c:pt idx="10">
                  <c:v>40087</c:v>
                </c:pt>
                <c:pt idx="11">
                  <c:v>40118</c:v>
                </c:pt>
                <c:pt idx="12">
                  <c:v>40148</c:v>
                </c:pt>
                <c:pt idx="13">
                  <c:v>40182</c:v>
                </c:pt>
                <c:pt idx="14">
                  <c:v>40210</c:v>
                </c:pt>
                <c:pt idx="15">
                  <c:v>40238</c:v>
                </c:pt>
                <c:pt idx="16">
                  <c:v>40269</c:v>
                </c:pt>
                <c:pt idx="17">
                  <c:v>40299</c:v>
                </c:pt>
                <c:pt idx="18">
                  <c:v>40330</c:v>
                </c:pt>
                <c:pt idx="19">
                  <c:v>40360</c:v>
                </c:pt>
                <c:pt idx="20">
                  <c:v>40391</c:v>
                </c:pt>
                <c:pt idx="21">
                  <c:v>40422</c:v>
                </c:pt>
                <c:pt idx="22">
                  <c:v>40452</c:v>
                </c:pt>
                <c:pt idx="23">
                  <c:v>40483</c:v>
                </c:pt>
                <c:pt idx="24">
                  <c:v>40513</c:v>
                </c:pt>
                <c:pt idx="25">
                  <c:v>40544</c:v>
                </c:pt>
                <c:pt idx="26">
                  <c:v>40575</c:v>
                </c:pt>
                <c:pt idx="27">
                  <c:v>40603</c:v>
                </c:pt>
                <c:pt idx="28">
                  <c:v>40634</c:v>
                </c:pt>
                <c:pt idx="29">
                  <c:v>40664</c:v>
                </c:pt>
                <c:pt idx="30">
                  <c:v>40695</c:v>
                </c:pt>
                <c:pt idx="31">
                  <c:v>40725</c:v>
                </c:pt>
                <c:pt idx="32">
                  <c:v>40756</c:v>
                </c:pt>
                <c:pt idx="33">
                  <c:v>40787</c:v>
                </c:pt>
                <c:pt idx="34">
                  <c:v>40817</c:v>
                </c:pt>
                <c:pt idx="35">
                  <c:v>40848</c:v>
                </c:pt>
                <c:pt idx="36">
                  <c:v>40878</c:v>
                </c:pt>
                <c:pt idx="37">
                  <c:v>40909</c:v>
                </c:pt>
                <c:pt idx="38">
                  <c:v>40940</c:v>
                </c:pt>
                <c:pt idx="39">
                  <c:v>40969</c:v>
                </c:pt>
                <c:pt idx="40">
                  <c:v>41000</c:v>
                </c:pt>
                <c:pt idx="41">
                  <c:v>41030</c:v>
                </c:pt>
                <c:pt idx="42">
                  <c:v>41061</c:v>
                </c:pt>
                <c:pt idx="43">
                  <c:v>41091</c:v>
                </c:pt>
                <c:pt idx="44">
                  <c:v>41122</c:v>
                </c:pt>
                <c:pt idx="45">
                  <c:v>41153</c:v>
                </c:pt>
                <c:pt idx="46">
                  <c:v>41183</c:v>
                </c:pt>
                <c:pt idx="47">
                  <c:v>41214</c:v>
                </c:pt>
                <c:pt idx="48">
                  <c:v>41244</c:v>
                </c:pt>
                <c:pt idx="49">
                  <c:v>41275</c:v>
                </c:pt>
                <c:pt idx="50">
                  <c:v>41306</c:v>
                </c:pt>
                <c:pt idx="51">
                  <c:v>41334</c:v>
                </c:pt>
                <c:pt idx="52">
                  <c:v>41365</c:v>
                </c:pt>
                <c:pt idx="53">
                  <c:v>41395</c:v>
                </c:pt>
                <c:pt idx="54">
                  <c:v>41426</c:v>
                </c:pt>
                <c:pt idx="55">
                  <c:v>41456</c:v>
                </c:pt>
              </c:numCache>
            </c:numRef>
          </c:cat>
          <c:val>
            <c:numRef>
              <c:f>Summary!$L$19:$L$74</c:f>
              <c:numCache>
                <c:formatCode>0%</c:formatCode>
                <c:ptCount val="56"/>
                <c:pt idx="0">
                  <c:v>0.25961538461538464</c:v>
                </c:pt>
                <c:pt idx="1">
                  <c:v>0.29807692307692307</c:v>
                </c:pt>
                <c:pt idx="2">
                  <c:v>0.30769230769230771</c:v>
                </c:pt>
                <c:pt idx="3">
                  <c:v>0.26923076923076927</c:v>
                </c:pt>
                <c:pt idx="4">
                  <c:v>0.30769230769230771</c:v>
                </c:pt>
                <c:pt idx="5">
                  <c:v>0.39423076923076922</c:v>
                </c:pt>
                <c:pt idx="6">
                  <c:v>0.60576923076923073</c:v>
                </c:pt>
                <c:pt idx="7">
                  <c:v>0.5576923076923076</c:v>
                </c:pt>
                <c:pt idx="8">
                  <c:v>0.76923076923076927</c:v>
                </c:pt>
                <c:pt idx="9">
                  <c:v>0.79807692307692302</c:v>
                </c:pt>
                <c:pt idx="10">
                  <c:v>0.78846153846153844</c:v>
                </c:pt>
                <c:pt idx="11">
                  <c:v>0.79807692307692302</c:v>
                </c:pt>
                <c:pt idx="12">
                  <c:v>0.82692307692307687</c:v>
                </c:pt>
                <c:pt idx="13">
                  <c:v>1</c:v>
                </c:pt>
                <c:pt idx="14">
                  <c:v>0.90384615384615374</c:v>
                </c:pt>
                <c:pt idx="15">
                  <c:v>1.0096153846153846</c:v>
                </c:pt>
                <c:pt idx="16">
                  <c:v>1.0480769230769231</c:v>
                </c:pt>
                <c:pt idx="17">
                  <c:v>1</c:v>
                </c:pt>
                <c:pt idx="18">
                  <c:v>0.9326923076923076</c:v>
                </c:pt>
                <c:pt idx="19">
                  <c:v>0.92307692307692302</c:v>
                </c:pt>
                <c:pt idx="20">
                  <c:v>1.0096153846153846</c:v>
                </c:pt>
                <c:pt idx="21">
                  <c:v>1.0192307692307692</c:v>
                </c:pt>
                <c:pt idx="22">
                  <c:v>1.0769230769230771</c:v>
                </c:pt>
                <c:pt idx="23">
                  <c:v>1.2403846153846154</c:v>
                </c:pt>
                <c:pt idx="24">
                  <c:v>1.2980769230769231</c:v>
                </c:pt>
                <c:pt idx="25">
                  <c:v>1.4134615384615383</c:v>
                </c:pt>
                <c:pt idx="26">
                  <c:v>1.2884615384615385</c:v>
                </c:pt>
                <c:pt idx="27">
                  <c:v>1.2115384615384615</c:v>
                </c:pt>
                <c:pt idx="28">
                  <c:v>1.2403846153846154</c:v>
                </c:pt>
                <c:pt idx="29">
                  <c:v>1.2403846153846154</c:v>
                </c:pt>
                <c:pt idx="30">
                  <c:v>1.3269230769230769</c:v>
                </c:pt>
                <c:pt idx="31">
                  <c:v>1.278846153846154</c:v>
                </c:pt>
                <c:pt idx="32">
                  <c:v>1.2403846153846154</c:v>
                </c:pt>
                <c:pt idx="33">
                  <c:v>1.2307692307692308</c:v>
                </c:pt>
                <c:pt idx="34">
                  <c:v>1.1442307692307692</c:v>
                </c:pt>
                <c:pt idx="35">
                  <c:v>1.3269230769230769</c:v>
                </c:pt>
                <c:pt idx="36">
                  <c:v>1.3846153846153846</c:v>
                </c:pt>
                <c:pt idx="37">
                  <c:v>1.4038461538461537</c:v>
                </c:pt>
                <c:pt idx="38">
                  <c:v>1.596153846153846</c:v>
                </c:pt>
                <c:pt idx="39">
                  <c:v>1.6730769230769229</c:v>
                </c:pt>
                <c:pt idx="40">
                  <c:v>1.7692307692307692</c:v>
                </c:pt>
                <c:pt idx="41">
                  <c:v>1.7403846153846154</c:v>
                </c:pt>
                <c:pt idx="42">
                  <c:v>1.5769230769230769</c:v>
                </c:pt>
                <c:pt idx="43">
                  <c:v>1.8076923076923075</c:v>
                </c:pt>
                <c:pt idx="44">
                  <c:v>1.8269230769230769</c:v>
                </c:pt>
                <c:pt idx="45">
                  <c:v>1.9711538461538458</c:v>
                </c:pt>
                <c:pt idx="46">
                  <c:v>1.8557692307692306</c:v>
                </c:pt>
                <c:pt idx="47">
                  <c:v>1.9230769230769229</c:v>
                </c:pt>
                <c:pt idx="48">
                  <c:v>2.0192307692307692</c:v>
                </c:pt>
                <c:pt idx="49">
                  <c:v>1.9615384615384615</c:v>
                </c:pt>
                <c:pt idx="50">
                  <c:v>1.846153846153846</c:v>
                </c:pt>
                <c:pt idx="51">
                  <c:v>1.846153846153846</c:v>
                </c:pt>
                <c:pt idx="52">
                  <c:v>1.75</c:v>
                </c:pt>
                <c:pt idx="53">
                  <c:v>1.5865384615384615</c:v>
                </c:pt>
                <c:pt idx="54">
                  <c:v>1.8269230769230769</c:v>
                </c:pt>
                <c:pt idx="55">
                  <c:v>1.6730769230769229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Summary!$M$6</c:f>
              <c:strCache>
                <c:ptCount val="1"/>
                <c:pt idx="0">
                  <c:v>AA-I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Summary!$I$19:$I$74</c:f>
              <c:numCache>
                <c:formatCode>mmm\-yy</c:formatCode>
                <c:ptCount val="56"/>
                <c:pt idx="0">
                  <c:v>39783</c:v>
                </c:pt>
                <c:pt idx="1">
                  <c:v>39814</c:v>
                </c:pt>
                <c:pt idx="2">
                  <c:v>39845</c:v>
                </c:pt>
                <c:pt idx="3">
                  <c:v>39873</c:v>
                </c:pt>
                <c:pt idx="4">
                  <c:v>39904</c:v>
                </c:pt>
                <c:pt idx="5">
                  <c:v>39934</c:v>
                </c:pt>
                <c:pt idx="6">
                  <c:v>39965</c:v>
                </c:pt>
                <c:pt idx="7">
                  <c:v>39995</c:v>
                </c:pt>
                <c:pt idx="8">
                  <c:v>40026</c:v>
                </c:pt>
                <c:pt idx="9">
                  <c:v>40057</c:v>
                </c:pt>
                <c:pt idx="10">
                  <c:v>40087</c:v>
                </c:pt>
                <c:pt idx="11">
                  <c:v>40118</c:v>
                </c:pt>
                <c:pt idx="12">
                  <c:v>40148</c:v>
                </c:pt>
                <c:pt idx="13">
                  <c:v>40182</c:v>
                </c:pt>
                <c:pt idx="14">
                  <c:v>40210</c:v>
                </c:pt>
                <c:pt idx="15">
                  <c:v>40238</c:v>
                </c:pt>
                <c:pt idx="16">
                  <c:v>40269</c:v>
                </c:pt>
                <c:pt idx="17">
                  <c:v>40299</c:v>
                </c:pt>
                <c:pt idx="18">
                  <c:v>40330</c:v>
                </c:pt>
                <c:pt idx="19">
                  <c:v>40360</c:v>
                </c:pt>
                <c:pt idx="20">
                  <c:v>40391</c:v>
                </c:pt>
                <c:pt idx="21">
                  <c:v>40422</c:v>
                </c:pt>
                <c:pt idx="22">
                  <c:v>40452</c:v>
                </c:pt>
                <c:pt idx="23">
                  <c:v>40483</c:v>
                </c:pt>
                <c:pt idx="24">
                  <c:v>40513</c:v>
                </c:pt>
                <c:pt idx="25">
                  <c:v>40544</c:v>
                </c:pt>
                <c:pt idx="26">
                  <c:v>40575</c:v>
                </c:pt>
                <c:pt idx="27">
                  <c:v>40603</c:v>
                </c:pt>
                <c:pt idx="28">
                  <c:v>40634</c:v>
                </c:pt>
                <c:pt idx="29">
                  <c:v>40664</c:v>
                </c:pt>
                <c:pt idx="30">
                  <c:v>40695</c:v>
                </c:pt>
                <c:pt idx="31">
                  <c:v>40725</c:v>
                </c:pt>
                <c:pt idx="32">
                  <c:v>40756</c:v>
                </c:pt>
                <c:pt idx="33">
                  <c:v>40787</c:v>
                </c:pt>
                <c:pt idx="34">
                  <c:v>40817</c:v>
                </c:pt>
                <c:pt idx="35">
                  <c:v>40848</c:v>
                </c:pt>
                <c:pt idx="36">
                  <c:v>40878</c:v>
                </c:pt>
                <c:pt idx="37">
                  <c:v>40909</c:v>
                </c:pt>
                <c:pt idx="38">
                  <c:v>40940</c:v>
                </c:pt>
                <c:pt idx="39">
                  <c:v>40969</c:v>
                </c:pt>
                <c:pt idx="40">
                  <c:v>41000</c:v>
                </c:pt>
                <c:pt idx="41">
                  <c:v>41030</c:v>
                </c:pt>
                <c:pt idx="42">
                  <c:v>41061</c:v>
                </c:pt>
                <c:pt idx="43">
                  <c:v>41091</c:v>
                </c:pt>
                <c:pt idx="44">
                  <c:v>41122</c:v>
                </c:pt>
                <c:pt idx="45">
                  <c:v>41153</c:v>
                </c:pt>
                <c:pt idx="46">
                  <c:v>41183</c:v>
                </c:pt>
                <c:pt idx="47">
                  <c:v>41214</c:v>
                </c:pt>
                <c:pt idx="48">
                  <c:v>41244</c:v>
                </c:pt>
                <c:pt idx="49">
                  <c:v>41275</c:v>
                </c:pt>
                <c:pt idx="50">
                  <c:v>41306</c:v>
                </c:pt>
                <c:pt idx="51">
                  <c:v>41334</c:v>
                </c:pt>
                <c:pt idx="52">
                  <c:v>41365</c:v>
                </c:pt>
                <c:pt idx="53">
                  <c:v>41395</c:v>
                </c:pt>
                <c:pt idx="54">
                  <c:v>41426</c:v>
                </c:pt>
                <c:pt idx="55">
                  <c:v>41456</c:v>
                </c:pt>
              </c:numCache>
            </c:numRef>
          </c:cat>
          <c:val>
            <c:numRef>
              <c:f>Summary!$M$19:$M$74</c:f>
              <c:numCache>
                <c:formatCode>0%</c:formatCode>
                <c:ptCount val="56"/>
                <c:pt idx="0">
                  <c:v>0.3128713437694694</c:v>
                </c:pt>
                <c:pt idx="1">
                  <c:v>0.38811887648705107</c:v>
                </c:pt>
                <c:pt idx="2">
                  <c:v>0.43168302582992846</c:v>
                </c:pt>
                <c:pt idx="3">
                  <c:v>0.50891090967435715</c:v>
                </c:pt>
                <c:pt idx="4">
                  <c:v>0.61584137883567336</c:v>
                </c:pt>
                <c:pt idx="5">
                  <c:v>0.68118804978095915</c:v>
                </c:pt>
                <c:pt idx="6">
                  <c:v>0.76237618894811221</c:v>
                </c:pt>
                <c:pt idx="7">
                  <c:v>0.69108891155325491</c:v>
                </c:pt>
                <c:pt idx="8">
                  <c:v>0.76435654007495923</c:v>
                </c:pt>
                <c:pt idx="9">
                  <c:v>0.82772285989339811</c:v>
                </c:pt>
                <c:pt idx="10">
                  <c:v>0.82970276408927535</c:v>
                </c:pt>
                <c:pt idx="11">
                  <c:v>0.85742544521028552</c:v>
                </c:pt>
                <c:pt idx="12">
                  <c:v>0.95049479727658148</c:v>
                </c:pt>
                <c:pt idx="13">
                  <c:v>1</c:v>
                </c:pt>
                <c:pt idx="14">
                  <c:v>0.9287127226051427</c:v>
                </c:pt>
                <c:pt idx="15">
                  <c:v>0.93861358437743869</c:v>
                </c:pt>
                <c:pt idx="16">
                  <c:v>0.9821781806512857</c:v>
                </c:pt>
                <c:pt idx="17">
                  <c:v>0.87920796681269386</c:v>
                </c:pt>
                <c:pt idx="18">
                  <c:v>0.85148528569168391</c:v>
                </c:pt>
                <c:pt idx="19">
                  <c:v>0.73461864721146353</c:v>
                </c:pt>
                <c:pt idx="20">
                  <c:v>0.78709147157384951</c:v>
                </c:pt>
                <c:pt idx="21">
                  <c:v>0.81332766028955772</c:v>
                </c:pt>
                <c:pt idx="22">
                  <c:v>0.85570967721751501</c:v>
                </c:pt>
                <c:pt idx="23">
                  <c:v>1.0539838979710228</c:v>
                </c:pt>
                <c:pt idx="24">
                  <c:v>1.0316449473113078</c:v>
                </c:pt>
                <c:pt idx="25">
                  <c:v>1.0641377226721824</c:v>
                </c:pt>
                <c:pt idx="26">
                  <c:v>0.9240127965275251</c:v>
                </c:pt>
                <c:pt idx="27">
                  <c:v>0.91792023354824748</c:v>
                </c:pt>
                <c:pt idx="28">
                  <c:v>0.93010535950680273</c:v>
                </c:pt>
                <c:pt idx="29">
                  <c:v>0.9402591842079624</c:v>
                </c:pt>
                <c:pt idx="30">
                  <c:v>0.99115657690207126</c:v>
                </c:pt>
                <c:pt idx="31">
                  <c:v>0.96622185117019943</c:v>
                </c:pt>
                <c:pt idx="32">
                  <c:v>0.89972924921854114</c:v>
                </c:pt>
                <c:pt idx="33">
                  <c:v>0.89349545605283076</c:v>
                </c:pt>
                <c:pt idx="34">
                  <c:v>0.80206768143833107</c:v>
                </c:pt>
                <c:pt idx="35">
                  <c:v>0.89880812448993996</c:v>
                </c:pt>
                <c:pt idx="36">
                  <c:v>0.9366971443792621</c:v>
                </c:pt>
                <c:pt idx="37">
                  <c:v>0.9135425446998009</c:v>
                </c:pt>
                <c:pt idx="38">
                  <c:v>0.90512281216117041</c:v>
                </c:pt>
                <c:pt idx="39">
                  <c:v>0.95143156458912304</c:v>
                </c:pt>
                <c:pt idx="40">
                  <c:v>0.98300544987624483</c:v>
                </c:pt>
                <c:pt idx="41">
                  <c:v>0.91143749983240085</c:v>
                </c:pt>
                <c:pt idx="42">
                  <c:v>0.88307838901050384</c:v>
                </c:pt>
                <c:pt idx="43">
                  <c:v>0.86792742913686016</c:v>
                </c:pt>
                <c:pt idx="44">
                  <c:v>0.96749024126227601</c:v>
                </c:pt>
                <c:pt idx="45">
                  <c:v>0.96532575457590286</c:v>
                </c:pt>
                <c:pt idx="46">
                  <c:v>0.91770883519956814</c:v>
                </c:pt>
                <c:pt idx="47">
                  <c:v>0.91320377102475014</c:v>
                </c:pt>
                <c:pt idx="48">
                  <c:v>0.7864912432815101</c:v>
                </c:pt>
                <c:pt idx="49">
                  <c:v>0.90009573261371489</c:v>
                </c:pt>
                <c:pt idx="50">
                  <c:v>0.83673924527661003</c:v>
                </c:pt>
                <c:pt idx="51">
                  <c:v>0.80833812294355878</c:v>
                </c:pt>
                <c:pt idx="52">
                  <c:v>0.80615352436354804</c:v>
                </c:pt>
                <c:pt idx="53">
                  <c:v>0.77119860629046399</c:v>
                </c:pt>
                <c:pt idx="54">
                  <c:v>0.87151539096180441</c:v>
                </c:pt>
                <c:pt idx="55">
                  <c:v>0.80447574550320411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93440"/>
        <c:axId val="48443392"/>
      </c:lineChart>
      <c:lineChart>
        <c:grouping val="standard"/>
        <c:varyColors val="0"/>
        <c:ser>
          <c:idx val="3"/>
          <c:order val="3"/>
          <c:tx>
            <c:v>CPO Price</c:v>
          </c:tx>
          <c:spPr>
            <a:ln w="76200" cmpd="dbl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Summary!$I$19:$I$74</c:f>
              <c:numCache>
                <c:formatCode>mmm\-yy</c:formatCode>
                <c:ptCount val="56"/>
                <c:pt idx="0">
                  <c:v>39783</c:v>
                </c:pt>
                <c:pt idx="1">
                  <c:v>39814</c:v>
                </c:pt>
                <c:pt idx="2">
                  <c:v>39845</c:v>
                </c:pt>
                <c:pt idx="3">
                  <c:v>39873</c:v>
                </c:pt>
                <c:pt idx="4">
                  <c:v>39904</c:v>
                </c:pt>
                <c:pt idx="5">
                  <c:v>39934</c:v>
                </c:pt>
                <c:pt idx="6">
                  <c:v>39965</c:v>
                </c:pt>
                <c:pt idx="7">
                  <c:v>39995</c:v>
                </c:pt>
                <c:pt idx="8">
                  <c:v>40026</c:v>
                </c:pt>
                <c:pt idx="9">
                  <c:v>40057</c:v>
                </c:pt>
                <c:pt idx="10">
                  <c:v>40087</c:v>
                </c:pt>
                <c:pt idx="11">
                  <c:v>40118</c:v>
                </c:pt>
                <c:pt idx="12">
                  <c:v>40148</c:v>
                </c:pt>
                <c:pt idx="13">
                  <c:v>40182</c:v>
                </c:pt>
                <c:pt idx="14">
                  <c:v>40210</c:v>
                </c:pt>
                <c:pt idx="15">
                  <c:v>40238</c:v>
                </c:pt>
                <c:pt idx="16">
                  <c:v>40269</c:v>
                </c:pt>
                <c:pt idx="17">
                  <c:v>40299</c:v>
                </c:pt>
                <c:pt idx="18">
                  <c:v>40330</c:v>
                </c:pt>
                <c:pt idx="19">
                  <c:v>40360</c:v>
                </c:pt>
                <c:pt idx="20">
                  <c:v>40391</c:v>
                </c:pt>
                <c:pt idx="21">
                  <c:v>40422</c:v>
                </c:pt>
                <c:pt idx="22">
                  <c:v>40452</c:v>
                </c:pt>
                <c:pt idx="23">
                  <c:v>40483</c:v>
                </c:pt>
                <c:pt idx="24">
                  <c:v>40513</c:v>
                </c:pt>
                <c:pt idx="25">
                  <c:v>40544</c:v>
                </c:pt>
                <c:pt idx="26">
                  <c:v>40575</c:v>
                </c:pt>
                <c:pt idx="27">
                  <c:v>40603</c:v>
                </c:pt>
                <c:pt idx="28">
                  <c:v>40634</c:v>
                </c:pt>
                <c:pt idx="29">
                  <c:v>40664</c:v>
                </c:pt>
                <c:pt idx="30">
                  <c:v>40695</c:v>
                </c:pt>
                <c:pt idx="31">
                  <c:v>40725</c:v>
                </c:pt>
                <c:pt idx="32">
                  <c:v>40756</c:v>
                </c:pt>
                <c:pt idx="33">
                  <c:v>40787</c:v>
                </c:pt>
                <c:pt idx="34">
                  <c:v>40817</c:v>
                </c:pt>
                <c:pt idx="35">
                  <c:v>40848</c:v>
                </c:pt>
                <c:pt idx="36">
                  <c:v>40878</c:v>
                </c:pt>
                <c:pt idx="37">
                  <c:v>40909</c:v>
                </c:pt>
                <c:pt idx="38">
                  <c:v>40940</c:v>
                </c:pt>
                <c:pt idx="39">
                  <c:v>40969</c:v>
                </c:pt>
                <c:pt idx="40">
                  <c:v>41000</c:v>
                </c:pt>
                <c:pt idx="41">
                  <c:v>41030</c:v>
                </c:pt>
                <c:pt idx="42">
                  <c:v>41061</c:v>
                </c:pt>
                <c:pt idx="43">
                  <c:v>41091</c:v>
                </c:pt>
                <c:pt idx="44">
                  <c:v>41122</c:v>
                </c:pt>
                <c:pt idx="45">
                  <c:v>41153</c:v>
                </c:pt>
                <c:pt idx="46">
                  <c:v>41183</c:v>
                </c:pt>
                <c:pt idx="47">
                  <c:v>41214</c:v>
                </c:pt>
                <c:pt idx="48">
                  <c:v>41244</c:v>
                </c:pt>
                <c:pt idx="49">
                  <c:v>41275</c:v>
                </c:pt>
                <c:pt idx="50">
                  <c:v>41306</c:v>
                </c:pt>
                <c:pt idx="51">
                  <c:v>41334</c:v>
                </c:pt>
                <c:pt idx="52">
                  <c:v>41365</c:v>
                </c:pt>
                <c:pt idx="53">
                  <c:v>41395</c:v>
                </c:pt>
                <c:pt idx="54">
                  <c:v>41426</c:v>
                </c:pt>
                <c:pt idx="55">
                  <c:v>41456</c:v>
                </c:pt>
              </c:numCache>
            </c:numRef>
          </c:cat>
          <c:val>
            <c:numRef>
              <c:f>Summary!$J$19:$J$74</c:f>
              <c:numCache>
                <c:formatCode>General</c:formatCode>
                <c:ptCount val="56"/>
                <c:pt idx="0">
                  <c:v>440.38</c:v>
                </c:pt>
                <c:pt idx="1">
                  <c:v>522.15</c:v>
                </c:pt>
                <c:pt idx="2">
                  <c:v>529.4</c:v>
                </c:pt>
                <c:pt idx="3">
                  <c:v>557.21</c:v>
                </c:pt>
                <c:pt idx="4">
                  <c:v>693.21</c:v>
                </c:pt>
                <c:pt idx="5">
                  <c:v>772.39</c:v>
                </c:pt>
                <c:pt idx="6">
                  <c:v>690.82</c:v>
                </c:pt>
                <c:pt idx="7">
                  <c:v>601.95000000000005</c:v>
                </c:pt>
                <c:pt idx="8">
                  <c:v>686.79</c:v>
                </c:pt>
                <c:pt idx="9">
                  <c:v>636.41999999999996</c:v>
                </c:pt>
                <c:pt idx="10">
                  <c:v>636.55999999999995</c:v>
                </c:pt>
                <c:pt idx="11">
                  <c:v>674.33</c:v>
                </c:pt>
                <c:pt idx="12">
                  <c:v>727.6</c:v>
                </c:pt>
                <c:pt idx="13">
                  <c:v>742</c:v>
                </c:pt>
                <c:pt idx="14">
                  <c:v>754.32</c:v>
                </c:pt>
                <c:pt idx="15">
                  <c:v>793.9</c:v>
                </c:pt>
                <c:pt idx="16">
                  <c:v>798.53</c:v>
                </c:pt>
                <c:pt idx="17">
                  <c:v>775.57</c:v>
                </c:pt>
                <c:pt idx="18">
                  <c:v>764.91</c:v>
                </c:pt>
                <c:pt idx="19">
                  <c:v>774.5</c:v>
                </c:pt>
                <c:pt idx="20">
                  <c:v>865.23</c:v>
                </c:pt>
                <c:pt idx="21">
                  <c:v>884.89</c:v>
                </c:pt>
                <c:pt idx="22">
                  <c:v>935.22</c:v>
                </c:pt>
                <c:pt idx="23" formatCode="#,##0.00">
                  <c:v>1059.01</c:v>
                </c:pt>
                <c:pt idx="24" formatCode="#,##0.00">
                  <c:v>1171.22</c:v>
                </c:pt>
                <c:pt idx="25" formatCode="#,##0.00">
                  <c:v>1238.57</c:v>
                </c:pt>
                <c:pt idx="26" formatCode="#,##0.00">
                  <c:v>1248.55</c:v>
                </c:pt>
                <c:pt idx="27" formatCode="#,##0.00">
                  <c:v>1142.23</c:v>
                </c:pt>
                <c:pt idx="28" formatCode="#,##0.00">
                  <c:v>1123.79</c:v>
                </c:pt>
                <c:pt idx="29" formatCode="#,##0.00">
                  <c:v>1143.44</c:v>
                </c:pt>
                <c:pt idx="30" formatCode="#,##0.00">
                  <c:v>1075.9100000000001</c:v>
                </c:pt>
                <c:pt idx="31" formatCode="#,##0.00">
                  <c:v>1033.57</c:v>
                </c:pt>
                <c:pt idx="32" formatCode="#,##0.00">
                  <c:v>1047.51</c:v>
                </c:pt>
                <c:pt idx="33">
                  <c:v>995.18</c:v>
                </c:pt>
                <c:pt idx="34">
                  <c:v>914.44</c:v>
                </c:pt>
                <c:pt idx="35">
                  <c:v>985.77</c:v>
                </c:pt>
                <c:pt idx="36">
                  <c:v>969.07</c:v>
                </c:pt>
                <c:pt idx="37" formatCode="#,##0.00">
                  <c:v>1020.54</c:v>
                </c:pt>
                <c:pt idx="38" formatCode="#,##0.00">
                  <c:v>1047.69</c:v>
                </c:pt>
                <c:pt idx="39" formatCode="#,##0.00">
                  <c:v>1105.74</c:v>
                </c:pt>
                <c:pt idx="40" formatCode="#,##0.00">
                  <c:v>1157.45</c:v>
                </c:pt>
                <c:pt idx="41" formatCode="#,##0.00">
                  <c:v>1031.1199999999999</c:v>
                </c:pt>
                <c:pt idx="42">
                  <c:v>927.63</c:v>
                </c:pt>
                <c:pt idx="43">
                  <c:v>952.54</c:v>
                </c:pt>
                <c:pt idx="44">
                  <c:v>930.61</c:v>
                </c:pt>
                <c:pt idx="45">
                  <c:v>879.53</c:v>
                </c:pt>
                <c:pt idx="46">
                  <c:v>768.09</c:v>
                </c:pt>
                <c:pt idx="47">
                  <c:v>743.13</c:v>
                </c:pt>
                <c:pt idx="48">
                  <c:v>713.94</c:v>
                </c:pt>
                <c:pt idx="49">
                  <c:v>776.54</c:v>
                </c:pt>
                <c:pt idx="50">
                  <c:v>792.38</c:v>
                </c:pt>
                <c:pt idx="51">
                  <c:v>771.87</c:v>
                </c:pt>
                <c:pt idx="52">
                  <c:v>756.46</c:v>
                </c:pt>
                <c:pt idx="53">
                  <c:v>763.38</c:v>
                </c:pt>
                <c:pt idx="54">
                  <c:v>763.04</c:v>
                </c:pt>
                <c:pt idx="55">
                  <c:v>729.86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445312"/>
        <c:axId val="48446848"/>
      </c:lineChart>
      <c:dateAx>
        <c:axId val="48093440"/>
        <c:scaling>
          <c:orientation val="minMax"/>
          <c:min val="4017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48443392"/>
        <c:crosses val="autoZero"/>
        <c:auto val="1"/>
        <c:lblOffset val="100"/>
        <c:baseTimeUnit val="days"/>
      </c:dateAx>
      <c:valAx>
        <c:axId val="48443392"/>
        <c:scaling>
          <c:orientation val="minMax"/>
          <c:max val="2.2000000000000002"/>
          <c:min val="0.60000000000000009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CA"/>
                  <a:t>Share Price Index</a:t>
                </a:r>
              </a:p>
            </c:rich>
          </c:tx>
          <c:layout>
            <c:manualLayout>
              <c:xMode val="edge"/>
              <c:yMode val="edge"/>
              <c:x val="0"/>
              <c:y val="3.9588776331325348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48093440"/>
        <c:crosses val="autoZero"/>
        <c:crossBetween val="between"/>
      </c:valAx>
      <c:dateAx>
        <c:axId val="4844531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8446848"/>
        <c:crosses val="autoZero"/>
        <c:auto val="1"/>
        <c:lblOffset val="100"/>
        <c:baseTimeUnit val="months"/>
      </c:dateAx>
      <c:valAx>
        <c:axId val="48446848"/>
        <c:scaling>
          <c:orientation val="minMax"/>
          <c:min val="4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CA"/>
                  <a:t>CPO USD/mt</a:t>
                </a:r>
              </a:p>
            </c:rich>
          </c:tx>
          <c:layout>
            <c:manualLayout>
              <c:xMode val="edge"/>
              <c:yMode val="edge"/>
              <c:x val="0.8348149248639517"/>
              <c:y val="7.779316983657845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44531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4462320777101489"/>
          <c:y val="8.8706691033248353E-2"/>
          <c:w val="0.59537695623429621"/>
          <c:h val="9.6778046010724289E-2"/>
        </c:manualLayout>
      </c:layout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7817437406773"/>
          <c:y val="6.0568991290201782E-2"/>
          <c:w val="0.7775625112692397"/>
          <c:h val="0.69536787456177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Summary!$Z$3</c:f>
              <c:strCache>
                <c:ptCount val="1"/>
                <c:pt idx="0">
                  <c:v>FR</c:v>
                </c:pt>
              </c:strCache>
            </c:strRef>
          </c:tx>
          <c:invertIfNegative val="0"/>
          <c:cat>
            <c:strRef>
              <c:f>Summary!$W$4:$W$16</c:f>
              <c:strCache>
                <c:ptCount val="13"/>
                <c:pt idx="0">
                  <c:v>1Q2010</c:v>
                </c:pt>
                <c:pt idx="1">
                  <c:v>2Q2010</c:v>
                </c:pt>
                <c:pt idx="2">
                  <c:v>3Q2010</c:v>
                </c:pt>
                <c:pt idx="3">
                  <c:v>4Q2010</c:v>
                </c:pt>
                <c:pt idx="4">
                  <c:v>1Q2011</c:v>
                </c:pt>
                <c:pt idx="5">
                  <c:v>2Q2011</c:v>
                </c:pt>
                <c:pt idx="6">
                  <c:v>3Q2011</c:v>
                </c:pt>
                <c:pt idx="7">
                  <c:v>4Q2011</c:v>
                </c:pt>
                <c:pt idx="8">
                  <c:v>1Q2012</c:v>
                </c:pt>
                <c:pt idx="9">
                  <c:v>2Q2012</c:v>
                </c:pt>
                <c:pt idx="10">
                  <c:v>3Q2012</c:v>
                </c:pt>
                <c:pt idx="11">
                  <c:v>4Q2012</c:v>
                </c:pt>
                <c:pt idx="12">
                  <c:v>1Q2013</c:v>
                </c:pt>
              </c:strCache>
            </c:strRef>
          </c:cat>
          <c:val>
            <c:numRef>
              <c:f>Summary!$Z$4:$Z$16</c:f>
              <c:numCache>
                <c:formatCode>_-* #,##0_-;\-* #,##0_-;_-* "-"??_-;_-@_-</c:formatCode>
                <c:ptCount val="13"/>
                <c:pt idx="0">
                  <c:v>37.9</c:v>
                </c:pt>
                <c:pt idx="1">
                  <c:v>34.9</c:v>
                </c:pt>
                <c:pt idx="2">
                  <c:v>62.3</c:v>
                </c:pt>
                <c:pt idx="3">
                  <c:v>68.599999999999994</c:v>
                </c:pt>
                <c:pt idx="4">
                  <c:v>58.7</c:v>
                </c:pt>
                <c:pt idx="5">
                  <c:v>56.9</c:v>
                </c:pt>
                <c:pt idx="6">
                  <c:v>84</c:v>
                </c:pt>
                <c:pt idx="7">
                  <c:v>95.1</c:v>
                </c:pt>
                <c:pt idx="8">
                  <c:v>80.3</c:v>
                </c:pt>
                <c:pt idx="9">
                  <c:v>71.2</c:v>
                </c:pt>
                <c:pt idx="10">
                  <c:v>94.8</c:v>
                </c:pt>
                <c:pt idx="11">
                  <c:v>76.5</c:v>
                </c:pt>
                <c:pt idx="12">
                  <c:v>93.7</c:v>
                </c:pt>
              </c:numCache>
            </c:numRef>
          </c:val>
        </c:ser>
        <c:ser>
          <c:idx val="1"/>
          <c:order val="1"/>
          <c:tx>
            <c:strRef>
              <c:f>Summary!$AA$3</c:f>
              <c:strCache>
                <c:ptCount val="1"/>
                <c:pt idx="0">
                  <c:v>GGR</c:v>
                </c:pt>
              </c:strCache>
            </c:strRef>
          </c:tx>
          <c:invertIfNegative val="0"/>
          <c:val>
            <c:numRef>
              <c:f>Summary!$AA$4:$AA$16</c:f>
              <c:numCache>
                <c:formatCode>_-* #,##0_-;\-* #,##0_-;_-* "-"??_-;_-@_-</c:formatCode>
                <c:ptCount val="13"/>
                <c:pt idx="0">
                  <c:v>140</c:v>
                </c:pt>
                <c:pt idx="1">
                  <c:v>120</c:v>
                </c:pt>
                <c:pt idx="2">
                  <c:v>163</c:v>
                </c:pt>
                <c:pt idx="3">
                  <c:v>237</c:v>
                </c:pt>
                <c:pt idx="4">
                  <c:v>306</c:v>
                </c:pt>
                <c:pt idx="5">
                  <c:v>254</c:v>
                </c:pt>
                <c:pt idx="6">
                  <c:v>200</c:v>
                </c:pt>
                <c:pt idx="7">
                  <c:v>181</c:v>
                </c:pt>
                <c:pt idx="8">
                  <c:v>252</c:v>
                </c:pt>
                <c:pt idx="9">
                  <c:v>200</c:v>
                </c:pt>
                <c:pt idx="10">
                  <c:v>190</c:v>
                </c:pt>
                <c:pt idx="11">
                  <c:v>142</c:v>
                </c:pt>
                <c:pt idx="12">
                  <c:v>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465408"/>
        <c:axId val="48466944"/>
      </c:barChart>
      <c:catAx>
        <c:axId val="4846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466944"/>
        <c:crosses val="autoZero"/>
        <c:auto val="1"/>
        <c:lblAlgn val="ctr"/>
        <c:lblOffset val="100"/>
        <c:noMultiLvlLbl val="0"/>
      </c:catAx>
      <c:valAx>
        <c:axId val="484669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48465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391694444520671"/>
          <c:y val="0.12658207766217963"/>
          <c:w val="0.25729410103293299"/>
          <c:h val="0.1405863042629875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96945582450963E-2"/>
          <c:y val="7.6430677885298254E-2"/>
          <c:w val="0.63699549106749431"/>
          <c:h val="0.845650588753148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Capex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Sheet1!$C$2:$G$2</c:f>
              <c:numCache>
                <c:formatCode>General</c:formatCode>
                <c:ptCount val="5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Sheet1!$C$3:$G$3</c:f>
              <c:numCache>
                <c:formatCode>General</c:formatCode>
                <c:ptCount val="5"/>
                <c:pt idx="0" formatCode="_(* #,##0_);_(* \(#,##0\);_(* &quot;-&quot;??_);_(@_)">
                  <c:v>-200</c:v>
                </c:pt>
                <c:pt idx="2" formatCode="_(* #,##0_);_(* \(#,##0\);_(* &quot;-&quot;??_);_(@_)">
                  <c:v>-200</c:v>
                </c:pt>
                <c:pt idx="4" formatCode="_(* #,##0_);_(* \(#,##0\);_(* &quot;-&quot;??_);_(@_)">
                  <c:v>-200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</c:spPr>
          <c:invertIfNegative val="0"/>
          <c:cat>
            <c:numRef>
              <c:f>Sheet1!$C$2:$G$2</c:f>
              <c:numCache>
                <c:formatCode>General</c:formatCode>
                <c:ptCount val="5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Sheet1!$C$4:$G$4</c:f>
              <c:numCache>
                <c:formatCode>General</c:formatCode>
                <c:ptCount val="5"/>
                <c:pt idx="0" formatCode="_(* #,##0_);_(* \(#,##0\);_(* &quot;-&quot;??_);_(@_)">
                  <c:v>70</c:v>
                </c:pt>
                <c:pt idx="2" formatCode="_(* #,##0_);_(* \(#,##0\);_(* &quot;-&quot;??_);_(@_)">
                  <c:v>74</c:v>
                </c:pt>
                <c:pt idx="4" formatCode="_(* #,##0_);_(* \(#,##0\);_(* &quot;-&quot;??_);_(@_)">
                  <c:v>85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Sheet1!$C$2:$G$2</c:f>
              <c:numCache>
                <c:formatCode>General</c:formatCode>
                <c:ptCount val="5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Sheet1!$C$6:$G$6</c:f>
              <c:numCache>
                <c:formatCode>General</c:formatCode>
                <c:ptCount val="5"/>
                <c:pt idx="0" formatCode="_(* #,##0_);_(* \(#,##0\);_(* &quot;-&quot;??_);_(@_)">
                  <c:v>380</c:v>
                </c:pt>
                <c:pt idx="2" formatCode="_(* #,##0_);_(* \(#,##0\);_(* &quot;-&quot;??_);_(@_)">
                  <c:v>426</c:v>
                </c:pt>
                <c:pt idx="4" formatCode="_(* #,##0_);_(* \(#,##0\);_(* &quot;-&quot;??_);_(@_)">
                  <c:v>465</c:v>
                </c:pt>
              </c:numCache>
            </c:numRef>
          </c:val>
        </c:ser>
        <c:ser>
          <c:idx val="3"/>
          <c:order val="3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</c:dPt>
          <c:val>
            <c:numRef>
              <c:f>Sheet1!$C$7:$H$7</c:f>
              <c:numCache>
                <c:formatCode>_(* #,##0_);_(* \(#,##0\);_(* "-"??_);_(@_)</c:formatCode>
                <c:ptCount val="6"/>
                <c:pt idx="1">
                  <c:v>-130</c:v>
                </c:pt>
                <c:pt idx="3">
                  <c:v>-126</c:v>
                </c:pt>
                <c:pt idx="5">
                  <c:v>-115</c:v>
                </c:pt>
              </c:numCache>
            </c:numRef>
          </c:val>
        </c:ser>
        <c:ser>
          <c:idx val="4"/>
          <c:order val="4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val>
            <c:numRef>
              <c:f>Sheet1!$C$8:$H$8</c:f>
              <c:numCache>
                <c:formatCode>_(* #,##0_);_(* \(#,##0\);_(* "-"??_);_(@_)</c:formatCode>
                <c:ptCount val="6"/>
                <c:pt idx="1">
                  <c:v>250</c:v>
                </c:pt>
                <c:pt idx="3">
                  <c:v>300</c:v>
                </c:pt>
                <c:pt idx="5">
                  <c:v>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7292800"/>
        <c:axId val="47294336"/>
      </c:barChart>
      <c:catAx>
        <c:axId val="4729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294336"/>
        <c:crosses val="autoZero"/>
        <c:auto val="1"/>
        <c:lblAlgn val="r"/>
        <c:lblOffset val="100"/>
        <c:tickLblSkip val="2"/>
        <c:tickMarkSkip val="2"/>
        <c:noMultiLvlLbl val="0"/>
      </c:catAx>
      <c:valAx>
        <c:axId val="472943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50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USD mil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5709903199107561E-2"/>
              <c:y val="1.4312755685373909E-3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spPr>
          <a:ln>
            <a:noFill/>
          </a:ln>
        </c:spPr>
        <c:crossAx val="47292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96945582450963E-2"/>
          <c:y val="6.2862950009006685E-2"/>
          <c:w val="0.63699549106749431"/>
          <c:h val="0.870208417753411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Capex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Sheet1!$C$2:$G$2</c:f>
              <c:numCache>
                <c:formatCode>General</c:formatCode>
                <c:ptCount val="5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Sheet1!$C$3:$G$3</c:f>
              <c:numCache>
                <c:formatCode>General</c:formatCode>
                <c:ptCount val="5"/>
                <c:pt idx="0" formatCode="_(* #,##0_);_(* \(#,##0\);_(* &quot;-&quot;??_);_(@_)">
                  <c:v>-200</c:v>
                </c:pt>
                <c:pt idx="2" formatCode="_(* #,##0_);_(* \(#,##0\);_(* &quot;-&quot;??_);_(@_)">
                  <c:v>-200</c:v>
                </c:pt>
                <c:pt idx="4" formatCode="_(* #,##0_);_(* \(#,##0\);_(* &quot;-&quot;??_);_(@_)">
                  <c:v>-200</c:v>
                </c:pt>
              </c:numCache>
            </c:numRef>
          </c:val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</c:spPr>
          <c:invertIfNegative val="0"/>
          <c:cat>
            <c:numRef>
              <c:f>Sheet1!$C$2:$G$2</c:f>
              <c:numCache>
                <c:formatCode>General</c:formatCode>
                <c:ptCount val="5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Sheet1!$C$9:$G$9</c:f>
              <c:numCache>
                <c:formatCode>General</c:formatCode>
                <c:ptCount val="5"/>
                <c:pt idx="0" formatCode="_(* #,##0_);_(* \(#,##0\);_(* &quot;-&quot;??_);_(@_)">
                  <c:v>272.5</c:v>
                </c:pt>
                <c:pt idx="2" formatCode="_(* #,##0_);_(* \(#,##0\);_(* &quot;-&quot;??_);_(@_)">
                  <c:v>211.5</c:v>
                </c:pt>
                <c:pt idx="4" formatCode="_(* #,##0_);_(* \(#,##0\);_(* &quot;-&quot;??_);_(@_)">
                  <c:v>153.75</c:v>
                </c:pt>
              </c:numCache>
            </c:numRef>
          </c:val>
        </c:ser>
        <c:ser>
          <c:idx val="2"/>
          <c:order val="2"/>
          <c:tx>
            <c:strRef>
              <c:f>Sheet1!$B$11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Sheet1!$C$2:$G$2</c:f>
              <c:numCache>
                <c:formatCode>General</c:formatCode>
                <c:ptCount val="5"/>
                <c:pt idx="0">
                  <c:v>2012</c:v>
                </c:pt>
                <c:pt idx="2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Sheet1!$C$11:$G$11</c:f>
              <c:numCache>
                <c:formatCode>General</c:formatCode>
                <c:ptCount val="5"/>
                <c:pt idx="0" formatCode="_(* #,##0_);_(* \(#,##0\);_(* &quot;-&quot;??_);_(@_)">
                  <c:v>42.5</c:v>
                </c:pt>
                <c:pt idx="2" formatCode="_(* #,##0_);_(* \(#,##0\);_(* &quot;-&quot;??_);_(@_)">
                  <c:v>176</c:v>
                </c:pt>
                <c:pt idx="4" formatCode="_(* #,##0_);_(* \(#,##0\);_(* &quot;-&quot;??_);_(@_)">
                  <c:v>327.5</c:v>
                </c:pt>
              </c:numCache>
            </c:numRef>
          </c:val>
        </c:ser>
        <c:ser>
          <c:idx val="3"/>
          <c:order val="3"/>
          <c:spPr>
            <a:noFill/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val>
            <c:numRef>
              <c:f>Sheet1!$C$12:$H$12</c:f>
              <c:numCache>
                <c:formatCode>_(* #,##0_);_(* \(#,##0\);_(* "-"??_);_(@_)</c:formatCode>
                <c:ptCount val="6"/>
                <c:pt idx="1">
                  <c:v>72.5</c:v>
                </c:pt>
                <c:pt idx="3">
                  <c:v>11.5</c:v>
                </c:pt>
                <c:pt idx="5">
                  <c:v>-46.25</c:v>
                </c:pt>
              </c:numCache>
            </c:numRef>
          </c:val>
        </c:ser>
        <c:ser>
          <c:idx val="4"/>
          <c:order val="4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val>
            <c:numRef>
              <c:f>Sheet1!$C$13:$H$13</c:f>
              <c:numCache>
                <c:formatCode>_(* #,##0_);_(* \(#,##0\);_(* "-"??_);_(@_)</c:formatCode>
                <c:ptCount val="6"/>
                <c:pt idx="1">
                  <c:v>115</c:v>
                </c:pt>
                <c:pt idx="3">
                  <c:v>187.5</c:v>
                </c:pt>
                <c:pt idx="5">
                  <c:v>281.25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7494656"/>
        <c:axId val="47496192"/>
      </c:barChart>
      <c:catAx>
        <c:axId val="4749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7496192"/>
        <c:crosses val="autoZero"/>
        <c:auto val="1"/>
        <c:lblAlgn val="r"/>
        <c:lblOffset val="100"/>
        <c:tickLblSkip val="2"/>
        <c:tickMarkSkip val="2"/>
        <c:noMultiLvlLbl val="0"/>
      </c:catAx>
      <c:valAx>
        <c:axId val="47496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50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ln>
            <a:noFill/>
          </a:ln>
        </c:spPr>
        <c:crossAx val="474946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0.79734</cdr:x>
      <cdr:y>0.46582</cdr:y>
    </cdr:from>
    <cdr:to>
      <cdr:x>1</cdr:x>
      <cdr:y>0.54945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33976" y="2116396"/>
          <a:ext cx="1304925" cy="379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2000" b="1" dirty="0" smtClean="0">
              <a:solidFill>
                <a:srgbClr val="C00000"/>
              </a:solidFill>
            </a:rPr>
            <a:t>Rapeseed </a:t>
          </a:r>
          <a:r>
            <a:rPr lang="en-CA" sz="2000" b="1" dirty="0">
              <a:solidFill>
                <a:srgbClr val="C00000"/>
              </a:solidFill>
            </a:rPr>
            <a:t>Oil</a:t>
          </a:r>
        </a:p>
      </cdr:txBody>
    </cdr:sp>
  </cdr:relSizeAnchor>
  <cdr:relSizeAnchor xmlns:cdr="http://schemas.openxmlformats.org/drawingml/2006/chartDrawing">
    <cdr:from>
      <cdr:x>0.79995</cdr:x>
      <cdr:y>0.24537</cdr:y>
    </cdr:from>
    <cdr:to>
      <cdr:x>0.94379</cdr:x>
      <cdr:y>0.31866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150809" y="1114820"/>
          <a:ext cx="926142" cy="33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2000" b="1" dirty="0">
              <a:solidFill>
                <a:schemeClr val="accent3">
                  <a:lumMod val="75000"/>
                </a:schemeClr>
              </a:solidFill>
            </a:rPr>
            <a:t>Palm Oil</a:t>
          </a:r>
        </a:p>
      </cdr:txBody>
    </cdr:sp>
  </cdr:relSizeAnchor>
  <cdr:relSizeAnchor xmlns:cdr="http://schemas.openxmlformats.org/drawingml/2006/chartDrawing">
    <cdr:from>
      <cdr:x>0.80178</cdr:x>
      <cdr:y>0.18829</cdr:y>
    </cdr:from>
    <cdr:to>
      <cdr:x>0.98728</cdr:x>
      <cdr:y>0.26375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62550" y="855502"/>
          <a:ext cx="1194471" cy="342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2000" b="1" dirty="0" smtClean="0">
              <a:solidFill>
                <a:schemeClr val="accent1">
                  <a:lumMod val="75000"/>
                </a:schemeClr>
              </a:solidFill>
            </a:rPr>
            <a:t>Soybean </a:t>
          </a:r>
          <a:r>
            <a:rPr lang="en-CA" sz="2000" b="1" dirty="0">
              <a:solidFill>
                <a:schemeClr val="accent1">
                  <a:lumMod val="75000"/>
                </a:schemeClr>
              </a:solidFill>
            </a:rPr>
            <a:t>Oil</a:t>
          </a:r>
        </a:p>
      </cdr:txBody>
    </cdr:sp>
  </cdr:relSizeAnchor>
  <cdr:relSizeAnchor xmlns:cdr="http://schemas.openxmlformats.org/drawingml/2006/chartDrawing">
    <cdr:from>
      <cdr:x>0.08991</cdr:x>
      <cdr:y>0.04019</cdr:y>
    </cdr:from>
    <cdr:to>
      <cdr:x>0.31861</cdr:x>
      <cdr:y>0.10402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2926" y="161926"/>
          <a:ext cx="13811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0.10883</cdr:x>
      <cdr:y>0.04965</cdr:y>
    </cdr:from>
    <cdr:to>
      <cdr:x>0.52208</cdr:x>
      <cdr:y>0.14657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7226" y="200026"/>
          <a:ext cx="249555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0.00592</cdr:x>
      <cdr:y>0.01704</cdr:y>
    </cdr:from>
    <cdr:to>
      <cdr:x>0.26119</cdr:x>
      <cdr:y>0.10667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7122" y="92026"/>
          <a:ext cx="2463157" cy="48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400" b="1" dirty="0"/>
            <a:t>Million Metric Tons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0.57143</cdr:x>
      <cdr:y>0.02632</cdr:y>
    </cdr:from>
    <cdr:to>
      <cdr:x>0.95798</cdr:x>
      <cdr:y>0.10526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6544" y="144016"/>
          <a:ext cx="331236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The fruits have ~ 23.5% Oil content</a:t>
          </a:r>
          <a:endParaRPr lang="en-US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0.52625</cdr:x>
      <cdr:y>0.15612</cdr:y>
    </cdr:from>
    <cdr:to>
      <cdr:x>0.57875</cdr:x>
      <cdr:y>0.22709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4330824" y="792088"/>
          <a:ext cx="432048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0.6575</cdr:x>
      <cdr:y>0.63869</cdr:y>
    </cdr:from>
    <cdr:to>
      <cdr:x>0.71</cdr:x>
      <cdr:y>0.76643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5410944" y="3240360"/>
          <a:ext cx="432048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0.64875</cdr:x>
      <cdr:y>0.12774</cdr:y>
    </cdr:from>
    <cdr:to>
      <cdr:x>0.80625</cdr:x>
      <cdr:y>0.39031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5338936" y="648072"/>
          <a:ext cx="1296144" cy="13321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0.89374</cdr:x>
      <cdr:y>0.2129</cdr:y>
    </cdr:from>
    <cdr:to>
      <cdr:x>0.91999</cdr:x>
      <cdr:y>0.31225</cdr:y>
    </cdr:to>
    <cdr:cxnSp macro="">
      <cdr:nvCxnSpPr>
        <cdr:cNvPr id="9" name="Straight Arrow Connector 8"/>
        <cdr:cNvCxnSpPr/>
      </cdr:nvCxnSpPr>
      <cdr:spPr>
        <a:xfrm xmlns:a="http://schemas.openxmlformats.org/drawingml/2006/main" flipH="1">
          <a:off x="7355160" y="1080120"/>
          <a:ext cx="216024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0.40375</cdr:x>
      <cdr:y>0.08516</cdr:y>
    </cdr:from>
    <cdr:to>
      <cdr:x>0.5175</cdr:x>
      <cdr:y>0.18451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322712" y="432048"/>
          <a:ext cx="936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0.38625</cdr:x>
      <cdr:y>0.08516</cdr:y>
    </cdr:from>
    <cdr:to>
      <cdr:x>0.59625</cdr:x>
      <cdr:y>0.1987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178696" y="432048"/>
          <a:ext cx="172819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Peak of commodity speculation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0.70125</cdr:x>
      <cdr:y>0.70966</cdr:y>
    </cdr:from>
    <cdr:to>
      <cdr:x>0.98124</cdr:x>
      <cdr:y>0.8232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5770984" y="3600400"/>
          <a:ext cx="23042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Financial Crisis trough, Crude oil at $30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0.63125</cdr:x>
      <cdr:y>0.09935</cdr:y>
    </cdr:from>
    <cdr:to>
      <cdr:x>0.7975</cdr:x>
      <cdr:y>0.2129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5194920" y="504056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/>
            <a:t>Following crude oil up</a:t>
          </a:r>
          <a:endParaRPr lang="en-US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</cdr:x>
      <cdr:y>0.17789</cdr:y>
    </cdr:from>
    <cdr:to>
      <cdr:x>0.84921</cdr:x>
      <cdr:y>0.2765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92488" y="864096"/>
          <a:ext cx="3067793" cy="478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GGR: 50% decline in EBITDA</a:t>
          </a:r>
        </a:p>
      </cdr:txBody>
    </cdr:sp>
  </cdr:relSizeAnchor>
  <cdr:relSizeAnchor xmlns:cdr="http://schemas.openxmlformats.org/drawingml/2006/chartDrawing">
    <cdr:from>
      <cdr:x>0.39344</cdr:x>
      <cdr:y>0.16307</cdr:y>
    </cdr:from>
    <cdr:to>
      <cdr:x>0.80977</cdr:x>
      <cdr:y>0.46466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3456384" y="792088"/>
          <a:ext cx="3657449" cy="146494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0.56557</cdr:x>
      <cdr:y>0.59298</cdr:y>
    </cdr:from>
    <cdr:to>
      <cdr:x>0.85467</cdr:x>
      <cdr:y>0.60081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4968552" y="2880320"/>
          <a:ext cx="2539736" cy="3803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0.54098</cdr:x>
      <cdr:y>0.65227</cdr:y>
    </cdr:from>
    <cdr:to>
      <cdr:x>0.87924</cdr:x>
      <cdr:y>0.73481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752528" y="3168352"/>
          <a:ext cx="2971606" cy="40093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65098"/>
          </a:srgb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tx2"/>
              </a:solidFill>
            </a:rPr>
            <a:t>FR: </a:t>
          </a:r>
          <a:r>
            <a:rPr lang="en-US" sz="1800" b="1" dirty="0" smtClean="0">
              <a:solidFill>
                <a:schemeClr val="tx2"/>
              </a:solidFill>
            </a:rPr>
            <a:t>very consistent </a:t>
          </a:r>
          <a:r>
            <a:rPr lang="en-US" sz="1800" b="1" dirty="0">
              <a:solidFill>
                <a:schemeClr val="tx2"/>
              </a:solidFill>
            </a:rPr>
            <a:t>EBITDA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0.75091</cdr:x>
      <cdr:y>0.46141</cdr:y>
    </cdr:from>
    <cdr:to>
      <cdr:x>0.84025</cdr:x>
      <cdr:y>0.64996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093090" y="2730554"/>
          <a:ext cx="843878" cy="1115785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ysClr val="windowText" lastClr="000000"/>
              </a:solidFill>
            </a:rPr>
            <a:t>EBITDA</a:t>
          </a:r>
          <a:endParaRPr lang="en-US" sz="14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0.75997</cdr:x>
      <cdr:y>0.81254</cdr:y>
    </cdr:from>
    <cdr:to>
      <cdr:x>0.95176</cdr:x>
      <cdr:y>0.87881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140327" y="4808445"/>
          <a:ext cx="1801969" cy="392206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>
              <a:solidFill>
                <a:srgbClr val="FFFF00"/>
              </a:solidFill>
            </a:rPr>
            <a:t>CAPEX</a:t>
          </a:r>
        </a:p>
      </cdr:txBody>
    </cdr:sp>
  </cdr:relSizeAnchor>
  <cdr:relSizeAnchor xmlns:cdr="http://schemas.openxmlformats.org/drawingml/2006/chartDrawing">
    <cdr:from>
      <cdr:x>0.85754</cdr:x>
      <cdr:y>0.46371</cdr:y>
    </cdr:from>
    <cdr:to>
      <cdr:x>0.94396</cdr:x>
      <cdr:y>0.65266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100320" y="2744160"/>
          <a:ext cx="816361" cy="11181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ysClr val="windowText" lastClr="000000"/>
              </a:solidFill>
            </a:rPr>
            <a:t>NET </a:t>
          </a:r>
          <a:r>
            <a:rPr lang="en-US" sz="1400" b="1" dirty="0">
              <a:solidFill>
                <a:sysClr val="windowText" lastClr="000000"/>
              </a:solidFill>
            </a:rPr>
            <a:t>CASH FLOW</a:t>
          </a:r>
        </a:p>
      </cdr:txBody>
    </cdr:sp>
  </cdr:relSizeAnchor>
  <cdr:relSizeAnchor xmlns:cdr="http://schemas.openxmlformats.org/drawingml/2006/chartDrawing">
    <cdr:from>
      <cdr:x>0.75632</cdr:x>
      <cdr:y>0.29261</cdr:y>
    </cdr:from>
    <cdr:to>
      <cdr:x>0.94476</cdr:x>
      <cdr:y>0.41948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44152" y="1731621"/>
          <a:ext cx="1780004" cy="750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SG" sz="1200" b="1"/>
        </a:p>
      </cdr:txBody>
    </cdr:sp>
  </cdr:relSizeAnchor>
  <cdr:relSizeAnchor xmlns:cdr="http://schemas.openxmlformats.org/drawingml/2006/chartDrawing">
    <cdr:from>
      <cdr:x>0.76118</cdr:x>
      <cdr:y>0.12658</cdr:y>
    </cdr:from>
    <cdr:to>
      <cdr:x>0.97172</cdr:x>
      <cdr:y>0.39241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768752" y="720080"/>
          <a:ext cx="1872208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SG" sz="1400" b="1" dirty="0"/>
        </a:p>
        <a:p xmlns:a="http://schemas.openxmlformats.org/drawingml/2006/main">
          <a:pPr algn="ctr"/>
          <a:r>
            <a:rPr lang="en-SG" sz="1400" b="1" dirty="0"/>
            <a:t>Maximum </a:t>
          </a:r>
          <a:r>
            <a:rPr lang="en-SG" sz="1400" b="1" baseline="0" dirty="0"/>
            <a:t>CPO Price: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1400" b="1" baseline="0" dirty="0">
              <a:effectLst/>
              <a:latin typeface="+mn-lt"/>
              <a:ea typeface="+mn-ea"/>
              <a:cs typeface="+mn-cs"/>
            </a:rPr>
            <a:t>US $ 1400 / MT</a:t>
          </a:r>
          <a:br>
            <a:rPr lang="en-SG" sz="1400" b="1" baseline="0" dirty="0">
              <a:effectLst/>
              <a:latin typeface="+mn-lt"/>
              <a:ea typeface="+mn-ea"/>
              <a:cs typeface="+mn-cs"/>
            </a:rPr>
          </a:br>
          <a:r>
            <a:rPr lang="en-SG" sz="1400" b="1" dirty="0">
              <a:effectLst/>
              <a:latin typeface="+mn-lt"/>
              <a:ea typeface="+mn-ea"/>
              <a:cs typeface="+mn-cs"/>
            </a:rPr>
            <a:t>Minimum</a:t>
          </a:r>
          <a:r>
            <a:rPr lang="en-SG" sz="1400" b="1" baseline="0" dirty="0">
              <a:effectLst/>
              <a:latin typeface="+mn-lt"/>
              <a:ea typeface="+mn-ea"/>
              <a:cs typeface="+mn-cs"/>
            </a:rPr>
            <a:t> CPO Price:</a:t>
          </a:r>
          <a:br>
            <a:rPr lang="en-SG" sz="1400" b="1" baseline="0" dirty="0">
              <a:effectLst/>
              <a:latin typeface="+mn-lt"/>
              <a:ea typeface="+mn-ea"/>
              <a:cs typeface="+mn-cs"/>
            </a:rPr>
          </a:br>
          <a:r>
            <a:rPr lang="en-SG" sz="1400" b="1" baseline="0" dirty="0">
              <a:effectLst/>
              <a:latin typeface="+mn-lt"/>
              <a:ea typeface="+mn-ea"/>
              <a:cs typeface="+mn-cs"/>
            </a:rPr>
            <a:t>US $ 400 / MT</a:t>
          </a:r>
          <a:endParaRPr lang="en-SG" sz="1400" dirty="0">
            <a:effectLst/>
          </a:endParaRP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SG" sz="1400" dirty="0">
            <a:effectLst/>
          </a:endParaRPr>
        </a:p>
        <a:p xmlns:a="http://schemas.openxmlformats.org/drawingml/2006/main">
          <a:pPr algn="ctr"/>
          <a:r>
            <a:rPr lang="en-SG" sz="1400" b="1" baseline="0" dirty="0"/>
            <a:t/>
          </a:r>
          <a:br>
            <a:rPr lang="en-SG" sz="1400" b="1" baseline="0" dirty="0"/>
          </a:br>
          <a:endParaRPr lang="en-SG" sz="1400" b="1" dirty="0"/>
        </a:p>
      </cdr:txBody>
    </cdr:sp>
  </cdr:relSizeAnchor>
  <cdr:relSizeAnchor xmlns:cdr="http://schemas.openxmlformats.org/drawingml/2006/chartDrawing">
    <cdr:from>
      <cdr:x>0.76037</cdr:x>
      <cdr:y>0.0332</cdr:y>
    </cdr:from>
    <cdr:to>
      <cdr:x>0.95533</cdr:x>
      <cdr:y>0.14113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144123" y="196476"/>
          <a:ext cx="1831789" cy="63873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SG" sz="2400" b="1" dirty="0"/>
            <a:t>UNHEDGED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0.75235</cdr:x>
      <cdr:y>0.28801</cdr:y>
    </cdr:from>
    <cdr:to>
      <cdr:x>0.8468</cdr:x>
      <cdr:y>0.56258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068712" y="1704415"/>
          <a:ext cx="887466" cy="1624853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400" b="1">
              <a:solidFill>
                <a:sysClr val="windowText" lastClr="000000"/>
              </a:solidFill>
            </a:rPr>
            <a:t>EBITDA</a:t>
          </a:r>
        </a:p>
      </cdr:txBody>
    </cdr:sp>
  </cdr:relSizeAnchor>
  <cdr:relSizeAnchor xmlns:cdr="http://schemas.openxmlformats.org/drawingml/2006/chartDrawing">
    <cdr:from>
      <cdr:x>0.75997</cdr:x>
      <cdr:y>0.81254</cdr:y>
    </cdr:from>
    <cdr:to>
      <cdr:x>0.95176</cdr:x>
      <cdr:y>0.87881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140327" y="4808445"/>
          <a:ext cx="1801969" cy="392206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>
              <a:solidFill>
                <a:srgbClr val="FFFF00"/>
              </a:solidFill>
            </a:rPr>
            <a:t>CAPEX</a:t>
          </a:r>
        </a:p>
      </cdr:txBody>
    </cdr:sp>
  </cdr:relSizeAnchor>
  <cdr:relSizeAnchor xmlns:cdr="http://schemas.openxmlformats.org/drawingml/2006/chartDrawing">
    <cdr:from>
      <cdr:x>0.85754</cdr:x>
      <cdr:y>0.28991</cdr:y>
    </cdr:from>
    <cdr:to>
      <cdr:x>0.95414</cdr:x>
      <cdr:y>0.56069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8057032" y="1715621"/>
          <a:ext cx="907676" cy="16024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>
              <a:solidFill>
                <a:sysClr val="windowText" lastClr="000000"/>
              </a:solidFill>
            </a:rPr>
            <a:t>NET CASH FLOW</a:t>
          </a:r>
        </a:p>
      </cdr:txBody>
    </cdr:sp>
  </cdr:relSizeAnchor>
  <cdr:relSizeAnchor xmlns:cdr="http://schemas.openxmlformats.org/drawingml/2006/chartDrawing">
    <cdr:from>
      <cdr:x>0.76928</cdr:x>
      <cdr:y>0.57773</cdr:y>
    </cdr:from>
    <cdr:to>
      <cdr:x>0.95772</cdr:x>
      <cdr:y>0.77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30867" y="2614785"/>
          <a:ext cx="1550786" cy="870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SG" sz="1600" b="1" dirty="0"/>
            <a:t>Minimum</a:t>
          </a:r>
          <a:r>
            <a:rPr lang="en-SG" sz="1600" b="1" baseline="0" dirty="0"/>
            <a:t> CPO Price</a:t>
          </a:r>
          <a:br>
            <a:rPr lang="en-SG" sz="1600" b="1" baseline="0" dirty="0"/>
          </a:br>
          <a:r>
            <a:rPr lang="en-SG" sz="1600" b="1" baseline="0" dirty="0"/>
            <a:t>400 USD</a:t>
          </a:r>
          <a:endParaRPr lang="en-SG" sz="1600" b="1" dirty="0"/>
        </a:p>
      </cdr:txBody>
    </cdr:sp>
  </cdr:relSizeAnchor>
  <cdr:relSizeAnchor xmlns:cdr="http://schemas.openxmlformats.org/drawingml/2006/chartDrawing">
    <cdr:from>
      <cdr:x>0.7625</cdr:x>
      <cdr:y>0.08587</cdr:y>
    </cdr:from>
    <cdr:to>
      <cdr:x>0.94196</cdr:x>
      <cdr:y>0.27679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275040" y="388640"/>
          <a:ext cx="1476884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1600" b="1" baseline="0" dirty="0" smtClean="0">
              <a:effectLst/>
              <a:latin typeface="+mn-lt"/>
              <a:ea typeface="+mn-ea"/>
              <a:cs typeface="+mn-cs"/>
            </a:rPr>
            <a:t>1400 </a:t>
          </a:r>
          <a:r>
            <a:rPr lang="en-SG" sz="1600" b="1" baseline="0" dirty="0">
              <a:effectLst/>
              <a:latin typeface="+mn-lt"/>
              <a:ea typeface="+mn-ea"/>
              <a:cs typeface="+mn-cs"/>
            </a:rPr>
            <a:t>USD</a:t>
          </a:r>
          <a:endParaRPr lang="en-SG" sz="1800" dirty="0">
            <a:effectLst/>
          </a:endParaRPr>
        </a:p>
        <a:p xmlns:a="http://schemas.openxmlformats.org/drawingml/2006/main">
          <a:pPr algn="ctr"/>
          <a:r>
            <a:rPr lang="en-SG" sz="1800" b="1" dirty="0"/>
            <a:t>Maximum </a:t>
          </a:r>
          <a:r>
            <a:rPr lang="en-SG" sz="1800" b="1" baseline="0" dirty="0"/>
            <a:t>CPO Price</a:t>
          </a:r>
          <a:br>
            <a:rPr lang="en-SG" sz="1800" b="1" baseline="0" dirty="0"/>
          </a:br>
          <a:endParaRPr lang="en-SG" sz="1800" b="1" dirty="0"/>
        </a:p>
      </cdr:txBody>
    </cdr:sp>
  </cdr:relSizeAnchor>
  <cdr:relSizeAnchor xmlns:cdr="http://schemas.openxmlformats.org/drawingml/2006/chartDrawing">
    <cdr:from>
      <cdr:x>0.10257</cdr:x>
      <cdr:y>0.41998</cdr:y>
    </cdr:from>
    <cdr:to>
      <cdr:x>0.19321</cdr:x>
      <cdr:y>0.60405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4110" y="1900809"/>
          <a:ext cx="745931" cy="8331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SG" sz="1400"/>
            <a:t>75 % HEDGE</a:t>
          </a:r>
        </a:p>
      </cdr:txBody>
    </cdr:sp>
  </cdr:relSizeAnchor>
  <cdr:relSizeAnchor xmlns:cdr="http://schemas.openxmlformats.org/drawingml/2006/chartDrawing">
    <cdr:from>
      <cdr:x>0.3075</cdr:x>
      <cdr:y>0.4518</cdr:y>
    </cdr:from>
    <cdr:to>
      <cdr:x>0.39814</cdr:x>
      <cdr:y>0.55974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530624" y="2044824"/>
          <a:ext cx="745930" cy="4885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SG" sz="1400" dirty="0"/>
            <a:t>50 % HEDGE</a:t>
          </a:r>
        </a:p>
      </cdr:txBody>
    </cdr:sp>
  </cdr:relSizeAnchor>
  <cdr:relSizeAnchor xmlns:cdr="http://schemas.openxmlformats.org/drawingml/2006/chartDrawing">
    <cdr:from>
      <cdr:x>0.52625</cdr:x>
      <cdr:y>0.46771</cdr:y>
    </cdr:from>
    <cdr:to>
      <cdr:x>0.61689</cdr:x>
      <cdr:y>0.57565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330824" y="2116832"/>
          <a:ext cx="745931" cy="48853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SG" sz="1400" dirty="0"/>
            <a:t>25 % HEDGE</a:t>
          </a:r>
        </a:p>
      </cdr:txBody>
    </cdr:sp>
  </cdr:relSizeAnchor>
  <cdr:relSizeAnchor xmlns:cdr="http://schemas.openxmlformats.org/drawingml/2006/chartDrawing">
    <cdr:from>
      <cdr:x>0.77125</cdr:x>
      <cdr:y>0</cdr:y>
    </cdr:from>
    <cdr:to>
      <cdr:x>0.96621</cdr:x>
      <cdr:y>0.08339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347048" y="-1600200"/>
          <a:ext cx="1604443" cy="3774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SG" sz="2400" b="1" dirty="0"/>
            <a:t>HEDGES</a:t>
          </a:r>
        </a:p>
      </cdr:txBody>
    </cdr:sp>
  </cdr:relSizeAnchor>
  <cdr:relSizeAnchor xmlns:cdr="http://schemas.openxmlformats.org/drawingml/2006/chartDrawing">
    <cdr:from>
      <cdr:x>0.08317</cdr:x>
      <cdr:y>0.03618</cdr:y>
    </cdr:from>
    <cdr:to>
      <cdr:x>0.23548</cdr:x>
      <cdr:y>0.10861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85586" y="214085"/>
          <a:ext cx="1438781" cy="42865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SG" sz="2400" b="1"/>
            <a:t>$1000</a:t>
          </a:r>
        </a:p>
      </cdr:txBody>
    </cdr:sp>
  </cdr:relSizeAnchor>
  <cdr:relSizeAnchor xmlns:cdr="http://schemas.openxmlformats.org/drawingml/2006/chartDrawing">
    <cdr:from>
      <cdr:x>0.28196</cdr:x>
      <cdr:y>0.03618</cdr:y>
    </cdr:from>
    <cdr:to>
      <cdr:x>0.43427</cdr:x>
      <cdr:y>0.10861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663371" y="214087"/>
          <a:ext cx="1438781" cy="42865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SG" sz="2400" b="1"/>
            <a:t>$950</a:t>
          </a:r>
        </a:p>
      </cdr:txBody>
    </cdr:sp>
  </cdr:relSizeAnchor>
  <cdr:relSizeAnchor xmlns:cdr="http://schemas.openxmlformats.org/drawingml/2006/chartDrawing">
    <cdr:from>
      <cdr:x>0.49948</cdr:x>
      <cdr:y>0.03848</cdr:y>
    </cdr:from>
    <cdr:to>
      <cdr:x>0.65179</cdr:x>
      <cdr:y>0.11091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718049" y="227693"/>
          <a:ext cx="1438781" cy="42865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SG" sz="2400" b="1"/>
            <a:t>$900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33154-8363-4758-8D80-2B3657C2F227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C2698-1D60-4D17-B9F1-81DE484F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C2698-1D60-4D17-B9F1-81DE484FF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DF5D-F845-4B88-9005-A6FD8C1BA252}" type="datetime1">
              <a:rPr lang="en-CA" smtClean="0"/>
              <a:t>2013-11-04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01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80C9-B936-4208-BF06-0AC2912A19C5}" type="datetime1">
              <a:rPr lang="en-CA" smtClean="0"/>
              <a:t>2013-11-04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50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E3E4-05B2-4AD3-8C90-71E348C61C22}" type="datetime1">
              <a:rPr lang="en-CA" smtClean="0"/>
              <a:t>2013-11-04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21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DA19-A5CF-4E10-AE47-F05BD8C5B62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2013-11-04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D62-68AA-47A8-AB09-CF9AFB44CC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3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36BE-1D17-4A0C-A621-7D353039170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2013-11-04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D62-68AA-47A8-AB09-CF9AFB44CC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7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4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465-86E5-4349-91A8-83116630E80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2013-11-04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D62-68AA-47A8-AB09-CF9AFB44CC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2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5833-8726-4B62-B462-E0735CA5472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2013-11-04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D62-68AA-47A8-AB09-CF9AFB44CC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6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2" indent="0">
              <a:buNone/>
              <a:defRPr sz="2000" b="1"/>
            </a:lvl2pPr>
            <a:lvl3pPr marL="913134" indent="0">
              <a:buNone/>
              <a:defRPr sz="1800" b="1"/>
            </a:lvl3pPr>
            <a:lvl4pPr marL="1369710" indent="0">
              <a:buNone/>
              <a:defRPr sz="1600" b="1"/>
            </a:lvl4pPr>
            <a:lvl5pPr marL="1826276" indent="0">
              <a:buNone/>
              <a:defRPr sz="1600" b="1"/>
            </a:lvl5pPr>
            <a:lvl6pPr marL="2282841" indent="0">
              <a:buNone/>
              <a:defRPr sz="1600" b="1"/>
            </a:lvl6pPr>
            <a:lvl7pPr marL="2739416" indent="0">
              <a:buNone/>
              <a:defRPr sz="1600" b="1"/>
            </a:lvl7pPr>
            <a:lvl8pPr marL="3195980" indent="0">
              <a:buNone/>
              <a:defRPr sz="1600" b="1"/>
            </a:lvl8pPr>
            <a:lvl9pPr marL="36525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2" indent="0">
              <a:buNone/>
              <a:defRPr sz="2000" b="1"/>
            </a:lvl2pPr>
            <a:lvl3pPr marL="913134" indent="0">
              <a:buNone/>
              <a:defRPr sz="1800" b="1"/>
            </a:lvl3pPr>
            <a:lvl4pPr marL="1369710" indent="0">
              <a:buNone/>
              <a:defRPr sz="1600" b="1"/>
            </a:lvl4pPr>
            <a:lvl5pPr marL="1826276" indent="0">
              <a:buNone/>
              <a:defRPr sz="1600" b="1"/>
            </a:lvl5pPr>
            <a:lvl6pPr marL="2282841" indent="0">
              <a:buNone/>
              <a:defRPr sz="1600" b="1"/>
            </a:lvl6pPr>
            <a:lvl7pPr marL="2739416" indent="0">
              <a:buNone/>
              <a:defRPr sz="1600" b="1"/>
            </a:lvl7pPr>
            <a:lvl8pPr marL="3195980" indent="0">
              <a:buNone/>
              <a:defRPr sz="1600" b="1"/>
            </a:lvl8pPr>
            <a:lvl9pPr marL="36525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1B9D-3605-4835-B2CD-5CF803E6AE9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2013-11-04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D62-68AA-47A8-AB09-CF9AFB44CC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1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0105-7A28-4562-81BE-C7475488803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2013-11-04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D62-68AA-47A8-AB09-CF9AFB44CC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5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B22A-365D-446C-8EBA-7EA454AB5D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2013-11-04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D62-68AA-47A8-AB09-CF9AFB44CC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9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2" indent="0">
              <a:buNone/>
              <a:defRPr sz="1200"/>
            </a:lvl2pPr>
            <a:lvl3pPr marL="913134" indent="0">
              <a:buNone/>
              <a:defRPr sz="1000"/>
            </a:lvl3pPr>
            <a:lvl4pPr marL="1369710" indent="0">
              <a:buNone/>
              <a:defRPr sz="900"/>
            </a:lvl4pPr>
            <a:lvl5pPr marL="1826276" indent="0">
              <a:buNone/>
              <a:defRPr sz="900"/>
            </a:lvl5pPr>
            <a:lvl6pPr marL="2282841" indent="0">
              <a:buNone/>
              <a:defRPr sz="900"/>
            </a:lvl6pPr>
            <a:lvl7pPr marL="2739416" indent="0">
              <a:buNone/>
              <a:defRPr sz="900"/>
            </a:lvl7pPr>
            <a:lvl8pPr marL="3195980" indent="0">
              <a:buNone/>
              <a:defRPr sz="900"/>
            </a:lvl8pPr>
            <a:lvl9pPr marL="36525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17ED-C678-4454-8DC8-9C65162B9C3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2013-11-04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D62-68AA-47A8-AB09-CF9AFB44CC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5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CE81-7BE6-4352-BAA0-715DD1597884}" type="datetime1">
              <a:rPr lang="en-CA" smtClean="0"/>
              <a:t>2013-11-04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880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2" indent="0">
              <a:buNone/>
              <a:defRPr sz="2800"/>
            </a:lvl2pPr>
            <a:lvl3pPr marL="913134" indent="0">
              <a:buNone/>
              <a:defRPr sz="2400"/>
            </a:lvl3pPr>
            <a:lvl4pPr marL="1369710" indent="0">
              <a:buNone/>
              <a:defRPr sz="2000"/>
            </a:lvl4pPr>
            <a:lvl5pPr marL="1826276" indent="0">
              <a:buNone/>
              <a:defRPr sz="2000"/>
            </a:lvl5pPr>
            <a:lvl6pPr marL="2282841" indent="0">
              <a:buNone/>
              <a:defRPr sz="2000"/>
            </a:lvl6pPr>
            <a:lvl7pPr marL="2739416" indent="0">
              <a:buNone/>
              <a:defRPr sz="2000"/>
            </a:lvl7pPr>
            <a:lvl8pPr marL="3195980" indent="0">
              <a:buNone/>
              <a:defRPr sz="2000"/>
            </a:lvl8pPr>
            <a:lvl9pPr marL="3652551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2" indent="0">
              <a:buNone/>
              <a:defRPr sz="1200"/>
            </a:lvl2pPr>
            <a:lvl3pPr marL="913134" indent="0">
              <a:buNone/>
              <a:defRPr sz="1000"/>
            </a:lvl3pPr>
            <a:lvl4pPr marL="1369710" indent="0">
              <a:buNone/>
              <a:defRPr sz="900"/>
            </a:lvl4pPr>
            <a:lvl5pPr marL="1826276" indent="0">
              <a:buNone/>
              <a:defRPr sz="900"/>
            </a:lvl5pPr>
            <a:lvl6pPr marL="2282841" indent="0">
              <a:buNone/>
              <a:defRPr sz="900"/>
            </a:lvl6pPr>
            <a:lvl7pPr marL="2739416" indent="0">
              <a:buNone/>
              <a:defRPr sz="900"/>
            </a:lvl7pPr>
            <a:lvl8pPr marL="3195980" indent="0">
              <a:buNone/>
              <a:defRPr sz="900"/>
            </a:lvl8pPr>
            <a:lvl9pPr marL="36525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2F61-C2F4-495B-A3DE-7895999D74F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2013-11-04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D62-68AA-47A8-AB09-CF9AFB44CC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2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E4BF-9C72-4D79-8B5A-A840D2922C7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2013-11-04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D62-68AA-47A8-AB09-CF9AFB44CC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9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B160F-B71F-4290-A303-782AAB97A71A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2013-11-04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D62-68AA-47A8-AB09-CF9AFB44CC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4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3708-8C54-40A2-B392-7C90D32F550C}" type="datetime1">
              <a:rPr lang="en-CA" smtClean="0"/>
              <a:t>2013-11-04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273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A8A7-DB38-4310-8491-24C48A049358}" type="datetime1">
              <a:rPr lang="en-CA" smtClean="0"/>
              <a:t>2013-11-04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30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A9FF-B3E1-4B1A-8470-CB2389041C10}" type="datetime1">
              <a:rPr lang="en-CA" smtClean="0"/>
              <a:t>2013-11-04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65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5F43-6D3A-4560-8D2A-A4581876EE19}" type="datetime1">
              <a:rPr lang="en-CA" smtClean="0"/>
              <a:t>2013-11-04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89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BCB6-D55C-4F09-8315-D75AECF65E24}" type="datetime1">
              <a:rPr lang="en-CA" smtClean="0"/>
              <a:t>2013-11-04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302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87DA-0529-4482-8735-7DA178E4CE4C}" type="datetime1">
              <a:rPr lang="en-CA" smtClean="0"/>
              <a:t>2013-11-04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69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238E-3281-449F-ADB5-2719AAF4DF06}" type="datetime1">
              <a:rPr lang="en-CA" smtClean="0"/>
              <a:t>2013-11-04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64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E8D2F-D83B-4E42-82CD-27E5D82E6149}" type="datetime1">
              <a:rPr lang="en-CA" smtClean="0"/>
              <a:t>2013-11-04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234C-1D70-4020-817C-D4A27AAEAF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12" tIns="45657" rIns="91312" bIns="4565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7"/>
            <a:ext cx="8229600" cy="4525963"/>
          </a:xfrm>
          <a:prstGeom prst="rect">
            <a:avLst/>
          </a:prstGeom>
        </p:spPr>
        <p:txBody>
          <a:bodyPr vert="horz" lIns="91312" tIns="45657" rIns="91312" bIns="456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 vert="horz" lIns="91312" tIns="45657" rIns="91312" bIns="456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4"/>
            <a:fld id="{4F609AAD-3534-477A-8885-4A16976A6C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2013-11-04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7"/>
            <a:ext cx="2895600" cy="365125"/>
          </a:xfrm>
          <a:prstGeom prst="rect">
            <a:avLst/>
          </a:prstGeom>
        </p:spPr>
        <p:txBody>
          <a:bodyPr vert="horz" lIns="91312" tIns="45657" rIns="91312" bIns="456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4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 vert="horz" lIns="91312" tIns="45657" rIns="91312" bIns="456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4"/>
            <a:fld id="{13884D62-68AA-47A8-AB09-CF9AFB44CC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913134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3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313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32" indent="-342432" algn="l" defTabSz="91313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24" indent="-285362" algn="l" defTabSz="91313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9" indent="-228280" algn="l" defTabSz="91313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87" indent="-228280" algn="l" defTabSz="91313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565" indent="-228280" algn="l" defTabSz="91313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131" indent="-228280" algn="l" defTabSz="9131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696" indent="-228280" algn="l" defTabSz="9131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269" indent="-228280" algn="l" defTabSz="9131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829" indent="-228280" algn="l" defTabSz="9131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2" algn="l" defTabSz="913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4" algn="l" defTabSz="913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0" algn="l" defTabSz="913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76" algn="l" defTabSz="913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41" algn="l" defTabSz="913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16" algn="l" defTabSz="913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0" algn="l" defTabSz="913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1" algn="l" defTabSz="9131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FRE 501 2013</a:t>
            </a:r>
            <a:br>
              <a:rPr lang="en-CA" dirty="0"/>
            </a:br>
            <a:r>
              <a:rPr lang="en-CA" dirty="0"/>
              <a:t>Lab </a:t>
            </a:r>
            <a:r>
              <a:rPr lang="en-CA" dirty="0" smtClean="0"/>
              <a:t>9 (Nov 5</a:t>
            </a:r>
            <a:r>
              <a:rPr lang="en-CA" baseline="30000" dirty="0" smtClean="0"/>
              <a:t>th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Overview of Palm Oil</a:t>
            </a:r>
          </a:p>
          <a:p>
            <a:pPr marL="514350" indent="-514350">
              <a:buAutoNum type="arabicPeriod"/>
            </a:pPr>
            <a:r>
              <a:rPr lang="en-CA" dirty="0" smtClean="0"/>
              <a:t>Plantation Economics and Policy</a:t>
            </a:r>
          </a:p>
          <a:p>
            <a:pPr marL="514350" indent="-514350">
              <a:buAutoNum type="arabicPeriod"/>
            </a:pPr>
            <a:r>
              <a:rPr lang="en-CA" dirty="0" smtClean="0"/>
              <a:t>Corporate Behaviour - Hedging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45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2068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Palm – Friend or Foe?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07503" y="3423218"/>
            <a:ext cx="8916939" cy="3244401"/>
            <a:chOff x="107503" y="3423218"/>
            <a:chExt cx="8916939" cy="3244401"/>
          </a:xfrm>
        </p:grpSpPr>
        <p:sp>
          <p:nvSpPr>
            <p:cNvPr id="3" name="TextBox 2"/>
            <p:cNvSpPr txBox="1"/>
            <p:nvPr/>
          </p:nvSpPr>
          <p:spPr>
            <a:xfrm>
              <a:off x="1403648" y="6021288"/>
              <a:ext cx="6768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Oil Palm is now closer to 13 mil ha – 	5 mil ha in Malaysia</a:t>
              </a:r>
              <a:br>
                <a:rPr lang="en-US" dirty="0" smtClean="0"/>
              </a:br>
              <a:r>
                <a:rPr lang="en-US" dirty="0" smtClean="0"/>
                <a:t>				8 mil ha in Indonesia</a:t>
              </a: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7503" y="3423218"/>
              <a:ext cx="8916939" cy="2456354"/>
              <a:chOff x="107503" y="3423218"/>
              <a:chExt cx="8916939" cy="245635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620794" y="4005064"/>
                <a:ext cx="14036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 US: </a:t>
                </a:r>
                <a:br>
                  <a:rPr lang="en-US" dirty="0" smtClean="0"/>
                </a:br>
                <a:r>
                  <a:rPr lang="en-US" dirty="0" smtClean="0"/>
                  <a:t>~360 mil ha</a:t>
                </a:r>
                <a:endParaRPr lang="en-US" dirty="0"/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107503" y="3423218"/>
                <a:ext cx="7300353" cy="2456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107504" y="892556"/>
            <a:ext cx="8971908" cy="2456354"/>
            <a:chOff x="107504" y="892556"/>
            <a:chExt cx="8971908" cy="245635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07504" y="892556"/>
              <a:ext cx="7300353" cy="2456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423228" y="1197403"/>
              <a:ext cx="16561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This chart might shock </a:t>
              </a:r>
              <a:r>
                <a:rPr lang="en-US" sz="2400" b="1" dirty="0" smtClean="0"/>
                <a:t>you</a:t>
              </a:r>
              <a:endParaRPr lang="en-US" sz="2400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47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606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Amazon Deforestation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35264"/>
            <a:ext cx="7344816" cy="59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7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Palm is a long-lived perennial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Palm Oil Yield with Age (FFB and Oil)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122510"/>
              </p:ext>
            </p:extLst>
          </p:nvPr>
        </p:nvGraphicFramePr>
        <p:xfrm>
          <a:off x="251520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499992" y="1844824"/>
            <a:ext cx="3888432" cy="1440160"/>
            <a:chOff x="4499992" y="1844824"/>
            <a:chExt cx="3888432" cy="144016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499992" y="1844824"/>
              <a:ext cx="3888432" cy="144016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00192" y="1988840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 why does yield drop with age?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99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Harvesting Palm is “</a:t>
            </a:r>
            <a:r>
              <a:rPr lang="en-US" b="1" dirty="0" err="1" smtClean="0"/>
              <a:t>high”ly</a:t>
            </a:r>
            <a:r>
              <a:rPr lang="en-US" b="1" dirty="0" smtClean="0"/>
              <a:t> skilled job</a:t>
            </a:r>
            <a:br>
              <a:rPr lang="en-US" b="1" dirty="0" smtClean="0"/>
            </a:br>
            <a:r>
              <a:rPr lang="en-US" b="1" dirty="0" smtClean="0"/>
              <a:t>and a “tall” order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24229" cy="30963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06844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788993"/>
            <a:ext cx="3285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At ~ 6-7 years of age (prime)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6093296"/>
            <a:ext cx="368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At~ 15-20 years of age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9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Oil Palm is perennial but still exhibits Seasonality</a:t>
            </a:r>
            <a:br>
              <a:rPr lang="en-US" sz="2800" b="1" dirty="0" smtClean="0"/>
            </a:br>
            <a:r>
              <a:rPr lang="en-US" sz="2400" b="1" dirty="0" smtClean="0"/>
              <a:t>Corn and Soybeans are ‘annuals’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466861"/>
              </p:ext>
            </p:extLst>
          </p:nvPr>
        </p:nvGraphicFramePr>
        <p:xfrm>
          <a:off x="179512" y="836712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14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821086" y="137673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Rainy Season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37673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‘Dry’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Applying Storage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Based on your understanding of commodity storage – should palm oil ‘normally’ be in backwardation or </a:t>
            </a:r>
            <a:r>
              <a:rPr lang="en-US" dirty="0" err="1" smtClean="0"/>
              <a:t>contango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15</a:t>
            </a:fld>
            <a:endParaRPr lang="en-CA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645024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100" b="1" dirty="0" smtClean="0"/>
              <a:t>Backwardation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There’s always more coming next month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Contagos</a:t>
            </a:r>
            <a:r>
              <a:rPr lang="en-US" dirty="0" smtClean="0"/>
              <a:t> are rare, and great hedging opportunities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en-US" b="1" dirty="0" smtClean="0"/>
              <a:t>Plantation Economics and Policy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3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A brief history of palm (prices)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17</a:t>
            </a:fld>
            <a:endParaRPr lang="en-C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440898"/>
              </p:ext>
            </p:extLst>
          </p:nvPr>
        </p:nvGraphicFramePr>
        <p:xfrm>
          <a:off x="457200" y="1052736"/>
          <a:ext cx="8229600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779912" y="3284984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99792" y="2638653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Biofuel policies begin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15413" y="1484784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Change in EU biofuel stance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60432" y="3140968"/>
            <a:ext cx="6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$750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54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Plantation </a:t>
            </a:r>
            <a:r>
              <a:rPr lang="en-US" sz="2400" b="1" dirty="0" err="1" smtClean="0"/>
              <a:t>Cashflow</a:t>
            </a:r>
            <a:r>
              <a:rPr lang="en-US" sz="2400" b="1" dirty="0" smtClean="0"/>
              <a:t> –long-term</a:t>
            </a:r>
            <a:br>
              <a:rPr lang="en-US" sz="2400" b="1" dirty="0" smtClean="0"/>
            </a:br>
            <a:r>
              <a:rPr lang="en-US" sz="2400" b="1" dirty="0" smtClean="0"/>
              <a:t>30 year investments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514276"/>
              </p:ext>
            </p:extLst>
          </p:nvPr>
        </p:nvGraphicFramePr>
        <p:xfrm>
          <a:off x="164863" y="836712"/>
          <a:ext cx="872761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79512" y="602128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Average cost of ~$250/</a:t>
            </a:r>
            <a:r>
              <a:rPr lang="en-US" sz="2000" b="1" dirty="0" err="1"/>
              <a:t>mt.</a:t>
            </a:r>
            <a:r>
              <a:rPr lang="en-US" sz="2000" b="1" dirty="0"/>
              <a:t>  </a:t>
            </a:r>
            <a:r>
              <a:rPr lang="en-US" sz="2000" b="1" dirty="0" smtClean="0"/>
              <a:t>  Current prices ~ $800  </a:t>
            </a:r>
            <a:br>
              <a:rPr lang="en-US" sz="2000" b="1" dirty="0" smtClean="0"/>
            </a:br>
            <a:r>
              <a:rPr lang="en-US" sz="2000" b="1" dirty="0" smtClean="0"/>
              <a:t>&gt;</a:t>
            </a:r>
            <a:r>
              <a:rPr lang="en-US" sz="2000" b="1" dirty="0"/>
              <a:t>60% </a:t>
            </a:r>
            <a:r>
              <a:rPr lang="en-US" sz="2000" b="1" dirty="0" err="1"/>
              <a:t>Ebitda</a:t>
            </a:r>
            <a:r>
              <a:rPr lang="en-US" sz="2000" b="1" dirty="0"/>
              <a:t> </a:t>
            </a:r>
            <a:r>
              <a:rPr lang="en-US" sz="2000" b="1" dirty="0" smtClean="0"/>
              <a:t>margin : One of the most profitable cash crops in the world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59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069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Financial modeling and  forecasting – with array formulas</a:t>
            </a:r>
            <a:br>
              <a:rPr lang="en-US" sz="2400" dirty="0" smtClean="0"/>
            </a:br>
            <a:r>
              <a:rPr lang="en-US" sz="2400" dirty="0" smtClean="0"/>
              <a:t>yield matrix </a:t>
            </a:r>
            <a:r>
              <a:rPr lang="en-US" sz="2400" dirty="0"/>
              <a:t>upgrade </a:t>
            </a:r>
            <a:r>
              <a:rPr lang="en-US" sz="2400" dirty="0" smtClean="0"/>
              <a:t>(practice your </a:t>
            </a:r>
            <a:r>
              <a:rPr lang="en-US" sz="2400" dirty="0"/>
              <a:t>quant </a:t>
            </a:r>
            <a:r>
              <a:rPr lang="en-US" sz="2400" dirty="0" smtClean="0"/>
              <a:t>skills</a:t>
            </a:r>
            <a:r>
              <a:rPr lang="en-US" sz="2400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345501"/>
              </p:ext>
            </p:extLst>
          </p:nvPr>
        </p:nvGraphicFramePr>
        <p:xfrm>
          <a:off x="467544" y="836712"/>
          <a:ext cx="7632854" cy="5897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5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  <a:gridCol w="272963"/>
              </a:tblGrid>
              <a:tr h="112984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1994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1995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1996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1997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1998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1999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2001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2002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2003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2004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2005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2006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2007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2008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2009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2010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2011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2012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2013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2014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2015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2016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2017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2018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2020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592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-6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-7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592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2006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2007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2008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2009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2010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592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2016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2017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2018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2020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- 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5.9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9.9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2026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2027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2028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2029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2030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2031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2032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2033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24.7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2034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2035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23.7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2036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22.7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2037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2038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21.7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2039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20.7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2040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19.7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2041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18.8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2042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17.8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2004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2043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13.9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14.4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14.9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15.3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15.8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16.8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16.8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6537" y="1821430"/>
            <a:ext cx="461665" cy="369331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/>
              <a:t>Year projected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36769" y="50918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of planting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5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Mission Statement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8892480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Understand how </a:t>
            </a:r>
            <a:r>
              <a:rPr lang="en-US" dirty="0"/>
              <a:t>commodity futures markets </a:t>
            </a:r>
            <a:r>
              <a:rPr lang="en-US" dirty="0" smtClean="0"/>
              <a:t>work, </a:t>
            </a:r>
          </a:p>
          <a:p>
            <a:pPr marL="0" indent="0" algn="ctr">
              <a:buNone/>
            </a:pPr>
            <a:r>
              <a:rPr lang="en-US" dirty="0" smtClean="0"/>
              <a:t>Formulate </a:t>
            </a:r>
            <a:r>
              <a:rPr lang="en-US" dirty="0"/>
              <a:t>and </a:t>
            </a:r>
            <a:r>
              <a:rPr lang="en-US" dirty="0" smtClean="0"/>
              <a:t>refine trading </a:t>
            </a:r>
            <a:r>
              <a:rPr lang="en-US" dirty="0"/>
              <a:t>and hedging </a:t>
            </a:r>
            <a:r>
              <a:rPr lang="en-US" dirty="0" smtClean="0"/>
              <a:t>strategies, </a:t>
            </a:r>
            <a:br>
              <a:rPr lang="en-US" dirty="0" smtClean="0"/>
            </a:br>
            <a:r>
              <a:rPr lang="en-US" dirty="0" smtClean="0"/>
              <a:t>Learn and practice risk management,</a:t>
            </a:r>
          </a:p>
          <a:p>
            <a:pPr marL="0" indent="0" algn="ctr">
              <a:buNone/>
            </a:pPr>
            <a:r>
              <a:rPr lang="en-US" dirty="0" smtClean="0"/>
              <a:t>In preparation for future professional roles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5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Export Tax Structure Complexity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701331"/>
              </p:ext>
            </p:extLst>
          </p:nvPr>
        </p:nvGraphicFramePr>
        <p:xfrm>
          <a:off x="0" y="620688"/>
          <a:ext cx="9144003" cy="5796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574"/>
                <a:gridCol w="2230460"/>
                <a:gridCol w="343603"/>
                <a:gridCol w="426542"/>
                <a:gridCol w="488747"/>
                <a:gridCol w="488747"/>
                <a:gridCol w="488747"/>
                <a:gridCol w="488747"/>
                <a:gridCol w="542062"/>
                <a:gridCol w="595383"/>
                <a:gridCol w="595383"/>
                <a:gridCol w="595383"/>
                <a:gridCol w="595383"/>
                <a:gridCol w="595383"/>
                <a:gridCol w="479859"/>
              </a:tblGrid>
              <a:tr h="16059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No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Uraian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 Export tax rate 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 CPO Prices (CIF Rotterdam)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0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≤ $750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750-800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800-850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850-900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900-950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950-1000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1000-1050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1050-1100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1100-1150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1150-1200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1200-1250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&gt; $1250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712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CIF ROTT &gt; than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$750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$750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$800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$850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$900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$950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$1,000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$1,050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$1,100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$1,150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$1,200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$1,250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Buah dan Kernel Kelapa Sawit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Bungkil Kelapa Sawit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Crude Palm Oil (CPO)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7.5%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10.5%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13.5%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16.5%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19.5%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21.0%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22.5%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Crude Palm Kernel Oil (CPKO)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21.0%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Crude Palm Olein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Crude Palm Stearin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Crude Palm Kernel Olein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Crude Palm Kernel Stearin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Palm Fatty Acid Distillate (PFAD)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10.5%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13.5%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Hydrogenated Palm Oil (Bulk) &gt;20 kg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Hydrogenated Palm Kernel Oil (Bulk) &gt;20 kg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 Hydrogenated Palm Olein (Bulk) &gt;20 kg </a:t>
                      </a:r>
                      <a:endParaRPr lang="de-DE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964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Hydrogenated Palm Kernel Olein (Bulk) &gt;20 kg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964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Hydrogenated Palm Kernel Stearin (Bulk) &gt;20 kg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8.0%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Hydrogenated Palm Stearin (Bulk) &gt;20 kg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RBD Palm Olein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11.5%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RBD Palm Oil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RBD Palm Kernel Oil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RBD Palm Kernel Olein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RBD Palm Kernel Stearin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RBD Palm Stearin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Hydrogenated RBD Palm Olein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11.5%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Hydrogenated RBD Palm Oil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Hydrogenated RBD Palm Kernel Oil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Hydrogenated RBD Palm Kernel Olein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Hydrogenated RBD Palm Kernel Stearin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Hydrogenated RBD Palm Stearin 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60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28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u="none" strike="noStrike">
                          <a:effectLst/>
                        </a:rPr>
                        <a:t> RBD Palm Olein (dalam kemasan) </a:t>
                      </a:r>
                      <a:endParaRPr lang="fi-FI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171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Biodiesel dari Minyak Sawit 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5.0%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7.5%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91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46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Main Features of tax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12" y="3573017"/>
            <a:ext cx="8018536" cy="22938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Collect Rents</a:t>
            </a:r>
          </a:p>
          <a:p>
            <a:r>
              <a:rPr lang="en-US" dirty="0" smtClean="0"/>
              <a:t>Keep domestic food prices low</a:t>
            </a:r>
          </a:p>
          <a:p>
            <a:r>
              <a:rPr lang="en-US" dirty="0" smtClean="0"/>
              <a:t>Support development of downstream industry – the tax differential is in effect, a processing subsidy that isn’t an export subsidy and hence doesn’t violate WTO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21</a:t>
            </a:fld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5912" y="271649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Main Goals of tax structure</a:t>
            </a:r>
            <a:endParaRPr lang="en-US" sz="4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6904" y="1052737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Progressive tax structure</a:t>
            </a:r>
          </a:p>
          <a:p>
            <a:r>
              <a:rPr lang="en-US" dirty="0" smtClean="0"/>
              <a:t>Differentiated across refined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b="1" dirty="0" smtClean="0"/>
              <a:t>Other countries’ 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dirty="0" smtClean="0"/>
              <a:t>India protects its own processing industry with very high import tariffs for the refined product</a:t>
            </a:r>
          </a:p>
          <a:p>
            <a:r>
              <a:rPr lang="en-US" dirty="0" smtClean="0"/>
              <a:t>China doesn’t mind importing refined product – it blends it with soybeans and rapeseed.  China protects its crushing processing though</a:t>
            </a:r>
          </a:p>
          <a:p>
            <a:r>
              <a:rPr lang="en-US" dirty="0" smtClean="0"/>
              <a:t>Malaysian refineries have been the largest losers because of Indonesian tax structure – Malaysia introduced similar tax structure this year to help refiners compete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9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2068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Palm – Friend or Foe?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07503" y="3423218"/>
            <a:ext cx="8916939" cy="3244401"/>
            <a:chOff x="107503" y="3423218"/>
            <a:chExt cx="8916939" cy="3244401"/>
          </a:xfrm>
        </p:grpSpPr>
        <p:sp>
          <p:nvSpPr>
            <p:cNvPr id="3" name="TextBox 2"/>
            <p:cNvSpPr txBox="1"/>
            <p:nvPr/>
          </p:nvSpPr>
          <p:spPr>
            <a:xfrm>
              <a:off x="1403648" y="6021288"/>
              <a:ext cx="6768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Oil Palm is now closer to 13 mil ha – 	5 mil ha in Malaysia</a:t>
              </a:r>
              <a:br>
                <a:rPr lang="en-US" dirty="0" smtClean="0"/>
              </a:br>
              <a:r>
                <a:rPr lang="en-US" dirty="0" smtClean="0"/>
                <a:t>				8 mil ha in Indonesia</a:t>
              </a: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7503" y="3423218"/>
              <a:ext cx="8916939" cy="2456354"/>
              <a:chOff x="107503" y="3423218"/>
              <a:chExt cx="8916939" cy="245635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620794" y="4005064"/>
                <a:ext cx="14036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Total US: </a:t>
                </a:r>
                <a:br>
                  <a:rPr lang="en-US" dirty="0" smtClean="0"/>
                </a:br>
                <a:r>
                  <a:rPr lang="en-US" dirty="0" smtClean="0"/>
                  <a:t>~360 mil ha</a:t>
                </a:r>
                <a:endParaRPr lang="en-US" dirty="0"/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107503" y="3423218"/>
                <a:ext cx="7300353" cy="2456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107504" y="892556"/>
            <a:ext cx="8971908" cy="2456354"/>
            <a:chOff x="107504" y="892556"/>
            <a:chExt cx="8971908" cy="245635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07504" y="892556"/>
              <a:ext cx="7300353" cy="2456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423228" y="1197403"/>
              <a:ext cx="16561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This chart might shock </a:t>
              </a:r>
              <a:r>
                <a:rPr lang="en-US" sz="2400" b="1" dirty="0" smtClean="0"/>
                <a:t>you</a:t>
              </a:r>
              <a:endParaRPr lang="en-US" sz="2400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0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7315" r="4868" b="7335"/>
          <a:stretch/>
        </p:blipFill>
        <p:spPr>
          <a:xfrm>
            <a:off x="7733" y="116632"/>
            <a:ext cx="9136268" cy="659388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b="1" dirty="0" smtClean="0"/>
              <a:t>Hedging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797425"/>
            <a:ext cx="8229600" cy="999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Hedging an annual crop is a one year </a:t>
            </a:r>
            <a:r>
              <a:rPr lang="en-US" sz="2400" dirty="0" err="1" smtClean="0"/>
              <a:t>cashflow</a:t>
            </a:r>
            <a:r>
              <a:rPr lang="en-US" sz="2400" dirty="0" smtClean="0"/>
              <a:t> optimization problem – Planting decisions reset every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25</a:t>
            </a:fld>
            <a:endParaRPr lang="en-CA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421161"/>
            <a:ext cx="82296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Economics of perennial crops differ from Economics of annual crops</a:t>
            </a:r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How So?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827584" y="458112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Hedging perennials (any trees or plantations) is a multi-year </a:t>
            </a:r>
            <a:r>
              <a:rPr lang="en-US" sz="2400" dirty="0" err="1"/>
              <a:t>cashflow</a:t>
            </a:r>
            <a:r>
              <a:rPr lang="en-US" sz="2400" dirty="0"/>
              <a:t> optimization problem </a:t>
            </a:r>
          </a:p>
        </p:txBody>
      </p:sp>
    </p:spTree>
    <p:extLst>
      <p:ext uri="{BB962C8B-B14F-4D97-AF65-F5344CB8AC3E}">
        <p14:creationId xmlns:p14="http://schemas.microsoft.com/office/powerpoint/2010/main" val="22948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0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Largest plantations in </a:t>
            </a:r>
            <a:r>
              <a:rPr lang="en-US" sz="3200" dirty="0" err="1" smtClean="0"/>
              <a:t>Msia</a:t>
            </a:r>
            <a:r>
              <a:rPr lang="en-US" sz="3200" dirty="0" smtClean="0"/>
              <a:t>/Indonesia</a:t>
            </a:r>
            <a:br>
              <a:rPr lang="en-US" sz="3200" dirty="0" smtClean="0"/>
            </a:br>
            <a:r>
              <a:rPr lang="en-US" sz="3200" dirty="0" smtClean="0"/>
              <a:t>(total 13 mil ha planted) – quite fragmented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Sime</a:t>
            </a:r>
            <a:r>
              <a:rPr lang="en-US" dirty="0" smtClean="0"/>
              <a:t> </a:t>
            </a:r>
            <a:r>
              <a:rPr lang="en-US" dirty="0"/>
              <a:t>Darby-	</a:t>
            </a:r>
            <a:r>
              <a:rPr lang="en-US" dirty="0" smtClean="0"/>
              <a:t>	531,000 ha (&lt;4% total)</a:t>
            </a:r>
            <a:endParaRPr lang="en-US" dirty="0"/>
          </a:p>
          <a:p>
            <a:r>
              <a:rPr lang="en-US" dirty="0" smtClean="0"/>
              <a:t>Golden </a:t>
            </a:r>
            <a:r>
              <a:rPr lang="en-US" dirty="0" err="1" smtClean="0"/>
              <a:t>Agri</a:t>
            </a:r>
            <a:r>
              <a:rPr lang="en-US" dirty="0" smtClean="0"/>
              <a:t>  - 		464,000 ha</a:t>
            </a:r>
          </a:p>
          <a:p>
            <a:r>
              <a:rPr lang="en-US" dirty="0" smtClean="0"/>
              <a:t>Astra Agro-		270,000 ha</a:t>
            </a:r>
          </a:p>
          <a:p>
            <a:r>
              <a:rPr lang="en-US" dirty="0" err="1" smtClean="0"/>
              <a:t>Wilmar</a:t>
            </a:r>
            <a:r>
              <a:rPr lang="en-US" dirty="0" smtClean="0"/>
              <a:t> –		255,000 ha</a:t>
            </a:r>
          </a:p>
          <a:p>
            <a:r>
              <a:rPr lang="en-US" dirty="0"/>
              <a:t>Indofood </a:t>
            </a:r>
            <a:r>
              <a:rPr lang="en-US" dirty="0" err="1"/>
              <a:t>Agri</a:t>
            </a:r>
            <a:r>
              <a:rPr lang="en-US" dirty="0"/>
              <a:t> - 	230,000 ha</a:t>
            </a:r>
          </a:p>
          <a:p>
            <a:r>
              <a:rPr lang="en-US" dirty="0" smtClean="0"/>
              <a:t>IOI Corp -		160,000 </a:t>
            </a:r>
            <a:r>
              <a:rPr lang="en-US" dirty="0"/>
              <a:t>ha</a:t>
            </a:r>
            <a:endParaRPr lang="en-US" dirty="0" smtClean="0"/>
          </a:p>
          <a:p>
            <a:r>
              <a:rPr lang="en-US" dirty="0" smtClean="0"/>
              <a:t>First Resources- 	160,000 </a:t>
            </a:r>
            <a:r>
              <a:rPr lang="en-US" dirty="0"/>
              <a:t>ha </a:t>
            </a:r>
            <a:r>
              <a:rPr lang="en-US" dirty="0" smtClean="0"/>
              <a:t>(1.2% of </a:t>
            </a:r>
            <a:r>
              <a:rPr lang="en-US" dirty="0" err="1" smtClean="0"/>
              <a:t>mkt</a:t>
            </a:r>
            <a:r>
              <a:rPr lang="en-US" dirty="0" smtClean="0"/>
              <a:t>)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				</a:t>
            </a:r>
            <a:r>
              <a:rPr lang="en-US" sz="2000" b="1" dirty="0" smtClean="0">
                <a:solidFill>
                  <a:schemeClr val="tx2"/>
                </a:solidFill>
              </a:rPr>
              <a:t>about 12 x </a:t>
            </a:r>
            <a:r>
              <a:rPr lang="en-US" sz="2000" b="1" dirty="0" err="1" smtClean="0">
                <a:solidFill>
                  <a:schemeClr val="tx2"/>
                </a:solidFill>
              </a:rPr>
              <a:t>Richmonds</a:t>
            </a:r>
            <a:r>
              <a:rPr lang="en-US" sz="2000" dirty="0" smtClean="0"/>
              <a:t>	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86741" y="5877272"/>
            <a:ext cx="4521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Richmond is about 130 km² or 13,000 ha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98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435280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160,000 ha and increasing:  </a:t>
            </a:r>
            <a:br>
              <a:rPr lang="en-US" dirty="0" smtClean="0"/>
            </a:br>
            <a:r>
              <a:rPr lang="en-US" dirty="0" smtClean="0"/>
              <a:t>produced ~ 600 </a:t>
            </a:r>
            <a:r>
              <a:rPr lang="en-US" dirty="0" err="1" smtClean="0"/>
              <a:t>kt</a:t>
            </a:r>
            <a:r>
              <a:rPr lang="en-US" dirty="0" smtClean="0"/>
              <a:t> / year in 2012, </a:t>
            </a:r>
            <a:br>
              <a:rPr lang="en-US" dirty="0" smtClean="0"/>
            </a:br>
            <a:r>
              <a:rPr lang="en-US" dirty="0" smtClean="0"/>
              <a:t>increasing to ~ 1 mil </a:t>
            </a:r>
            <a:r>
              <a:rPr lang="en-US" dirty="0" err="1" smtClean="0"/>
              <a:t>mt</a:t>
            </a:r>
            <a:r>
              <a:rPr lang="en-US" dirty="0" smtClean="0"/>
              <a:t> /year in 2020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At $800/</a:t>
            </a:r>
            <a:r>
              <a:rPr lang="en-US" dirty="0" err="1" smtClean="0"/>
              <a:t>mt</a:t>
            </a:r>
            <a:r>
              <a:rPr lang="en-US" dirty="0" smtClean="0"/>
              <a:t>, this is approximately US$500 mil revenues / year increasing to $800 million in 2020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hedge 5 years: &gt; $2.5 </a:t>
            </a:r>
            <a:r>
              <a:rPr lang="en-US" dirty="0" err="1" smtClean="0"/>
              <a:t>bn</a:t>
            </a:r>
            <a:r>
              <a:rPr lang="en-US" dirty="0" smtClean="0"/>
              <a:t> of sales</a:t>
            </a:r>
            <a:br>
              <a:rPr lang="en-US" dirty="0" smtClean="0"/>
            </a:br>
            <a:r>
              <a:rPr lang="en-US" dirty="0" smtClean="0"/>
              <a:t>A lot of hedging to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1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Plantation Share Prices vs. Commodity Price </a:t>
            </a:r>
            <a:r>
              <a:rPr lang="en-CA" dirty="0" smtClean="0"/>
              <a:t> 2010-2013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553717"/>
              </p:ext>
            </p:extLst>
          </p:nvPr>
        </p:nvGraphicFramePr>
        <p:xfrm>
          <a:off x="457200" y="1484784"/>
          <a:ext cx="8435280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Hedging Matters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 err="1" smtClean="0"/>
              <a:t>Qtrly</a:t>
            </a:r>
            <a:r>
              <a:rPr lang="en-CA" sz="3100" dirty="0" smtClean="0"/>
              <a:t> </a:t>
            </a:r>
            <a:r>
              <a:rPr lang="en-CA" sz="3100" dirty="0"/>
              <a:t>EBITDA: FR </a:t>
            </a:r>
            <a:r>
              <a:rPr lang="en-CA" sz="3100" dirty="0" err="1"/>
              <a:t>vs</a:t>
            </a:r>
            <a:r>
              <a:rPr lang="en-CA" sz="3100" dirty="0"/>
              <a:t> </a:t>
            </a:r>
            <a:r>
              <a:rPr lang="en-CA" sz="3100" dirty="0" smtClean="0"/>
              <a:t>GGR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644385"/>
              </p:ext>
            </p:extLst>
          </p:nvPr>
        </p:nvGraphicFramePr>
        <p:xfrm>
          <a:off x="179512" y="1268760"/>
          <a:ext cx="8784976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/>
          <a:lstStyle/>
          <a:p>
            <a:r>
              <a:rPr lang="en-US" b="1" dirty="0" smtClean="0"/>
              <a:t>Palm Oil 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76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683013"/>
              </p:ext>
            </p:extLst>
          </p:nvPr>
        </p:nvGraphicFramePr>
        <p:xfrm>
          <a:off x="251520" y="908720"/>
          <a:ext cx="88924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40030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Range of Outcomes given Commodity Price volatility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Tiered Hedges help protect Company’s </a:t>
            </a:r>
            <a:r>
              <a:rPr lang="en-US" sz="3600" dirty="0" err="1" smtClean="0"/>
              <a:t>cashflow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039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Ideal Hedge Ratios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function of:</a:t>
            </a:r>
          </a:p>
          <a:p>
            <a:r>
              <a:rPr lang="en-US" dirty="0" smtClean="0"/>
              <a:t>Protecting </a:t>
            </a:r>
            <a:r>
              <a:rPr lang="en-US" b="1" dirty="0" smtClean="0"/>
              <a:t>Price or Profit?</a:t>
            </a:r>
          </a:p>
          <a:p>
            <a:r>
              <a:rPr lang="en-US" dirty="0" smtClean="0"/>
              <a:t>Cash-flow commitments (such as </a:t>
            </a:r>
            <a:r>
              <a:rPr lang="en-US" dirty="0" err="1" smtClean="0"/>
              <a:t>capex</a:t>
            </a:r>
            <a:r>
              <a:rPr lang="en-US" dirty="0" smtClean="0"/>
              <a:t>, loan repayments,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Availability of instruments</a:t>
            </a:r>
          </a:p>
          <a:p>
            <a:r>
              <a:rPr lang="en-US" dirty="0" smtClean="0"/>
              <a:t>Availability of counter-parties</a:t>
            </a:r>
          </a:p>
          <a:p>
            <a:r>
              <a:rPr lang="en-US" dirty="0" smtClean="0"/>
              <a:t>Liquidity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3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64096"/>
          </a:xfrm>
        </p:spPr>
        <p:txBody>
          <a:bodyPr>
            <a:noAutofit/>
          </a:bodyPr>
          <a:lstStyle/>
          <a:p>
            <a:r>
              <a:rPr lang="en-US" sz="2800" dirty="0"/>
              <a:t>EBITDA </a:t>
            </a:r>
            <a:r>
              <a:rPr lang="en-US" sz="2800" dirty="0" smtClean="0"/>
              <a:t>per </a:t>
            </a:r>
            <a:r>
              <a:rPr lang="en-US" sz="2800" dirty="0" err="1"/>
              <a:t>mt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varying Hedge </a:t>
            </a:r>
            <a:r>
              <a:rPr lang="en-US" sz="2800" dirty="0" smtClean="0"/>
              <a:t>levels </a:t>
            </a:r>
            <a:br>
              <a:rPr lang="en-US" sz="2800" dirty="0" smtClean="0"/>
            </a:br>
            <a:r>
              <a:rPr lang="en-US" sz="2800" dirty="0" smtClean="0"/>
              <a:t>Does anything look odd?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378780"/>
              </p:ext>
            </p:extLst>
          </p:nvPr>
        </p:nvGraphicFramePr>
        <p:xfrm>
          <a:off x="107504" y="764704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34082"/>
          </a:xfrm>
        </p:spPr>
        <p:txBody>
          <a:bodyPr>
            <a:noAutofit/>
          </a:bodyPr>
          <a:lstStyle/>
          <a:p>
            <a:r>
              <a:rPr lang="en-SG" sz="2800" dirty="0"/>
              <a:t>Plantation </a:t>
            </a:r>
            <a:r>
              <a:rPr lang="en-SG" sz="2800" dirty="0" err="1"/>
              <a:t>ebitda</a:t>
            </a:r>
            <a:r>
              <a:rPr lang="en-SG" sz="2800" dirty="0"/>
              <a:t> per </a:t>
            </a:r>
            <a:r>
              <a:rPr lang="en-SG" sz="2800" dirty="0" err="1"/>
              <a:t>mt</a:t>
            </a:r>
            <a:r>
              <a:rPr lang="en-SG" sz="2800" dirty="0"/>
              <a:t> CPO:  Hedged with a 50% </a:t>
            </a:r>
            <a:r>
              <a:rPr lang="en-SG" sz="2800" dirty="0" smtClean="0"/>
              <a:t>Swap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122152"/>
              </p:ext>
            </p:extLst>
          </p:nvPr>
        </p:nvGraphicFramePr>
        <p:xfrm>
          <a:off x="467544" y="908720"/>
          <a:ext cx="822960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74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r>
              <a:rPr lang="en-US" b="1" dirty="0" smtClean="0"/>
              <a:t>Commodity Swaps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 Swap is simply a promise between two parties to exchange </a:t>
            </a:r>
            <a:r>
              <a:rPr lang="en-US" dirty="0" err="1" smtClean="0"/>
              <a:t>cashflows</a:t>
            </a:r>
            <a:r>
              <a:rPr lang="en-US" dirty="0" smtClean="0"/>
              <a:t> – think of this as a series of futures contracts that auto-terminate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commodity swap usually has a ‘fixed price’ leg and a ‘floating’ price leg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difference is cash-settled at the end </a:t>
            </a:r>
            <a:br>
              <a:rPr lang="en-US" dirty="0" smtClean="0"/>
            </a:br>
            <a:r>
              <a:rPr lang="en-US" dirty="0" smtClean="0"/>
              <a:t>(no delivery)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simplest commodity swap is essentially like a futures contract that auto-closes at an agreed termination 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9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Commodity Options give the buyer the </a:t>
            </a:r>
            <a:r>
              <a:rPr lang="en-US" b="1" dirty="0" smtClean="0"/>
              <a:t>right </a:t>
            </a:r>
            <a:r>
              <a:rPr lang="en-US" dirty="0" smtClean="0"/>
              <a:t>to purchase (</a:t>
            </a:r>
            <a:r>
              <a:rPr lang="en-US" dirty="0" err="1" smtClean="0"/>
              <a:t>vs</a:t>
            </a:r>
            <a:r>
              <a:rPr lang="en-US" dirty="0" smtClean="0"/>
              <a:t> futures which give the buyer the </a:t>
            </a:r>
            <a:r>
              <a:rPr lang="en-US" b="1" dirty="0" smtClean="0"/>
              <a:t>obligation </a:t>
            </a:r>
            <a:r>
              <a:rPr lang="en-US" dirty="0" smtClean="0"/>
              <a:t>to purchase)</a:t>
            </a:r>
          </a:p>
          <a:p>
            <a:r>
              <a:rPr lang="en-US" dirty="0" smtClean="0"/>
              <a:t>Options can be combined many different ways</a:t>
            </a:r>
          </a:p>
          <a:p>
            <a:r>
              <a:rPr lang="en-US" dirty="0" smtClean="0"/>
              <a:t>Collar is a sold call and bought put (or vice versa) – a collar pair of options at the same strike price is essentially a swap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57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Why use derivatives like swaps and collars instead of just futures, or OTC contracts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599"/>
          </a:xfrm>
        </p:spPr>
        <p:txBody>
          <a:bodyPr>
            <a:noAutofit/>
          </a:bodyPr>
          <a:lstStyle/>
          <a:p>
            <a:r>
              <a:rPr lang="en-US" sz="2800" dirty="0" smtClean="0"/>
              <a:t>Leveraging the banks’ cheaper cost of capital</a:t>
            </a:r>
          </a:p>
          <a:p>
            <a:pPr lvl="1"/>
            <a:r>
              <a:rPr lang="en-US" dirty="0" smtClean="0"/>
              <a:t>Will need to negotiate ISDAs and CSAs</a:t>
            </a:r>
          </a:p>
          <a:p>
            <a:r>
              <a:rPr lang="en-US" sz="2800" dirty="0" smtClean="0"/>
              <a:t>Reduces the need to micromanage futures, execution, reduce market impact.   Usually did ‘</a:t>
            </a:r>
            <a:r>
              <a:rPr lang="en-US" sz="2800" dirty="0" err="1" smtClean="0"/>
              <a:t>asianing</a:t>
            </a:r>
            <a:r>
              <a:rPr lang="en-US" sz="2800" dirty="0" smtClean="0"/>
              <a:t>’ swaps – average price over the month</a:t>
            </a:r>
          </a:p>
          <a:p>
            <a:r>
              <a:rPr lang="en-US" sz="2800" dirty="0" smtClean="0"/>
              <a:t>Swaps are fungible and can be </a:t>
            </a:r>
            <a:r>
              <a:rPr lang="en-US" sz="2800" dirty="0" err="1" smtClean="0"/>
              <a:t>novated</a:t>
            </a:r>
            <a:r>
              <a:rPr lang="en-US" sz="2800" dirty="0" smtClean="0"/>
              <a:t> to reduce counter-party risk</a:t>
            </a:r>
          </a:p>
          <a:p>
            <a:r>
              <a:rPr lang="en-US" sz="2800" dirty="0" smtClean="0"/>
              <a:t>Derivatives can more effectively protect the cash-flow needs of the business, at economically sensitive price points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2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en-SG" sz="2400" b="1" dirty="0"/>
              <a:t>Plantation </a:t>
            </a:r>
            <a:r>
              <a:rPr lang="en-SG" sz="2400" b="1" dirty="0" err="1"/>
              <a:t>ebitda</a:t>
            </a:r>
            <a:r>
              <a:rPr lang="en-SG" sz="2400" b="1" dirty="0"/>
              <a:t> per </a:t>
            </a:r>
            <a:r>
              <a:rPr lang="en-SG" sz="2400" b="1" dirty="0" err="1"/>
              <a:t>mt</a:t>
            </a:r>
            <a:r>
              <a:rPr lang="en-SG" sz="2400" b="1" dirty="0"/>
              <a:t> CPO:  Hedged with a 75% </a:t>
            </a:r>
            <a:r>
              <a:rPr lang="en-SG" sz="2400" b="1" dirty="0" smtClean="0"/>
              <a:t>Collar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077025"/>
              </p:ext>
            </p:extLst>
          </p:nvPr>
        </p:nvGraphicFramePr>
        <p:xfrm>
          <a:off x="457200" y="836712"/>
          <a:ext cx="8229600" cy="52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38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411760" y="76470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Sell a call and Buy a Put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50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b="1" dirty="0" smtClean="0"/>
              <a:t>Economics vs. Statistics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 smtClean="0"/>
              <a:t>In a historical linear world, statistical techniques such as normal distributions and regressions work well for forecasting</a:t>
            </a:r>
          </a:p>
          <a:p>
            <a:r>
              <a:rPr lang="en-US" dirty="0" smtClean="0"/>
              <a:t>In our current complex world, understanding the economics is far more important: what happens if biofuel mandates go away?</a:t>
            </a:r>
          </a:p>
          <a:p>
            <a:r>
              <a:rPr lang="en-US" dirty="0" smtClean="0"/>
              <a:t>Bank pricing models often use versions of black </a:t>
            </a:r>
            <a:r>
              <a:rPr lang="en-US" dirty="0" err="1" smtClean="0"/>
              <a:t>scholes</a:t>
            </a:r>
            <a:r>
              <a:rPr lang="en-US" dirty="0" smtClean="0"/>
              <a:t> model to price futures options – what’s wrong with this?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2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17632" cy="50405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We all eat palm, some of you put it on your face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532440" cy="60139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9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7315" r="4868" b="7335"/>
          <a:stretch/>
        </p:blipFill>
        <p:spPr>
          <a:xfrm>
            <a:off x="7733" y="116632"/>
            <a:ext cx="9136268" cy="659388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29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List of derivative 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Swaps</a:t>
            </a:r>
          </a:p>
          <a:p>
            <a:r>
              <a:rPr lang="en-US" dirty="0" smtClean="0"/>
              <a:t>Collars</a:t>
            </a:r>
          </a:p>
          <a:p>
            <a:r>
              <a:rPr lang="en-US" dirty="0" smtClean="0"/>
              <a:t>3-way collars: </a:t>
            </a:r>
          </a:p>
          <a:p>
            <a:pPr lvl="1"/>
            <a:r>
              <a:rPr lang="en-US" dirty="0" smtClean="0"/>
              <a:t>Sold two put options, bought one call option</a:t>
            </a:r>
            <a:br>
              <a:rPr lang="en-US" dirty="0" smtClean="0"/>
            </a:br>
            <a:r>
              <a:rPr lang="en-US" dirty="0" smtClean="0"/>
              <a:t>based on supply curve and food demand, probability of prices falling below $600 virtually negligible</a:t>
            </a:r>
          </a:p>
          <a:p>
            <a:r>
              <a:rPr lang="en-US" dirty="0" smtClean="0"/>
              <a:t>Extendible swaps, extendible collars</a:t>
            </a:r>
          </a:p>
          <a:p>
            <a:r>
              <a:rPr lang="en-US" dirty="0" smtClean="0"/>
              <a:t>Spread options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84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/>
              <a:t>Refinery Spread-Options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2011, the first oil palm plantation/refinery  business to sell PO-GO spread options, made over US$5 mil without refining a drop of oil</a:t>
            </a:r>
          </a:p>
          <a:p>
            <a:endParaRPr lang="en-US" sz="2800" dirty="0"/>
          </a:p>
          <a:p>
            <a:r>
              <a:rPr lang="en-US" sz="2800" dirty="0" smtClean="0"/>
              <a:t>The biodiesel refinery is essentially a physical option on the PO-GO spread.  When Palm Oil gets very cheap relative to diesel, the refinery can convert it into biodiesel and sell at the higher price</a:t>
            </a:r>
          </a:p>
          <a:p>
            <a:endParaRPr lang="en-US" sz="2800" dirty="0"/>
          </a:p>
          <a:p>
            <a:r>
              <a:rPr lang="en-US" sz="2800" dirty="0" smtClean="0"/>
              <a:t>This doesn’t work the other way – biodiesel cannot be converted into food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1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Concluding Remarks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91264" cy="5472608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the microeconomics is key to understanding policy repercussions</a:t>
            </a:r>
          </a:p>
          <a:p>
            <a:r>
              <a:rPr lang="en-US" dirty="0" smtClean="0"/>
              <a:t>The spread of Oil Palm and deforestation is scary, but what’s the root cause? </a:t>
            </a:r>
            <a:r>
              <a:rPr lang="en-US" sz="1600" dirty="0" smtClean="0"/>
              <a:t>(FRE 540)</a:t>
            </a:r>
          </a:p>
          <a:p>
            <a:r>
              <a:rPr lang="en-US" dirty="0" smtClean="0"/>
              <a:t>Perennials vs. Annuals economics differ</a:t>
            </a:r>
          </a:p>
          <a:p>
            <a:r>
              <a:rPr lang="en-US" dirty="0" smtClean="0"/>
              <a:t>Taxes can also act like subsidies</a:t>
            </a:r>
          </a:p>
          <a:p>
            <a:r>
              <a:rPr lang="en-US" dirty="0" smtClean="0"/>
              <a:t>Learn to hedge with a variety of instruments, counter-parties </a:t>
            </a:r>
          </a:p>
          <a:p>
            <a:r>
              <a:rPr lang="en-US" dirty="0" smtClean="0"/>
              <a:t>All ‘structured’ products can be broken down into basic elements of swaps and options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25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Yihai</a:t>
            </a:r>
            <a:r>
              <a:rPr lang="en-US" dirty="0" smtClean="0"/>
              <a:t> Kerry brands in China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01539"/>
              </p:ext>
            </p:extLst>
          </p:nvPr>
        </p:nvGraphicFramePr>
        <p:xfrm>
          <a:off x="2195736" y="1700808"/>
          <a:ext cx="5040559" cy="4698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8306"/>
                <a:gridCol w="1751251"/>
                <a:gridCol w="1401002"/>
              </a:tblGrid>
              <a:tr h="270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Brands in China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Icon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Products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433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Arawana </a:t>
                      </a:r>
                      <a:r>
                        <a:rPr lang="en-US" sz="2000" u="none" strike="noStrike">
                          <a:effectLst/>
                        </a:rPr>
                        <a:t>“</a:t>
                      </a:r>
                      <a:r>
                        <a:rPr lang="ja-JP" altLang="en-US" sz="2000" u="none" strike="noStrike">
                          <a:effectLst/>
                        </a:rPr>
                        <a:t>金龙鱼”</a:t>
                      </a:r>
                      <a:endParaRPr lang="ja-JP" alt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Edible oils, rice and flour</a:t>
                      </a:r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5317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Koufu </a:t>
                      </a:r>
                      <a:r>
                        <a:rPr lang="en-US" sz="2000" u="none" strike="noStrike">
                          <a:effectLst/>
                        </a:rPr>
                        <a:t>“</a:t>
                      </a:r>
                      <a:r>
                        <a:rPr lang="ja-JP" altLang="en-US" sz="2000" u="none" strike="noStrike">
                          <a:effectLst/>
                        </a:rPr>
                        <a:t>口福”</a:t>
                      </a:r>
                      <a:endParaRPr lang="ja-JP" alt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Edible oils and soy milk powder</a:t>
                      </a:r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5317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Wonder Farm</a:t>
                      </a:r>
                      <a:r>
                        <a:rPr lang="en-US" sz="2000" u="none" strike="noStrike">
                          <a:effectLst/>
                        </a:rPr>
                        <a:t> “</a:t>
                      </a:r>
                      <a:r>
                        <a:rPr lang="ja-JP" altLang="en-US" sz="2000" u="none" strike="noStrike">
                          <a:effectLst/>
                        </a:rPr>
                        <a:t>香满园”</a:t>
                      </a:r>
                      <a:endParaRPr lang="ja-JP" alt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Edible oils, rice, flour and grains</a:t>
                      </a:r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4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Gold Ingots</a:t>
                      </a:r>
                      <a:r>
                        <a:rPr lang="en-US" sz="2000" u="none" strike="noStrike">
                          <a:effectLst/>
                        </a:rPr>
                        <a:t> “</a:t>
                      </a:r>
                      <a:r>
                        <a:rPr lang="ja-JP" altLang="en-US" sz="2000" u="none" strike="noStrike">
                          <a:effectLst/>
                        </a:rPr>
                        <a:t>元宝”</a:t>
                      </a:r>
                      <a:endParaRPr lang="ja-JP" alt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Soybean oil, rice and flour</a:t>
                      </a:r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5317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Orchid </a:t>
                      </a:r>
                      <a:r>
                        <a:rPr lang="en-US" sz="2000" u="none" strike="noStrike">
                          <a:effectLst/>
                        </a:rPr>
                        <a:t>“</a:t>
                      </a:r>
                      <a:r>
                        <a:rPr lang="ja-JP" altLang="en-US" sz="2000" u="none" strike="noStrike">
                          <a:effectLst/>
                        </a:rPr>
                        <a:t>胡姬花”</a:t>
                      </a:r>
                      <a:endParaRPr lang="ja-JP" alt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Peanut oil and blended oil</a:t>
                      </a:r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89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Fengyuan </a:t>
                      </a:r>
                      <a:r>
                        <a:rPr lang="en-US" sz="2000" u="none" strike="noStrike">
                          <a:effectLst/>
                        </a:rPr>
                        <a:t>“</a:t>
                      </a:r>
                      <a:r>
                        <a:rPr lang="ja-JP" altLang="en-US" sz="2000" u="none" strike="noStrike">
                          <a:effectLst/>
                        </a:rPr>
                        <a:t>丰苑”</a:t>
                      </a:r>
                      <a:endParaRPr lang="ja-JP" alt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Feed meals</a:t>
                      </a:r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4384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Jin Li</a:t>
                      </a:r>
                      <a:r>
                        <a:rPr lang="en-US" sz="2000" u="none" strike="noStrike">
                          <a:effectLst/>
                        </a:rPr>
                        <a:t> “</a:t>
                      </a:r>
                      <a:r>
                        <a:rPr lang="ja-JP" altLang="en-US" sz="2000" u="none" strike="noStrike">
                          <a:effectLst/>
                        </a:rPr>
                        <a:t>金鸝”</a:t>
                      </a:r>
                      <a:endParaRPr lang="ja-JP" alt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Specialty fats</a:t>
                      </a:r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662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Huaqi</a:t>
                      </a:r>
                      <a:r>
                        <a:rPr lang="en-US" sz="2000" u="none" strike="noStrike">
                          <a:effectLst/>
                        </a:rPr>
                        <a:t> “</a:t>
                      </a:r>
                      <a:r>
                        <a:rPr lang="ja-JP" altLang="en-US" sz="2000" u="none" strike="noStrike">
                          <a:effectLst/>
                        </a:rPr>
                        <a:t>花旗”</a:t>
                      </a:r>
                      <a:endParaRPr lang="ja-JP" alt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Edible oils, flour and specialty fats</a:t>
                      </a:r>
                      <a:endParaRPr 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89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Reyland </a:t>
                      </a:r>
                      <a:r>
                        <a:rPr lang="en-US" sz="2000" u="none" strike="noStrike">
                          <a:effectLst/>
                        </a:rPr>
                        <a:t>“</a:t>
                      </a:r>
                      <a:r>
                        <a:rPr lang="ja-JP" altLang="en-US" sz="2000" u="none" strike="noStrike">
                          <a:effectLst/>
                        </a:rPr>
                        <a:t>銳龍”</a:t>
                      </a:r>
                      <a:endParaRPr lang="ja-JP" altLang="en-US" sz="1600" b="0" i="0" u="none" strike="noStrike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Oleochemicals</a:t>
                      </a:r>
                      <a:endParaRPr lang="en-US" sz="1600" b="0" i="0" u="none" strike="noStrike" dirty="0">
                        <a:solidFill>
                          <a:srgbClr val="626645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7" name="Picture 26" descr="http://www.yihaikerry.com.cn/en/business/images/jl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071688"/>
            <a:ext cx="5238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ttp://www.yihaikerry.com.cn/en/business/images/kouf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509838"/>
            <a:ext cx="5524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www.yihaikerry.com.cn/en/business/images/xm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3052763"/>
            <a:ext cx="5810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http://www.yihaikerry.com.cn/en/business/images/yb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3595688"/>
            <a:ext cx="5238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ttp://www.yihaikerry.com.cn/en/business/images/hjh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4043363"/>
            <a:ext cx="5238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http://www.yihaikerry.com.cn/en/business/images/fy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4586288"/>
            <a:ext cx="5429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http://www.yihaikerry.com.cn/en/business/images/jl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4881563"/>
            <a:ext cx="6667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http://www.yihaikerry.com.cn/en/business/images/hq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5329238"/>
            <a:ext cx="4762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http://www.yihaikerry.com.cn/en/business/images/rl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6005513"/>
            <a:ext cx="6953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353009"/>
              </p:ext>
            </p:extLst>
          </p:nvPr>
        </p:nvGraphicFramePr>
        <p:xfrm>
          <a:off x="179512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84" y="4653136"/>
            <a:ext cx="2169452" cy="16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D62-68AA-47A8-AB09-CF9AFB44CCC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741" y="260648"/>
            <a:ext cx="8096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n-CA"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/>
              <a:t>Palm Oil’s place: Top </a:t>
            </a:r>
            <a:r>
              <a:rPr lang="en-US" sz="3200" dirty="0"/>
              <a:t>3 </a:t>
            </a:r>
            <a:r>
              <a:rPr lang="en-US" sz="3200" dirty="0" smtClean="0"/>
              <a:t>Veg </a:t>
            </a:r>
            <a:r>
              <a:rPr lang="en-US" sz="3200" dirty="0"/>
              <a:t>Oils World Supply</a:t>
            </a:r>
          </a:p>
        </p:txBody>
      </p:sp>
    </p:spTree>
    <p:extLst>
      <p:ext uri="{BB962C8B-B14F-4D97-AF65-F5344CB8AC3E}">
        <p14:creationId xmlns:p14="http://schemas.microsoft.com/office/powerpoint/2010/main" val="23979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en-US" b="1" dirty="0" smtClean="0"/>
              <a:t>Palm Oil cultivation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7" t="12049" r="13052"/>
          <a:stretch/>
        </p:blipFill>
        <p:spPr>
          <a:xfrm>
            <a:off x="85692" y="908720"/>
            <a:ext cx="8972615" cy="4034567"/>
          </a:xfrm>
        </p:spPr>
      </p:pic>
      <p:sp>
        <p:nvSpPr>
          <p:cNvPr id="3" name="TextBox 2"/>
          <p:cNvSpPr txBox="1"/>
          <p:nvPr/>
        </p:nvSpPr>
        <p:spPr>
          <a:xfrm>
            <a:off x="539552" y="509378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Oil Palm tree is originally from Nigeria, Africa – brought to Malaysia by the British</a:t>
            </a:r>
          </a:p>
          <a:p>
            <a:r>
              <a:rPr lang="en-US" dirty="0" smtClean="0"/>
              <a:t>Over 90% of cultivated Oil Palm today is in Malaysia and Indonesia</a:t>
            </a:r>
          </a:p>
          <a:p>
            <a:endParaRPr lang="en-US" dirty="0"/>
          </a:p>
          <a:p>
            <a:r>
              <a:rPr lang="en-US" dirty="0"/>
              <a:t>Africans generally eat it </a:t>
            </a:r>
            <a:r>
              <a:rPr lang="en-US" dirty="0" smtClean="0"/>
              <a:t>unprocessed</a:t>
            </a:r>
          </a:p>
          <a:p>
            <a:r>
              <a:rPr lang="en-US" dirty="0" smtClean="0"/>
              <a:t>Cultivation hasn’t taken off in a big way in South America – Palm Trees there plagued by ‘bud rot’ – has killed off entire plantations in as little as 2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7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Rainforest-&gt;Logged-&gt;Oil Palm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5904656" cy="56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9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8687"/>
            <a:ext cx="7056784" cy="64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234C-1D70-4020-817C-D4A27AAEAF4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7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4248</Words>
  <Application>Microsoft Office PowerPoint</Application>
  <PresentationFormat>On-screen Show (4:3)</PresentationFormat>
  <Paragraphs>1932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1_Office Theme</vt:lpstr>
      <vt:lpstr>FRE 501 2013 Lab 9 (Nov 5th)</vt:lpstr>
      <vt:lpstr>Mission Statement</vt:lpstr>
      <vt:lpstr>Palm Oil Overview</vt:lpstr>
      <vt:lpstr>We all eat palm, some of you put it on your face</vt:lpstr>
      <vt:lpstr>Yihai Kerry brands in China</vt:lpstr>
      <vt:lpstr>PowerPoint Presentation</vt:lpstr>
      <vt:lpstr>Palm Oil cultivation</vt:lpstr>
      <vt:lpstr>Rainforest-&gt;Logged-&gt;Oil Palm</vt:lpstr>
      <vt:lpstr>PowerPoint Presentation</vt:lpstr>
      <vt:lpstr>Palm – Friend or Foe?</vt:lpstr>
      <vt:lpstr>Amazon Deforestation</vt:lpstr>
      <vt:lpstr>Palm is a long-lived perennial Palm Oil Yield with Age (FFB and Oil)</vt:lpstr>
      <vt:lpstr>Harvesting Palm is “high”ly skilled job and a “tall” order</vt:lpstr>
      <vt:lpstr>Oil Palm is perennial but still exhibits Seasonality Corn and Soybeans are ‘annuals’</vt:lpstr>
      <vt:lpstr>Applying Storage Theory</vt:lpstr>
      <vt:lpstr>Plantation Economics and Policy</vt:lpstr>
      <vt:lpstr>A brief history of palm (prices)</vt:lpstr>
      <vt:lpstr>Plantation Cashflow –long-term 30 year investments</vt:lpstr>
      <vt:lpstr>Financial modeling and  forecasting – with array formulas yield matrix upgrade (practice your quant skills)</vt:lpstr>
      <vt:lpstr>Export Tax Structure Complexity</vt:lpstr>
      <vt:lpstr>Main Features of tax structure</vt:lpstr>
      <vt:lpstr>Other countries’ response</vt:lpstr>
      <vt:lpstr>Palm – Friend or Foe?</vt:lpstr>
      <vt:lpstr>PowerPoint Presentation</vt:lpstr>
      <vt:lpstr>Hedging</vt:lpstr>
      <vt:lpstr>Largest plantations in Msia/Indonesia (total 13 mil ha planted) – quite fragmented</vt:lpstr>
      <vt:lpstr>First Resources</vt:lpstr>
      <vt:lpstr>Plantation Share Prices vs. Commodity Price  2010-2013</vt:lpstr>
      <vt:lpstr>Hedging Matters Qtrly EBITDA: FR vs GGR</vt:lpstr>
      <vt:lpstr>PowerPoint Presentation</vt:lpstr>
      <vt:lpstr>Tiered Hedges help protect Company’s cashflow</vt:lpstr>
      <vt:lpstr>Ideal Hedge Ratios</vt:lpstr>
      <vt:lpstr>EBITDA per mt with varying Hedge levels  Does anything look odd?</vt:lpstr>
      <vt:lpstr>Plantation ebitda per mt CPO:  Hedged with a 50% Swap</vt:lpstr>
      <vt:lpstr>Commodity Swaps</vt:lpstr>
      <vt:lpstr>Options</vt:lpstr>
      <vt:lpstr>Why use derivatives like swaps and collars instead of just futures, or OTC contracts</vt:lpstr>
      <vt:lpstr>Plantation ebitda per mt CPO:  Hedged with a 75% Collar</vt:lpstr>
      <vt:lpstr>Economics vs. Statistics</vt:lpstr>
      <vt:lpstr>PowerPoint Presentation</vt:lpstr>
      <vt:lpstr>List of derivative examples:</vt:lpstr>
      <vt:lpstr>Refinery Spread-Options</vt:lpstr>
      <vt:lpstr>Concluding Remarks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LIEW</dc:creator>
  <cp:lastModifiedBy>liewmark</cp:lastModifiedBy>
  <cp:revision>113</cp:revision>
  <dcterms:created xsi:type="dcterms:W3CDTF">2013-09-04T16:31:33Z</dcterms:created>
  <dcterms:modified xsi:type="dcterms:W3CDTF">2013-11-05T07:12:26Z</dcterms:modified>
</cp:coreProperties>
</file>