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77" r:id="rId5"/>
    <p:sldId id="274" r:id="rId6"/>
    <p:sldId id="276" r:id="rId7"/>
    <p:sldId id="278" r:id="rId8"/>
    <p:sldId id="295" r:id="rId9"/>
    <p:sldId id="279" r:id="rId10"/>
    <p:sldId id="280" r:id="rId11"/>
    <p:sldId id="293" r:id="rId12"/>
    <p:sldId id="281" r:id="rId13"/>
    <p:sldId id="292" r:id="rId14"/>
    <p:sldId id="294" r:id="rId15"/>
    <p:sldId id="282" r:id="rId16"/>
    <p:sldId id="283" r:id="rId17"/>
    <p:sldId id="284" r:id="rId18"/>
    <p:sldId id="285" r:id="rId19"/>
    <p:sldId id="286" r:id="rId20"/>
    <p:sldId id="287" r:id="rId21"/>
    <p:sldId id="291" r:id="rId22"/>
    <p:sldId id="289" r:id="rId23"/>
    <p:sldId id="290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00A5C73-3FED-46AF-BC4E-7F904498FD63}">
          <p14:sldIdLst>
            <p14:sldId id="256"/>
            <p14:sldId id="275"/>
            <p14:sldId id="273"/>
          </p14:sldIdLst>
        </p14:section>
        <p14:section name="Background" id="{755C806A-4141-492D-91C1-CD50B25F6324}">
          <p14:sldIdLst>
            <p14:sldId id="277"/>
            <p14:sldId id="274"/>
          </p14:sldIdLst>
        </p14:section>
        <p14:section name="Contract Specs" id="{CCB69111-3448-4F1E-90B1-9221DA3B29C5}">
          <p14:sldIdLst>
            <p14:sldId id="276"/>
            <p14:sldId id="278"/>
          </p14:sldIdLst>
        </p14:section>
        <p14:section name="Futures Curves" id="{FB098BA6-83E1-4D4C-88AF-2878EA9FDCDD}">
          <p14:sldIdLst>
            <p14:sldId id="295"/>
            <p14:sldId id="279"/>
            <p14:sldId id="280"/>
            <p14:sldId id="293"/>
            <p14:sldId id="281"/>
            <p14:sldId id="292"/>
          </p14:sldIdLst>
        </p14:section>
        <p14:section name="Basic Relationships" id="{261E46A8-E9DC-4A7B-82E0-BDDDF6FCB92A}">
          <p14:sldIdLst>
            <p14:sldId id="294"/>
            <p14:sldId id="282"/>
            <p14:sldId id="283"/>
            <p14:sldId id="284"/>
            <p14:sldId id="285"/>
            <p14:sldId id="286"/>
          </p14:sldIdLst>
        </p14:section>
        <p14:section name="What to look out for" id="{6C1C1C66-852C-420F-84F3-3EC7D792D7DF}">
          <p14:sldIdLst>
            <p14:sldId id="287"/>
            <p14:sldId id="291"/>
            <p14:sldId id="289"/>
            <p14:sldId id="290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8" autoAdjust="0"/>
    <p:restoredTop sz="94660"/>
  </p:normalViewPr>
  <p:slideViewPr>
    <p:cSldViewPr>
      <p:cViewPr varScale="1">
        <p:scale>
          <a:sx n="69" d="100"/>
          <a:sy n="69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iewmark\Desktop\Futures%20Curv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wmark\Desktop\Futures%20Cur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2401088752795"/>
          <c:y val="0.13936351706036745"/>
          <c:w val="0.80218394575678043"/>
          <c:h val="0.59761778874462734"/>
        </c:manualLayout>
      </c:layout>
      <c:lineChart>
        <c:grouping val="standard"/>
        <c:varyColors val="0"/>
        <c:ser>
          <c:idx val="1"/>
          <c:order val="0"/>
          <c:tx>
            <c:v>Wheat</c:v>
          </c:tx>
          <c:spPr>
            <a:ln w="57150"/>
          </c:spPr>
          <c:marker>
            <c:spPr>
              <a:ln w="57150"/>
            </c:spPr>
          </c:marker>
          <c:cat>
            <c:numRef>
              <c:f>Sheet1!$P$5:$P$20</c:f>
              <c:numCache>
                <c:formatCode>mmm\-yy</c:formatCode>
                <c:ptCount val="16"/>
                <c:pt idx="0">
                  <c:v>41518</c:v>
                </c:pt>
                <c:pt idx="1">
                  <c:v>41609</c:v>
                </c:pt>
                <c:pt idx="2">
                  <c:v>41699</c:v>
                </c:pt>
                <c:pt idx="3">
                  <c:v>41760</c:v>
                </c:pt>
                <c:pt idx="4">
                  <c:v>41821</c:v>
                </c:pt>
                <c:pt idx="5">
                  <c:v>41883</c:v>
                </c:pt>
                <c:pt idx="6">
                  <c:v>41974</c:v>
                </c:pt>
                <c:pt idx="7">
                  <c:v>42064</c:v>
                </c:pt>
                <c:pt idx="8">
                  <c:v>42125</c:v>
                </c:pt>
                <c:pt idx="9">
                  <c:v>42186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42491</c:v>
                </c:pt>
                <c:pt idx="14">
                  <c:v>42552</c:v>
                </c:pt>
                <c:pt idx="15">
                  <c:v>42705</c:v>
                </c:pt>
              </c:numCache>
            </c:numRef>
          </c:cat>
          <c:val>
            <c:numRef>
              <c:f>Sheet1!$R$5:$R$20</c:f>
              <c:numCache>
                <c:formatCode>_(* #,##0.00_);_(* \(#,##0.00\);_(* "-"??_);_(@_)</c:formatCode>
                <c:ptCount val="16"/>
                <c:pt idx="0">
                  <c:v>635</c:v>
                </c:pt>
                <c:pt idx="1">
                  <c:v>647.75</c:v>
                </c:pt>
                <c:pt idx="2">
                  <c:v>660.25</c:v>
                </c:pt>
                <c:pt idx="3">
                  <c:v>668.5</c:v>
                </c:pt>
                <c:pt idx="4">
                  <c:v>662.75</c:v>
                </c:pt>
                <c:pt idx="5">
                  <c:v>669.5</c:v>
                </c:pt>
                <c:pt idx="6">
                  <c:v>680.25</c:v>
                </c:pt>
                <c:pt idx="7">
                  <c:v>688.25</c:v>
                </c:pt>
                <c:pt idx="8">
                  <c:v>691</c:v>
                </c:pt>
                <c:pt idx="9">
                  <c:v>687.25</c:v>
                </c:pt>
                <c:pt idx="10">
                  <c:v>688.5</c:v>
                </c:pt>
                <c:pt idx="11">
                  <c:v>699.5</c:v>
                </c:pt>
                <c:pt idx="12">
                  <c:v>699.5</c:v>
                </c:pt>
                <c:pt idx="13">
                  <c:v>699.5</c:v>
                </c:pt>
                <c:pt idx="14">
                  <c:v>704.75</c:v>
                </c:pt>
              </c:numCache>
            </c:numRef>
          </c:val>
          <c:smooth val="0"/>
        </c:ser>
        <c:ser>
          <c:idx val="0"/>
          <c:order val="1"/>
          <c:tx>
            <c:v>Corn</c:v>
          </c:tx>
          <c:spPr>
            <a:ln w="57150"/>
          </c:spPr>
          <c:marker>
            <c:spPr>
              <a:ln w="57150"/>
            </c:spPr>
          </c:marker>
          <c:cat>
            <c:numRef>
              <c:f>Sheet1!$P$5:$P$20</c:f>
              <c:numCache>
                <c:formatCode>mmm\-yy</c:formatCode>
                <c:ptCount val="16"/>
                <c:pt idx="0">
                  <c:v>41518</c:v>
                </c:pt>
                <c:pt idx="1">
                  <c:v>41609</c:v>
                </c:pt>
                <c:pt idx="2">
                  <c:v>41699</c:v>
                </c:pt>
                <c:pt idx="3">
                  <c:v>41760</c:v>
                </c:pt>
                <c:pt idx="4">
                  <c:v>41821</c:v>
                </c:pt>
                <c:pt idx="5">
                  <c:v>41883</c:v>
                </c:pt>
                <c:pt idx="6">
                  <c:v>41974</c:v>
                </c:pt>
                <c:pt idx="7">
                  <c:v>42064</c:v>
                </c:pt>
                <c:pt idx="8">
                  <c:v>42125</c:v>
                </c:pt>
                <c:pt idx="9">
                  <c:v>42186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42491</c:v>
                </c:pt>
                <c:pt idx="14">
                  <c:v>42552</c:v>
                </c:pt>
                <c:pt idx="15">
                  <c:v>42705</c:v>
                </c:pt>
              </c:numCache>
            </c:numRef>
          </c:cat>
          <c:val>
            <c:numRef>
              <c:f>Sheet1!$Q$5:$Q$20</c:f>
              <c:numCache>
                <c:formatCode>_(* #,##0.00_);_(* \(#,##0.00\);_(* "-"??_);_(@_)</c:formatCode>
                <c:ptCount val="16"/>
                <c:pt idx="0">
                  <c:v>491.5</c:v>
                </c:pt>
                <c:pt idx="1">
                  <c:v>468.25</c:v>
                </c:pt>
                <c:pt idx="2">
                  <c:v>481</c:v>
                </c:pt>
                <c:pt idx="3">
                  <c:v>489.5</c:v>
                </c:pt>
                <c:pt idx="4">
                  <c:v>495.5</c:v>
                </c:pt>
                <c:pt idx="5">
                  <c:v>498.5</c:v>
                </c:pt>
                <c:pt idx="6">
                  <c:v>503.75</c:v>
                </c:pt>
                <c:pt idx="7">
                  <c:v>512.25</c:v>
                </c:pt>
                <c:pt idx="8">
                  <c:v>517</c:v>
                </c:pt>
                <c:pt idx="9">
                  <c:v>519</c:v>
                </c:pt>
                <c:pt idx="10">
                  <c:v>504.75</c:v>
                </c:pt>
                <c:pt idx="11">
                  <c:v>500.5</c:v>
                </c:pt>
                <c:pt idx="14">
                  <c:v>513</c:v>
                </c:pt>
                <c:pt idx="15">
                  <c:v>496.75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55040"/>
        <c:axId val="38856960"/>
      </c:lineChart>
      <c:dateAx>
        <c:axId val="38855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8856960"/>
        <c:crosses val="autoZero"/>
        <c:auto val="1"/>
        <c:lblOffset val="100"/>
        <c:baseTimeUnit val="months"/>
      </c:dateAx>
      <c:valAx>
        <c:axId val="38856960"/>
        <c:scaling>
          <c:orientation val="minMax"/>
          <c:min val="45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Cents/Bushel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3.2467191601049897E-2"/>
            </c:manualLayout>
          </c:layout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3885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18044619422576"/>
          <c:y val="0.40702354913969085"/>
          <c:w val="0.15906977252843393"/>
          <c:h val="0.16743438320209975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Soybeans in Backwardation </a:t>
            </a:r>
            <a:r>
              <a:rPr lang="en-US" b="0" dirty="0" smtClean="0"/>
              <a:t>(downward sloping)</a:t>
            </a:r>
            <a:endParaRPr lang="en-US" b="0" dirty="0"/>
          </a:p>
        </c:rich>
      </c:tx>
      <c:layout>
        <c:manualLayout>
          <c:xMode val="edge"/>
          <c:yMode val="edge"/>
          <c:x val="0.29838971517449209"/>
          <c:y val="0.127382172589568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82195975503063"/>
          <c:y val="0.13936351706036745"/>
          <c:w val="0.82626749781277342"/>
          <c:h val="0.57324948964712741"/>
        </c:manualLayout>
      </c:layout>
      <c:lineChart>
        <c:grouping val="standard"/>
        <c:varyColors val="0"/>
        <c:ser>
          <c:idx val="1"/>
          <c:order val="0"/>
          <c:tx>
            <c:v>Soybeans</c:v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38100"/>
            </c:spPr>
          </c:marker>
          <c:cat>
            <c:numRef>
              <c:f>Sheet1!$K$5:$K$27</c:f>
              <c:numCache>
                <c:formatCode>mmm\-yy</c:formatCode>
                <c:ptCount val="23"/>
                <c:pt idx="0">
                  <c:v>41518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41699</c:v>
                </c:pt>
                <c:pt idx="5">
                  <c:v>41760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42064</c:v>
                </c:pt>
                <c:pt idx="13">
                  <c:v>42125</c:v>
                </c:pt>
                <c:pt idx="14">
                  <c:v>42186</c:v>
                </c:pt>
                <c:pt idx="15">
                  <c:v>42217</c:v>
                </c:pt>
                <c:pt idx="16">
                  <c:v>42248</c:v>
                </c:pt>
                <c:pt idx="17">
                  <c:v>42309</c:v>
                </c:pt>
                <c:pt idx="18">
                  <c:v>42339</c:v>
                </c:pt>
                <c:pt idx="19">
                  <c:v>42430</c:v>
                </c:pt>
                <c:pt idx="20">
                  <c:v>42491</c:v>
                </c:pt>
                <c:pt idx="21">
                  <c:v>42552</c:v>
                </c:pt>
                <c:pt idx="22">
                  <c:v>42675</c:v>
                </c:pt>
              </c:numCache>
            </c:numRef>
          </c:cat>
          <c:val>
            <c:numRef>
              <c:f>Sheet1!$N$5:$N$27</c:f>
              <c:numCache>
                <c:formatCode>_(* #,##0.00_);_(* \(#,##0.00\);_(* "-"??_);_(@_)</c:formatCode>
                <c:ptCount val="23"/>
                <c:pt idx="0">
                  <c:v>1437</c:v>
                </c:pt>
                <c:pt idx="1">
                  <c:v>1367.75</c:v>
                </c:pt>
                <c:pt idx="3">
                  <c:v>1365.25</c:v>
                </c:pt>
                <c:pt idx="4">
                  <c:v>1343</c:v>
                </c:pt>
                <c:pt idx="5">
                  <c:v>1310.75</c:v>
                </c:pt>
                <c:pt idx="6">
                  <c:v>1304.25</c:v>
                </c:pt>
                <c:pt idx="7">
                  <c:v>1280</c:v>
                </c:pt>
                <c:pt idx="8">
                  <c:v>1228</c:v>
                </c:pt>
                <c:pt idx="9">
                  <c:v>1185.5</c:v>
                </c:pt>
                <c:pt idx="11">
                  <c:v>1189</c:v>
                </c:pt>
                <c:pt idx="12">
                  <c:v>1187</c:v>
                </c:pt>
                <c:pt idx="13">
                  <c:v>1180.5</c:v>
                </c:pt>
                <c:pt idx="14">
                  <c:v>1182.25</c:v>
                </c:pt>
                <c:pt idx="15">
                  <c:v>1176.25</c:v>
                </c:pt>
                <c:pt idx="16">
                  <c:v>1161</c:v>
                </c:pt>
                <c:pt idx="17">
                  <c:v>1134</c:v>
                </c:pt>
                <c:pt idx="21">
                  <c:v>1127.75</c:v>
                </c:pt>
                <c:pt idx="22">
                  <c:v>1095.75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74528"/>
        <c:axId val="39176448"/>
      </c:lineChart>
      <c:dateAx>
        <c:axId val="39174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9176448"/>
        <c:crosses val="autoZero"/>
        <c:auto val="1"/>
        <c:lblOffset val="100"/>
        <c:baseTimeUnit val="months"/>
      </c:dateAx>
      <c:valAx>
        <c:axId val="39176448"/>
        <c:scaling>
          <c:orientation val="minMax"/>
          <c:min val="1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Cents/Bushel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3.2467191601049897E-2"/>
            </c:manualLayout>
          </c:layout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39174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0.39082</cdr:x>
      <cdr:y>0.05797</cdr:y>
    </cdr:from>
    <cdr:to>
      <cdr:x>0.94664</cdr:x>
      <cdr:y>0.15942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288032"/>
          <a:ext cx="46085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Wheat and Corn in </a:t>
          </a:r>
          <a:r>
            <a:rPr lang="en-US" sz="1600" dirty="0" err="1" smtClean="0"/>
            <a:t>Contango</a:t>
          </a:r>
          <a:r>
            <a:rPr lang="en-US" sz="1600" dirty="0" smtClean="0"/>
            <a:t> (upward sloping)</a:t>
          </a:r>
          <a:endParaRPr lang="en-US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01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50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21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88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73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0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65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89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0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69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6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41A5-7DC4-46B0-B61F-DCCE4D39FF8C}" type="datetimeFigureOut">
              <a:rPr lang="en-CA" smtClean="0"/>
              <a:t>2013-09-10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mliew/2012/10/25/curve-flattener-spread-trade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s.usda.gov/cmp/circular_schedule.as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markets/economic-calendar/" TargetMode="External"/><Relationship Id="rId2" Type="http://schemas.openxmlformats.org/officeDocument/2006/relationships/hyperlink" Target="http://biz.yahoo.com/c/ec/20133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egroup.com/education/econ_calendar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yc.yale.edu/economics/econ-252-11/lecture-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FRE 501 2013</a:t>
            </a:r>
            <a:br>
              <a:rPr lang="en-CA" dirty="0" smtClean="0"/>
            </a:br>
            <a:r>
              <a:rPr lang="en-CA" dirty="0" smtClean="0"/>
              <a:t>Lab 2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Game Preparation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94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Futures Curves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46350"/>
              </p:ext>
            </p:extLst>
          </p:nvPr>
        </p:nvGraphicFramePr>
        <p:xfrm>
          <a:off x="461472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59492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Series usually refer to just spot price or, 1</a:t>
            </a:r>
            <a:r>
              <a:rPr lang="en-US" baseline="30000" dirty="0" smtClean="0"/>
              <a:t>st</a:t>
            </a:r>
            <a:r>
              <a:rPr lang="en-US" dirty="0" smtClean="0"/>
              <a:t> nearby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Month Codes for futures contracts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727525"/>
              </p:ext>
            </p:extLst>
          </p:nvPr>
        </p:nvGraphicFramePr>
        <p:xfrm>
          <a:off x="1763688" y="1196752"/>
          <a:ext cx="5688632" cy="4411980"/>
        </p:xfrm>
        <a:graphic>
          <a:graphicData uri="http://schemas.openxmlformats.org/drawingml/2006/table">
            <a:tbl>
              <a:tblPr/>
              <a:tblGrid>
                <a:gridCol w="2844316"/>
                <a:gridCol w="2844316"/>
              </a:tblGrid>
              <a:tr h="2745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Month Codes</a:t>
                      </a:r>
                      <a:endParaRPr lang="en-US" sz="1200" b="1">
                        <a:effectLst/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Code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Month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</a:tr>
              <a:tr h="405421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T>
                      <a:noFill/>
                    </a:lnT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January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February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March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April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May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June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July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Q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August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U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September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October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November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7450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Arial"/>
                        </a:rPr>
                        <a:t>Z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December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contract to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Focus on trading the nearby months:</a:t>
            </a:r>
          </a:p>
          <a:p>
            <a:r>
              <a:rPr lang="en-US" dirty="0" smtClean="0"/>
              <a:t>They are the most volatile and sensitive to supply/demand shocks</a:t>
            </a:r>
          </a:p>
          <a:p>
            <a:r>
              <a:rPr lang="en-US" dirty="0" smtClean="0"/>
              <a:t>In reality, they are also the most liquid (most market participants here, highest volume)</a:t>
            </a:r>
          </a:p>
          <a:p>
            <a:r>
              <a:rPr lang="en-US" dirty="0" smtClean="0"/>
              <a:t>Don’t trade the Sep 2013 contract – won’t have to worry about rolling contracts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My spread trade in 2012</a:t>
            </a:r>
            <a:endParaRPr lang="en-US" dirty="0"/>
          </a:p>
        </p:txBody>
      </p:sp>
      <p:pic>
        <p:nvPicPr>
          <p:cNvPr id="1026" name="Picture 2" descr="http://blogs.ubc.ca/mliew/files/2012/10/Wheat-Curv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23504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1484784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://blogs.ubc.ca/mliew/2012/10/25/curve-flattener-spread-trade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Droughts last year.  Nearby prices had to be high to ration demand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42930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Balance:  40k</a:t>
            </a:r>
          </a:p>
          <a:p>
            <a:endParaRPr lang="en-US" dirty="0" smtClean="0"/>
          </a:p>
          <a:p>
            <a:r>
              <a:rPr lang="en-US" dirty="0" smtClean="0"/>
              <a:t>Spread Trade</a:t>
            </a:r>
          </a:p>
          <a:p>
            <a:r>
              <a:rPr lang="en-US" dirty="0" smtClean="0"/>
              <a:t>End of Game :  +15k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8224" y="5493425"/>
            <a:ext cx="208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Till today:          +25k</a:t>
            </a:r>
          </a:p>
        </p:txBody>
      </p:sp>
    </p:spTree>
    <p:extLst>
      <p:ext uri="{BB962C8B-B14F-4D97-AF65-F5344CB8AC3E}">
        <p14:creationId xmlns:p14="http://schemas.microsoft.com/office/powerpoint/2010/main" val="3347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285293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72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/>
              <a:t>Corn and Soybeans are production substitutes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7" y="2275116"/>
            <a:ext cx="4362225" cy="28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nasa.gov/images/content/351431main_soybean_yield-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75" y="1700808"/>
            <a:ext cx="4641621" cy="35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95" y="5380327"/>
            <a:ext cx="7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538032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SOYBEANS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868" y="86807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can figure out price implications on your own – that’s the fun part</a:t>
            </a:r>
            <a:r>
              <a:rPr lang="en-US" b="1" dirty="0" smtClean="0"/>
              <a:t>!</a:t>
            </a:r>
          </a:p>
          <a:p>
            <a:pPr algn="ctr"/>
            <a:r>
              <a:rPr lang="en-US" b="1" dirty="0" smtClean="0"/>
              <a:t>Ariel can tell us all about Corn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14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Wheat – best left to Canadians</a:t>
            </a:r>
            <a:endParaRPr lang="en-US" dirty="0"/>
          </a:p>
        </p:txBody>
      </p:sp>
      <p:pic>
        <p:nvPicPr>
          <p:cNvPr id="4" name="Picture 6" descr="http://wps.prenhall.com/wps/media/objects/3058/3132088/FIG06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064896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2636912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Brendan can tell us about wheat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Corn and Wheat are demand substitutes, in both human feed and animal feed</a:t>
            </a:r>
          </a:p>
          <a:p>
            <a:r>
              <a:rPr lang="en-US" dirty="0" smtClean="0"/>
              <a:t>Corn and Soybeans are also demand substitutes – oil and protein</a:t>
            </a:r>
          </a:p>
          <a:p>
            <a:pPr lvl="1"/>
            <a:r>
              <a:rPr lang="en-US" dirty="0" smtClean="0"/>
              <a:t>Corn-ethanol and soybean methyl ester (biodiesel) linked through energy markets and biofuel policies</a:t>
            </a:r>
          </a:p>
          <a:p>
            <a:pPr lvl="1"/>
            <a:r>
              <a:rPr lang="en-US" dirty="0" smtClean="0"/>
              <a:t>Remaining protein are substitutes in animal feed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08518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do the historical price charts and correlations yourselves to see the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apaninc.com/files/images/mgz_72_commo-price-cy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755"/>
            <a:ext cx="8671244" cy="61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Barry Bannister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Price is the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Why does the price of energy lead all other commodities?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17293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Everything we harvest from the planet requires energy.   If energy were infinitely cheap, it would be possible to convert a mountain into pure elements for no cost.   All commodity prices would move toward zero.   </a:t>
            </a:r>
          </a:p>
          <a:p>
            <a:endParaRPr lang="en-US" sz="2400" dirty="0"/>
          </a:p>
          <a:p>
            <a:r>
              <a:rPr lang="en-US" sz="2400" dirty="0"/>
              <a:t>Food still requires other inputs (biological and chemical transformation in addition to mechanical transformation) but modern day </a:t>
            </a:r>
            <a:r>
              <a:rPr lang="en-US" sz="2400" dirty="0" err="1"/>
              <a:t>ag</a:t>
            </a:r>
            <a:r>
              <a:rPr lang="en-US" sz="2400" dirty="0"/>
              <a:t>. production is highly energy intensive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Mission </a:t>
            </a:r>
            <a:r>
              <a:rPr lang="en-CA" b="1" dirty="0" smtClean="0"/>
              <a:t>Statement (refined)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889248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Understand how </a:t>
            </a:r>
            <a:r>
              <a:rPr lang="en-US" dirty="0"/>
              <a:t>commodity futures markets </a:t>
            </a:r>
            <a:r>
              <a:rPr lang="en-US" dirty="0" smtClean="0"/>
              <a:t>work, </a:t>
            </a:r>
          </a:p>
          <a:p>
            <a:pPr marL="0" indent="0" algn="ctr">
              <a:buNone/>
            </a:pPr>
            <a:r>
              <a:rPr lang="en-US" dirty="0" smtClean="0"/>
              <a:t>Formulate </a:t>
            </a:r>
            <a:r>
              <a:rPr lang="en-US" dirty="0"/>
              <a:t>and </a:t>
            </a:r>
            <a:r>
              <a:rPr lang="en-US" dirty="0" smtClean="0"/>
              <a:t>refine trading </a:t>
            </a:r>
            <a:r>
              <a:rPr lang="en-US" dirty="0"/>
              <a:t>and hedging </a:t>
            </a:r>
            <a:r>
              <a:rPr lang="en-US" dirty="0" smtClean="0"/>
              <a:t>strategies, </a:t>
            </a:r>
            <a:br>
              <a:rPr lang="en-US" dirty="0" smtClean="0"/>
            </a:br>
            <a:r>
              <a:rPr lang="en-US" dirty="0" smtClean="0"/>
              <a:t>Learn and practice risk management,</a:t>
            </a:r>
          </a:p>
          <a:p>
            <a:pPr marL="0" indent="0" algn="ctr">
              <a:buNone/>
            </a:pPr>
            <a:r>
              <a:rPr lang="en-US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preparation for </a:t>
            </a:r>
            <a:r>
              <a:rPr lang="en-US" dirty="0" smtClean="0"/>
              <a:t>future professional roles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83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</a:t>
            </a:r>
            <a:r>
              <a:rPr lang="en-US" smtClean="0"/>
              <a:t>to watch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Supply</a:t>
            </a:r>
          </a:p>
          <a:p>
            <a:pPr lvl="1"/>
            <a:r>
              <a:rPr lang="en-US" dirty="0" smtClean="0"/>
              <a:t>Crop reports, weather reports, planting</a:t>
            </a:r>
          </a:p>
          <a:p>
            <a:pPr lvl="1"/>
            <a:r>
              <a:rPr lang="en-US" dirty="0" smtClean="0"/>
              <a:t>Competitor production, planting</a:t>
            </a:r>
          </a:p>
          <a:p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Import Demand (e.g. BRIC countries)</a:t>
            </a:r>
          </a:p>
          <a:p>
            <a:pPr lvl="1"/>
            <a:r>
              <a:rPr lang="en-US" dirty="0" smtClean="0"/>
              <a:t>Biofuel Regulations</a:t>
            </a:r>
          </a:p>
          <a:p>
            <a:pPr lvl="1"/>
            <a:r>
              <a:rPr lang="en-US" dirty="0" smtClean="0"/>
              <a:t>Crude Oil price</a:t>
            </a:r>
          </a:p>
          <a:p>
            <a:pPr lvl="1"/>
            <a:r>
              <a:rPr lang="en-US" dirty="0" smtClean="0"/>
              <a:t>Macroeconomic / Political Events:</a:t>
            </a:r>
          </a:p>
          <a:p>
            <a:pPr lvl="2"/>
            <a:r>
              <a:rPr lang="en-US" dirty="0" smtClean="0"/>
              <a:t>FX and Bond markets go first</a:t>
            </a:r>
          </a:p>
          <a:p>
            <a:pPr lvl="2"/>
            <a:r>
              <a:rPr lang="en-US" dirty="0" smtClean="0"/>
              <a:t>Energy and Industrials next</a:t>
            </a:r>
          </a:p>
          <a:p>
            <a:pPr lvl="2"/>
            <a:r>
              <a:rPr lang="en-US" dirty="0" smtClean="0"/>
              <a:t>Soft commodities usually go last, but biofuel has tightened the relationship</a:t>
            </a:r>
          </a:p>
          <a:p>
            <a:pPr lvl="2"/>
            <a:r>
              <a:rPr lang="en-US" dirty="0" smtClean="0"/>
              <a:t>Equity (Stock) markets are temperamental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4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6093296"/>
            <a:ext cx="4690864" cy="620688"/>
          </a:xfrm>
        </p:spPr>
        <p:txBody>
          <a:bodyPr>
            <a:noAutofit/>
          </a:bodyPr>
          <a:lstStyle/>
          <a:p>
            <a:r>
              <a:rPr lang="en-US" sz="2000" dirty="0" smtClean="0"/>
              <a:t>I don’t watch TV anymore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836712"/>
            <a:ext cx="4690864" cy="504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Palm futures curve</a:t>
            </a:r>
          </a:p>
          <a:p>
            <a:r>
              <a:rPr lang="en-US" sz="2800" dirty="0" smtClean="0"/>
              <a:t>USD-MYR forward rates</a:t>
            </a:r>
          </a:p>
          <a:p>
            <a:r>
              <a:rPr lang="en-US" sz="2800" dirty="0" smtClean="0"/>
              <a:t>Soybean Oil (CBOT) , Dalian Refined Palm </a:t>
            </a:r>
            <a:r>
              <a:rPr lang="en-US" sz="2800" dirty="0" err="1" smtClean="0"/>
              <a:t>Olein</a:t>
            </a:r>
            <a:endParaRPr lang="en-US" sz="2800" dirty="0" smtClean="0"/>
          </a:p>
          <a:p>
            <a:r>
              <a:rPr lang="en-US" sz="2800" dirty="0" smtClean="0"/>
              <a:t>Energy (Crude, coal, </a:t>
            </a:r>
            <a:r>
              <a:rPr lang="en-US" sz="2800" dirty="0" err="1" smtClean="0"/>
              <a:t>nat</a:t>
            </a:r>
            <a:r>
              <a:rPr lang="en-US" sz="2800" dirty="0" smtClean="0"/>
              <a:t> gas), FX markets, Major equity markets</a:t>
            </a:r>
          </a:p>
          <a:p>
            <a:r>
              <a:rPr lang="en-US" sz="2800" dirty="0" smtClean="0"/>
              <a:t>U.S. 10 year bonds, Major Bank CDS</a:t>
            </a:r>
            <a:endParaRPr lang="en-US" sz="2800" dirty="0"/>
          </a:p>
        </p:txBody>
      </p:sp>
      <p:pic>
        <p:nvPicPr>
          <p:cNvPr id="1026" name="Picture 2" descr="C:\Users\liewmark\Google Drive\0.1 MFRE 2014\501 TA\Lab - Futures Trading Module\IMG-20130730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4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92352" y="152400"/>
            <a:ext cx="469086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Keeping an Eye 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USDA crop report on the 12th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919212"/>
              </p:ext>
            </p:extLst>
          </p:nvPr>
        </p:nvGraphicFramePr>
        <p:xfrm>
          <a:off x="251520" y="1412776"/>
          <a:ext cx="5184575" cy="4994252"/>
        </p:xfrm>
        <a:graphic>
          <a:graphicData uri="http://schemas.openxmlformats.org/drawingml/2006/table">
            <a:tbl>
              <a:tblPr/>
              <a:tblGrid>
                <a:gridCol w="175807"/>
                <a:gridCol w="337935"/>
                <a:gridCol w="3158665"/>
                <a:gridCol w="1512168"/>
              </a:tblGrid>
              <a:tr h="144014">
                <a:tc gridSpan="4">
                  <a:txBody>
                    <a:bodyPr/>
                    <a:lstStyle/>
                    <a:p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September 2013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/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endParaRPr lang="en-US" sz="12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U.S. Export Sales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8:30 a.m. EST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Cotton, Grains, Oilseeds, and World Agricultural Production Data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12:00 p.m. EST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Cotton: World Markets and Trade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12:15 p.m. EST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Grains: World Markets and Trade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12:15 p.m. EST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Oilseeds: World Markets and Trade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12:15 p.m. EST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World Agricultural Production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12:15 p.m. EST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U.S. Export Sales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8:30 a.m. EST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42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Raisins: World Markets and Trade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 p.m. EST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U.S. Export Sales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8:30 a.m. EST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42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Stone Fruit: World Markets and Trade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 p.m. EST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966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U.S. Export Sales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8:30 a.m. EST</a:t>
                      </a:r>
                    </a:p>
                  </a:txBody>
                  <a:tcPr marL="17791" marR="17791" marT="17791" marB="17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112" y="220486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 heavy volume of trading just before and just after the announcement, as markets adjust to new information.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80112" y="126876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http://www.fas.usda.gov/cmp/circular_schedule.asp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20072" y="3573016"/>
            <a:ext cx="3229755" cy="5266400"/>
            <a:chOff x="5086661" y="3789040"/>
            <a:chExt cx="3229755" cy="5266400"/>
          </a:xfrm>
        </p:grpSpPr>
        <p:grpSp>
          <p:nvGrpSpPr>
            <p:cNvPr id="10" name="Group 9"/>
            <p:cNvGrpSpPr/>
            <p:nvPr/>
          </p:nvGrpSpPr>
          <p:grpSpPr>
            <a:xfrm>
              <a:off x="5086661" y="4941168"/>
              <a:ext cx="3024336" cy="4114272"/>
              <a:chOff x="5086661" y="4941168"/>
              <a:chExt cx="3024336" cy="4114272"/>
            </a:xfrm>
          </p:grpSpPr>
          <p:sp>
            <p:nvSpPr>
              <p:cNvPr id="9" name="Arc 8"/>
              <p:cNvSpPr/>
              <p:nvPr/>
            </p:nvSpPr>
            <p:spPr>
              <a:xfrm rot="18960258">
                <a:off x="5086661" y="6412848"/>
                <a:ext cx="3024336" cy="2642592"/>
              </a:xfrm>
              <a:prstGeom prst="arc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012160" y="4941168"/>
                <a:ext cx="1188132" cy="172819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A+</a:t>
                </a:r>
                <a:endParaRPr lang="en-US" sz="4400" dirty="0"/>
              </a:p>
            </p:txBody>
          </p:sp>
        </p:grpSp>
        <p:sp>
          <p:nvSpPr>
            <p:cNvPr id="11" name="Cloud Callout 10"/>
            <p:cNvSpPr/>
            <p:nvPr/>
          </p:nvSpPr>
          <p:spPr>
            <a:xfrm>
              <a:off x="6598829" y="3789040"/>
              <a:ext cx="1717587" cy="129614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I’m </a:t>
              </a:r>
              <a:r>
                <a:rPr lang="en-US" dirty="0" err="1" smtClean="0"/>
                <a:t>gonna</a:t>
              </a:r>
              <a:r>
                <a:rPr lang="en-US" dirty="0" smtClean="0"/>
                <a:t> blog about this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0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Calendars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124744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Yahoo Economic Calendar: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biz.yahoo.com/c/ec/201338.html</a:t>
            </a:r>
            <a:endParaRPr lang="en-US" dirty="0" smtClean="0"/>
          </a:p>
          <a:p>
            <a:r>
              <a:rPr lang="en-US" dirty="0" smtClean="0"/>
              <a:t>Bloomberg Economic Calendar:</a:t>
            </a:r>
          </a:p>
          <a:p>
            <a:r>
              <a:rPr lang="en-US" dirty="0">
                <a:hlinkClick r:id="rId3"/>
              </a:rPr>
              <a:t>http://www.bloomberg.com/markets/economic-calendar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CME Economic Calendar:</a:t>
            </a:r>
          </a:p>
          <a:p>
            <a:r>
              <a:rPr lang="en-US" dirty="0">
                <a:hlinkClick r:id="rId4"/>
              </a:rPr>
              <a:t>http://www.cmegroup.com/education/econ_calendar.html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7704" y="3645024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So many interesting things happening in the world</a:t>
            </a:r>
          </a:p>
        </p:txBody>
      </p:sp>
    </p:spTree>
    <p:extLst>
      <p:ext uri="{BB962C8B-B14F-4D97-AF65-F5344CB8AC3E}">
        <p14:creationId xmlns:p14="http://schemas.microsoft.com/office/powerpoint/2010/main" val="11679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n-US" dirty="0" smtClean="0"/>
              <a:t>Where to Click in </a:t>
            </a:r>
            <a:r>
              <a:rPr lang="en-US" dirty="0" err="1" smtClean="0"/>
              <a:t>Stocktrak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713387"/>
          </a:xfrm>
        </p:spPr>
        <p:txBody>
          <a:bodyPr/>
          <a:lstStyle/>
          <a:p>
            <a:r>
              <a:rPr lang="en-CA" dirty="0" smtClean="0"/>
              <a:t>Background Reading</a:t>
            </a:r>
          </a:p>
          <a:p>
            <a:r>
              <a:rPr lang="en-CA" dirty="0" smtClean="0"/>
              <a:t>Contract Specifics</a:t>
            </a:r>
          </a:p>
          <a:p>
            <a:r>
              <a:rPr lang="en-CA" dirty="0" smtClean="0"/>
              <a:t>Futures Curves</a:t>
            </a:r>
          </a:p>
          <a:p>
            <a:r>
              <a:rPr lang="en-CA" dirty="0" smtClean="0"/>
              <a:t>Basic commodity relationships</a:t>
            </a:r>
          </a:p>
          <a:p>
            <a:r>
              <a:rPr lang="en-CA" dirty="0" smtClean="0"/>
              <a:t>What to look out for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86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Background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Origin of Futures Markets: An MFRE Tale</a:t>
            </a:r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Additional Resources:</a:t>
            </a:r>
          </a:p>
          <a:p>
            <a:r>
              <a:rPr lang="en-US" sz="2000" dirty="0" smtClean="0"/>
              <a:t>Lecture by Robert </a:t>
            </a:r>
            <a:r>
              <a:rPr lang="en-US" sz="2000" dirty="0" err="1" smtClean="0"/>
              <a:t>Shiller</a:t>
            </a:r>
            <a:r>
              <a:rPr lang="en-US" sz="2000" dirty="0" smtClean="0"/>
              <a:t> on Forwards </a:t>
            </a:r>
            <a:r>
              <a:rPr lang="en-US" sz="2000" dirty="0" err="1" smtClean="0"/>
              <a:t>vs</a:t>
            </a:r>
            <a:r>
              <a:rPr lang="en-US" sz="2000" dirty="0" smtClean="0"/>
              <a:t> Futures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oyc.yale.edu/economics/econ-252-11/lecture-15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Commodities we will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Corn (Maize)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Soybeans </a:t>
            </a:r>
          </a:p>
          <a:p>
            <a:pPr marL="457200" lvl="1" indent="0">
              <a:buNone/>
            </a:pPr>
            <a:r>
              <a:rPr lang="en-US" dirty="0" smtClean="0"/>
              <a:t>(those who would like a greater challenge can trade the sub-products: soybean meal / oil)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err="1" smtClean="0"/>
              <a:t>stocktrak</a:t>
            </a:r>
            <a:r>
              <a:rPr lang="en-US" dirty="0" smtClean="0"/>
              <a:t>, go to: </a:t>
            </a:r>
          </a:p>
          <a:p>
            <a:pPr marL="0" indent="0">
              <a:buNone/>
            </a:pPr>
            <a:r>
              <a:rPr lang="en-US" sz="2800" dirty="0" smtClean="0"/>
              <a:t>Trading-&gt;Futures-&gt;United States-&gt;Grains and Oil Seeds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smtClean="0"/>
              <a:t>Your accounts will allow you to trade only U.S. futures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5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229200"/>
            <a:ext cx="849694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Margin: A cash deposit you place with the exchange as a guarantee (read “An MFRE Tale”)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Initial Margin: 	The amount of deposit you need in order to initiate the trade</a:t>
            </a:r>
          </a:p>
          <a:p>
            <a:pPr marL="0" indent="0">
              <a:buNone/>
            </a:pPr>
            <a:r>
              <a:rPr lang="en-US" sz="1600" dirty="0" smtClean="0"/>
              <a:t>Maintenance Margin: The threshold amount before the exchange starts asking you for more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306919"/>
                  </p:ext>
                </p:extLst>
              </p:nvPr>
            </p:nvGraphicFramePr>
            <p:xfrm>
              <a:off x="323528" y="980728"/>
              <a:ext cx="8424937" cy="424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7739"/>
                    <a:gridCol w="1966677"/>
                    <a:gridCol w="2228487"/>
                    <a:gridCol w="2452034"/>
                  </a:tblGrid>
                  <a:tr h="736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 of 9/9/2013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Wheat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Soybeans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5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Contract Size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5000 bushels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5000 bushels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5000 bushels</a:t>
                          </a:r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Price (Sep</a:t>
                          </a:r>
                          <a:r>
                            <a:rPr lang="en-US" baseline="0" dirty="0" smtClean="0"/>
                            <a:t> 13)</a:t>
                          </a:r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(cents/bushel)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477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627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1422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729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Notional Value per contract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23,875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31, 388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71,113 USD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30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Initial</a:t>
                          </a:r>
                          <a:r>
                            <a:rPr lang="en-US" baseline="0" dirty="0" smtClean="0"/>
                            <a:t> Margin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2363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2700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4725 USD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Maintenance Margin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1750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2000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3500 USD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Trading Hours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(electronic)</a:t>
                          </a:r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Sun – Fri, 7:00 p.m. – 7:45 a.m. CT</a:t>
                          </a:r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Mon – Fri, 8:30 a.m. – 1:15 p.m. CT (best prices during this time)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306919"/>
                  </p:ext>
                </p:extLst>
              </p:nvPr>
            </p:nvGraphicFramePr>
            <p:xfrm>
              <a:off x="323528" y="980728"/>
              <a:ext cx="8424937" cy="424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7739"/>
                    <a:gridCol w="1966677"/>
                    <a:gridCol w="2228487"/>
                    <a:gridCol w="2452034"/>
                  </a:tblGrid>
                  <a:tr h="736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 of 9/9/2013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Wheat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Soybeans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5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Contract Size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5000 bushels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5000 bushels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5000 bushels</a:t>
                          </a: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Price (Sep</a:t>
                          </a:r>
                          <a:r>
                            <a:rPr lang="en-US" baseline="0" dirty="0" smtClean="0"/>
                            <a:t> 13)</a:t>
                          </a:r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(cents/bushel)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83" t="-184762" r="-238820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7760" t="-184762" r="-110109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3781" t="-184762" r="-249" b="-396190"/>
                          </a:stretch>
                        </a:blipFill>
                      </a:tcPr>
                    </a:tc>
                  </a:tr>
                  <a:tr h="729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Notional Value per contract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23,875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31, 388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71,113 USD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30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Initial</a:t>
                          </a:r>
                          <a:r>
                            <a:rPr lang="en-US" baseline="0" dirty="0" smtClean="0"/>
                            <a:t> Margin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2363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2700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4725 USD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Maintenance Margin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1750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2000 USD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3500 USD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Trading Hours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(electronic)</a:t>
                          </a:r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Sun – Fri, 7:00 p.m. – 7:45 a.m. CT</a:t>
                          </a:r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Mon – Fri, 8:30 a.m. – 1:15 p.m. CT (best prices during this time)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91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Reality vs. Game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16" y="836712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Margin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98475"/>
              </p:ext>
            </p:extLst>
          </p:nvPr>
        </p:nvGraphicFramePr>
        <p:xfrm>
          <a:off x="251520" y="1268760"/>
          <a:ext cx="8568952" cy="382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589"/>
                <a:gridCol w="2976584"/>
                <a:gridCol w="3517779"/>
              </a:tblGrid>
              <a:tr h="6336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REALITY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STOCKTRAK</a:t>
                      </a:r>
                      <a:endParaRPr 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Only uses one margin number, which is in between the two</a:t>
                      </a:r>
                      <a:endParaRPr lang="en-US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Maintenance 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Different from initial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Margin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 and will change depending on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Unlikely to change for our game</a:t>
                      </a:r>
                      <a:endParaRPr lang="en-US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Spreads margin offset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Margin Calls</a:t>
                      </a:r>
                    </a:p>
                    <a:p>
                      <a:pPr algn="ctr"/>
                      <a:r>
                        <a:rPr lang="en-US" dirty="0" smtClean="0"/>
                        <a:t>Position Limits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Yes (50%)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157192"/>
            <a:ext cx="8496944" cy="17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Other differences:</a:t>
            </a:r>
          </a:p>
          <a:p>
            <a:r>
              <a:rPr lang="en-US" sz="2400" dirty="0" smtClean="0"/>
              <a:t>Trading months</a:t>
            </a:r>
          </a:p>
          <a:p>
            <a:r>
              <a:rPr lang="en-US" sz="2400" dirty="0" smtClean="0"/>
              <a:t>Liquidity, Bid/Asks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</a:t>
            </a:r>
            <a:r>
              <a:rPr lang="en-US" sz="2400" dirty="0" smtClean="0"/>
              <a:t>still very </a:t>
            </a:r>
            <a:r>
              <a:rPr lang="en-US" sz="2400" dirty="0"/>
              <a:t>much sufficient for our learning purposes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6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Futures Curves</a:t>
            </a:r>
          </a:p>
          <a:p>
            <a:pPr marL="0" indent="0" algn="ctr">
              <a:buNone/>
            </a:pPr>
            <a:r>
              <a:rPr lang="en-US" sz="4000" b="1" dirty="0" smtClean="0"/>
              <a:t>Which Contracts to trade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96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Futures Curves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550646"/>
              </p:ext>
            </p:extLst>
          </p:nvPr>
        </p:nvGraphicFramePr>
        <p:xfrm>
          <a:off x="395536" y="1052737"/>
          <a:ext cx="8291264" cy="493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98566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many prices for a commodity</a:t>
            </a:r>
          </a:p>
          <a:p>
            <a:r>
              <a:rPr lang="en-US" dirty="0" smtClean="0"/>
              <a:t>Each point represents a futures contract for delivery in that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971</Words>
  <Application>Microsoft Office PowerPoint</Application>
  <PresentationFormat>On-screen Show (4:3)</PresentationFormat>
  <Paragraphs>235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FRE 501 2013 Lab 2</vt:lpstr>
      <vt:lpstr>Mission Statement (refined)</vt:lpstr>
      <vt:lpstr>Agenda</vt:lpstr>
      <vt:lpstr>Background Reading</vt:lpstr>
      <vt:lpstr>Commodities we will trade</vt:lpstr>
      <vt:lpstr>Contract Specifications</vt:lpstr>
      <vt:lpstr>Reality vs. Game Differences</vt:lpstr>
      <vt:lpstr>PowerPoint Presentation</vt:lpstr>
      <vt:lpstr>Futures Curves</vt:lpstr>
      <vt:lpstr>Futures Curves</vt:lpstr>
      <vt:lpstr>Month Codes for futures contracts</vt:lpstr>
      <vt:lpstr>Which contract to trade</vt:lpstr>
      <vt:lpstr>My spread trade in 2012</vt:lpstr>
      <vt:lpstr>PowerPoint Presentation</vt:lpstr>
      <vt:lpstr>Corn and Soybeans are production substitutes</vt:lpstr>
      <vt:lpstr>Wheat – best left to Canadians</vt:lpstr>
      <vt:lpstr>Demand Side</vt:lpstr>
      <vt:lpstr>PowerPoint Presentation</vt:lpstr>
      <vt:lpstr>Energy Price is the leader</vt:lpstr>
      <vt:lpstr>Some Things to watch</vt:lpstr>
      <vt:lpstr>I don’t watch TV anymore</vt:lpstr>
      <vt:lpstr>USDA crop report on the 12th</vt:lpstr>
      <vt:lpstr>Economic Calendars</vt:lpstr>
      <vt:lpstr>Where to Click in Stocktrak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LIEW</dc:creator>
  <cp:lastModifiedBy>liewmark</cp:lastModifiedBy>
  <cp:revision>60</cp:revision>
  <dcterms:created xsi:type="dcterms:W3CDTF">2013-09-04T16:31:33Z</dcterms:created>
  <dcterms:modified xsi:type="dcterms:W3CDTF">2013-09-10T15:53:15Z</dcterms:modified>
</cp:coreProperties>
</file>