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61" r:id="rId3"/>
    <p:sldId id="275" r:id="rId4"/>
    <p:sldId id="276" r:id="rId5"/>
    <p:sldId id="277" r:id="rId6"/>
    <p:sldId id="278" r:id="rId7"/>
    <p:sldId id="279" r:id="rId8"/>
    <p:sldId id="258" r:id="rId9"/>
    <p:sldId id="273" r:id="rId10"/>
    <p:sldId id="259" r:id="rId11"/>
    <p:sldId id="263" r:id="rId12"/>
    <p:sldId id="266" r:id="rId13"/>
    <p:sldId id="267" r:id="rId14"/>
    <p:sldId id="269" r:id="rId15"/>
    <p:sldId id="268" r:id="rId16"/>
    <p:sldId id="270" r:id="rId17"/>
    <p:sldId id="264" r:id="rId18"/>
    <p:sldId id="265" r:id="rId19"/>
    <p:sldId id="271" r:id="rId20"/>
    <p:sldId id="272" r:id="rId21"/>
    <p:sldId id="260" r:id="rId22"/>
    <p:sldId id="274" r:id="rId23"/>
    <p:sldId id="262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E83C36D-BDA7-4219-9D29-8DD49FE1660E}">
          <p14:sldIdLst>
            <p14:sldId id="256"/>
            <p14:sldId id="261"/>
          </p14:sldIdLst>
        </p14:section>
        <p14:section name="FED" id="{F3AFEA75-4AB7-41B4-8346-F8D103F7F67D}">
          <p14:sldIdLst>
            <p14:sldId id="275"/>
            <p14:sldId id="276"/>
            <p14:sldId id="277"/>
            <p14:sldId id="278"/>
            <p14:sldId id="279"/>
          </p14:sldIdLst>
        </p14:section>
        <p14:section name="Info and Expectations" id="{EE940D7E-7A77-4410-BC6A-FBE79985C483}">
          <p14:sldIdLst>
            <p14:sldId id="258"/>
            <p14:sldId id="273"/>
            <p14:sldId id="259"/>
            <p14:sldId id="263"/>
            <p14:sldId id="266"/>
            <p14:sldId id="267"/>
            <p14:sldId id="269"/>
            <p14:sldId id="268"/>
            <p14:sldId id="270"/>
            <p14:sldId id="264"/>
            <p14:sldId id="265"/>
            <p14:sldId id="271"/>
            <p14:sldId id="272"/>
          </p14:sldIdLst>
        </p14:section>
        <p14:section name="Investing vs Speculating" id="{29352B98-1D3E-41FB-945E-788507FBE8FC}">
          <p14:sldIdLst>
            <p14:sldId id="260"/>
            <p14:sldId id="274"/>
          </p14:sldIdLst>
        </p14:section>
        <p14:section name="Admin" id="{83E51370-E3BC-4B59-83A2-0D46293DD49C}">
          <p14:sldIdLst>
            <p14:sldId id="262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586" autoAdjust="0"/>
    <p:restoredTop sz="82096" autoAdjust="0"/>
  </p:normalViewPr>
  <p:slideViewPr>
    <p:cSldViewPr>
      <p:cViewPr varScale="1">
        <p:scale>
          <a:sx n="56" d="100"/>
          <a:sy n="56" d="100"/>
        </p:scale>
        <p:origin x="-13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8C7D88-58A0-4F37-B206-5D0FD02D082A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1D6E46F0-D272-4B94-BB66-C9D2306B3398}">
      <dgm:prSet phldrT="[Text]" custT="1"/>
      <dgm:spPr/>
      <dgm:t>
        <a:bodyPr/>
        <a:lstStyle/>
        <a:p>
          <a:r>
            <a:rPr lang="en-US" sz="4000" dirty="0" smtClean="0"/>
            <a:t>Information</a:t>
          </a:r>
          <a:endParaRPr lang="en-US" sz="4000" dirty="0"/>
        </a:p>
      </dgm:t>
    </dgm:pt>
    <dgm:pt modelId="{1CED14F6-60B8-49D2-9828-23CB93B25FD1}" type="parTrans" cxnId="{1536F020-0735-47FC-8A6D-8B9B116B554E}">
      <dgm:prSet/>
      <dgm:spPr/>
      <dgm:t>
        <a:bodyPr/>
        <a:lstStyle/>
        <a:p>
          <a:endParaRPr lang="en-US" sz="3200"/>
        </a:p>
      </dgm:t>
    </dgm:pt>
    <dgm:pt modelId="{0580A2A6-9602-48CF-9EB1-14B60D738946}" type="sibTrans" cxnId="{1536F020-0735-47FC-8A6D-8B9B116B554E}">
      <dgm:prSet custT="1"/>
      <dgm:spPr/>
      <dgm:t>
        <a:bodyPr/>
        <a:lstStyle/>
        <a:p>
          <a:endParaRPr lang="en-US" sz="3200"/>
        </a:p>
      </dgm:t>
    </dgm:pt>
    <dgm:pt modelId="{897FFF91-D9A2-4EF8-AFF6-3525A70581B2}">
      <dgm:prSet phldrT="[Text]" custT="1"/>
      <dgm:spPr/>
      <dgm:t>
        <a:bodyPr/>
        <a:lstStyle/>
        <a:p>
          <a:r>
            <a:rPr lang="en-US" sz="4000" dirty="0" smtClean="0"/>
            <a:t>Expectations</a:t>
          </a:r>
          <a:endParaRPr lang="en-US" sz="4000" dirty="0"/>
        </a:p>
      </dgm:t>
    </dgm:pt>
    <dgm:pt modelId="{173C5291-83F3-4F71-9ACE-3E622025F2DC}" type="parTrans" cxnId="{F6C4E8FE-8C01-4B36-A291-1AA47359FE7D}">
      <dgm:prSet/>
      <dgm:spPr/>
      <dgm:t>
        <a:bodyPr/>
        <a:lstStyle/>
        <a:p>
          <a:endParaRPr lang="en-US" sz="3200"/>
        </a:p>
      </dgm:t>
    </dgm:pt>
    <dgm:pt modelId="{D8BE0461-A8B1-479F-B80E-896CAAE08C22}" type="sibTrans" cxnId="{F6C4E8FE-8C01-4B36-A291-1AA47359FE7D}">
      <dgm:prSet custT="1"/>
      <dgm:spPr/>
      <dgm:t>
        <a:bodyPr/>
        <a:lstStyle/>
        <a:p>
          <a:endParaRPr lang="en-US" sz="3200"/>
        </a:p>
      </dgm:t>
    </dgm:pt>
    <dgm:pt modelId="{7B4B8F64-4DA3-4A7D-9468-28DA9FA53CCA}">
      <dgm:prSet phldrT="[Text]" custT="1"/>
      <dgm:spPr/>
      <dgm:t>
        <a:bodyPr/>
        <a:lstStyle/>
        <a:p>
          <a:r>
            <a:rPr lang="en-US" sz="4000" dirty="0" smtClean="0"/>
            <a:t>Prices</a:t>
          </a:r>
          <a:endParaRPr lang="en-US" sz="4000" dirty="0"/>
        </a:p>
      </dgm:t>
    </dgm:pt>
    <dgm:pt modelId="{1F03375D-B7FD-4BEB-8F47-30C0AB84B4D6}" type="parTrans" cxnId="{78964078-437F-4446-B5D4-36672E77B13F}">
      <dgm:prSet/>
      <dgm:spPr/>
      <dgm:t>
        <a:bodyPr/>
        <a:lstStyle/>
        <a:p>
          <a:endParaRPr lang="en-US" sz="3200"/>
        </a:p>
      </dgm:t>
    </dgm:pt>
    <dgm:pt modelId="{244CF0DC-B63A-4867-AFF8-A9DBDD5CA7EA}" type="sibTrans" cxnId="{78964078-437F-4446-B5D4-36672E77B13F}">
      <dgm:prSet/>
      <dgm:spPr/>
      <dgm:t>
        <a:bodyPr/>
        <a:lstStyle/>
        <a:p>
          <a:endParaRPr lang="en-US" sz="3200"/>
        </a:p>
      </dgm:t>
    </dgm:pt>
    <dgm:pt modelId="{4716507D-3E26-4981-9EC4-6164E14036B8}" type="pres">
      <dgm:prSet presAssocID="{F98C7D88-58A0-4F37-B206-5D0FD02D082A}" presName="linearFlow" presStyleCnt="0">
        <dgm:presLayoutVars>
          <dgm:resizeHandles val="exact"/>
        </dgm:presLayoutVars>
      </dgm:prSet>
      <dgm:spPr/>
    </dgm:pt>
    <dgm:pt modelId="{FD16F3A6-AF1B-4B63-AF7B-D517F2F35C85}" type="pres">
      <dgm:prSet presAssocID="{1D6E46F0-D272-4B94-BB66-C9D2306B3398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BDCF31-D478-4DEA-B91A-46D4BA49664A}" type="pres">
      <dgm:prSet presAssocID="{0580A2A6-9602-48CF-9EB1-14B60D738946}" presName="sibTrans" presStyleLbl="sibTrans2D1" presStyleIdx="0" presStyleCnt="2"/>
      <dgm:spPr/>
      <dgm:t>
        <a:bodyPr/>
        <a:lstStyle/>
        <a:p>
          <a:endParaRPr lang="en-US"/>
        </a:p>
      </dgm:t>
    </dgm:pt>
    <dgm:pt modelId="{363200EB-7BD5-4543-BA09-F866D4999144}" type="pres">
      <dgm:prSet presAssocID="{0580A2A6-9602-48CF-9EB1-14B60D738946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06BA3153-8F9D-4A52-9570-DD16F7B120AC}" type="pres">
      <dgm:prSet presAssocID="{897FFF91-D9A2-4EF8-AFF6-3525A70581B2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1E114D-A5A8-48EB-A20B-2086DDF9D0B7}" type="pres">
      <dgm:prSet presAssocID="{D8BE0461-A8B1-479F-B80E-896CAAE08C22}" presName="sibTrans" presStyleLbl="sibTrans2D1" presStyleIdx="1" presStyleCnt="2"/>
      <dgm:spPr/>
      <dgm:t>
        <a:bodyPr/>
        <a:lstStyle/>
        <a:p>
          <a:endParaRPr lang="en-US"/>
        </a:p>
      </dgm:t>
    </dgm:pt>
    <dgm:pt modelId="{7D1C7A74-BBF1-479B-955B-57FEAD1D7858}" type="pres">
      <dgm:prSet presAssocID="{D8BE0461-A8B1-479F-B80E-896CAAE08C22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71CE7C82-3144-4BAE-837A-AE78E913AEE8}" type="pres">
      <dgm:prSet presAssocID="{7B4B8F64-4DA3-4A7D-9468-28DA9FA53CCA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2DBCB94-EE8C-4D1B-B501-BA40322C214A}" type="presOf" srcId="{0580A2A6-9602-48CF-9EB1-14B60D738946}" destId="{363200EB-7BD5-4543-BA09-F866D4999144}" srcOrd="1" destOrd="0" presId="urn:microsoft.com/office/officeart/2005/8/layout/process2"/>
    <dgm:cxn modelId="{7D417EB4-0778-4B95-9515-8D070B3DF0B0}" type="presOf" srcId="{1D6E46F0-D272-4B94-BB66-C9D2306B3398}" destId="{FD16F3A6-AF1B-4B63-AF7B-D517F2F35C85}" srcOrd="0" destOrd="0" presId="urn:microsoft.com/office/officeart/2005/8/layout/process2"/>
    <dgm:cxn modelId="{894D7F69-C51A-4A18-A7A6-9EF6B506371F}" type="presOf" srcId="{D8BE0461-A8B1-479F-B80E-896CAAE08C22}" destId="{7D1C7A74-BBF1-479B-955B-57FEAD1D7858}" srcOrd="1" destOrd="0" presId="urn:microsoft.com/office/officeart/2005/8/layout/process2"/>
    <dgm:cxn modelId="{78964078-437F-4446-B5D4-36672E77B13F}" srcId="{F98C7D88-58A0-4F37-B206-5D0FD02D082A}" destId="{7B4B8F64-4DA3-4A7D-9468-28DA9FA53CCA}" srcOrd="2" destOrd="0" parTransId="{1F03375D-B7FD-4BEB-8F47-30C0AB84B4D6}" sibTransId="{244CF0DC-B63A-4867-AFF8-A9DBDD5CA7EA}"/>
    <dgm:cxn modelId="{151A5B32-D26A-4B5C-8356-E68D095BF220}" type="presOf" srcId="{F98C7D88-58A0-4F37-B206-5D0FD02D082A}" destId="{4716507D-3E26-4981-9EC4-6164E14036B8}" srcOrd="0" destOrd="0" presId="urn:microsoft.com/office/officeart/2005/8/layout/process2"/>
    <dgm:cxn modelId="{4586EE80-72EA-4C2F-949F-31C597C0AD49}" type="presOf" srcId="{0580A2A6-9602-48CF-9EB1-14B60D738946}" destId="{60BDCF31-D478-4DEA-B91A-46D4BA49664A}" srcOrd="0" destOrd="0" presId="urn:microsoft.com/office/officeart/2005/8/layout/process2"/>
    <dgm:cxn modelId="{F6C4E8FE-8C01-4B36-A291-1AA47359FE7D}" srcId="{F98C7D88-58A0-4F37-B206-5D0FD02D082A}" destId="{897FFF91-D9A2-4EF8-AFF6-3525A70581B2}" srcOrd="1" destOrd="0" parTransId="{173C5291-83F3-4F71-9ACE-3E622025F2DC}" sibTransId="{D8BE0461-A8B1-479F-B80E-896CAAE08C22}"/>
    <dgm:cxn modelId="{1536F020-0735-47FC-8A6D-8B9B116B554E}" srcId="{F98C7D88-58A0-4F37-B206-5D0FD02D082A}" destId="{1D6E46F0-D272-4B94-BB66-C9D2306B3398}" srcOrd="0" destOrd="0" parTransId="{1CED14F6-60B8-49D2-9828-23CB93B25FD1}" sibTransId="{0580A2A6-9602-48CF-9EB1-14B60D738946}"/>
    <dgm:cxn modelId="{90568E5C-47E7-4396-8D71-2784BCC786D3}" type="presOf" srcId="{7B4B8F64-4DA3-4A7D-9468-28DA9FA53CCA}" destId="{71CE7C82-3144-4BAE-837A-AE78E913AEE8}" srcOrd="0" destOrd="0" presId="urn:microsoft.com/office/officeart/2005/8/layout/process2"/>
    <dgm:cxn modelId="{82701DA9-A0E8-4F0C-A89F-AF286919964A}" type="presOf" srcId="{897FFF91-D9A2-4EF8-AFF6-3525A70581B2}" destId="{06BA3153-8F9D-4A52-9570-DD16F7B120AC}" srcOrd="0" destOrd="0" presId="urn:microsoft.com/office/officeart/2005/8/layout/process2"/>
    <dgm:cxn modelId="{F449C5F6-6E8B-4FF6-B5A2-01101A59CFEF}" type="presOf" srcId="{D8BE0461-A8B1-479F-B80E-896CAAE08C22}" destId="{A61E114D-A5A8-48EB-A20B-2086DDF9D0B7}" srcOrd="0" destOrd="0" presId="urn:microsoft.com/office/officeart/2005/8/layout/process2"/>
    <dgm:cxn modelId="{43757AE8-033E-4178-8CE2-05EE6D248C98}" type="presParOf" srcId="{4716507D-3E26-4981-9EC4-6164E14036B8}" destId="{FD16F3A6-AF1B-4B63-AF7B-D517F2F35C85}" srcOrd="0" destOrd="0" presId="urn:microsoft.com/office/officeart/2005/8/layout/process2"/>
    <dgm:cxn modelId="{BC4576CA-86EE-4153-9187-13167CB5A5E9}" type="presParOf" srcId="{4716507D-3E26-4981-9EC4-6164E14036B8}" destId="{60BDCF31-D478-4DEA-B91A-46D4BA49664A}" srcOrd="1" destOrd="0" presId="urn:microsoft.com/office/officeart/2005/8/layout/process2"/>
    <dgm:cxn modelId="{C7DB3E40-AE57-46A5-949D-CE7932C8E41F}" type="presParOf" srcId="{60BDCF31-D478-4DEA-B91A-46D4BA49664A}" destId="{363200EB-7BD5-4543-BA09-F866D4999144}" srcOrd="0" destOrd="0" presId="urn:microsoft.com/office/officeart/2005/8/layout/process2"/>
    <dgm:cxn modelId="{557B2C52-BE63-40BC-B37A-8EA5E2217C28}" type="presParOf" srcId="{4716507D-3E26-4981-9EC4-6164E14036B8}" destId="{06BA3153-8F9D-4A52-9570-DD16F7B120AC}" srcOrd="2" destOrd="0" presId="urn:microsoft.com/office/officeart/2005/8/layout/process2"/>
    <dgm:cxn modelId="{21C08CDE-42BF-42C7-A828-8DD7F5210B28}" type="presParOf" srcId="{4716507D-3E26-4981-9EC4-6164E14036B8}" destId="{A61E114D-A5A8-48EB-A20B-2086DDF9D0B7}" srcOrd="3" destOrd="0" presId="urn:microsoft.com/office/officeart/2005/8/layout/process2"/>
    <dgm:cxn modelId="{39B259B9-8D18-464F-A935-3A7F5D41D984}" type="presParOf" srcId="{A61E114D-A5A8-48EB-A20B-2086DDF9D0B7}" destId="{7D1C7A74-BBF1-479B-955B-57FEAD1D7858}" srcOrd="0" destOrd="0" presId="urn:microsoft.com/office/officeart/2005/8/layout/process2"/>
    <dgm:cxn modelId="{58733A8A-F257-4943-B190-796DFFBB813C}" type="presParOf" srcId="{4716507D-3E26-4981-9EC4-6164E14036B8}" destId="{71CE7C82-3144-4BAE-837A-AE78E913AEE8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16F3A6-AF1B-4B63-AF7B-D517F2F35C85}">
      <dsp:nvSpPr>
        <dsp:cNvPr id="0" name=""/>
        <dsp:cNvSpPr/>
      </dsp:nvSpPr>
      <dsp:spPr>
        <a:xfrm>
          <a:off x="1986126" y="0"/>
          <a:ext cx="3012522" cy="12961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Information</a:t>
          </a:r>
          <a:endParaRPr lang="en-US" sz="4000" kern="1200" dirty="0"/>
        </a:p>
      </dsp:txBody>
      <dsp:txXfrm>
        <a:off x="2024089" y="37963"/>
        <a:ext cx="2936596" cy="1220218"/>
      </dsp:txXfrm>
    </dsp:sp>
    <dsp:sp modelId="{60BDCF31-D478-4DEA-B91A-46D4BA49664A}">
      <dsp:nvSpPr>
        <dsp:cNvPr id="0" name=""/>
        <dsp:cNvSpPr/>
      </dsp:nvSpPr>
      <dsp:spPr>
        <a:xfrm rot="5400000">
          <a:off x="3249361" y="1328547"/>
          <a:ext cx="486054" cy="58326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/>
        </a:p>
      </dsp:txBody>
      <dsp:txXfrm rot="-5400000">
        <a:off x="3317409" y="1377152"/>
        <a:ext cx="349958" cy="340238"/>
      </dsp:txXfrm>
    </dsp:sp>
    <dsp:sp modelId="{06BA3153-8F9D-4A52-9570-DD16F7B120AC}">
      <dsp:nvSpPr>
        <dsp:cNvPr id="0" name=""/>
        <dsp:cNvSpPr/>
      </dsp:nvSpPr>
      <dsp:spPr>
        <a:xfrm>
          <a:off x="1986126" y="1944215"/>
          <a:ext cx="3012522" cy="12961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Expectations</a:t>
          </a:r>
          <a:endParaRPr lang="en-US" sz="4000" kern="1200" dirty="0"/>
        </a:p>
      </dsp:txBody>
      <dsp:txXfrm>
        <a:off x="2024089" y="1982178"/>
        <a:ext cx="2936596" cy="1220218"/>
      </dsp:txXfrm>
    </dsp:sp>
    <dsp:sp modelId="{A61E114D-A5A8-48EB-A20B-2086DDF9D0B7}">
      <dsp:nvSpPr>
        <dsp:cNvPr id="0" name=""/>
        <dsp:cNvSpPr/>
      </dsp:nvSpPr>
      <dsp:spPr>
        <a:xfrm rot="5400000">
          <a:off x="3249360" y="3272763"/>
          <a:ext cx="486054" cy="58326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/>
        </a:p>
      </dsp:txBody>
      <dsp:txXfrm rot="-5400000">
        <a:off x="3317408" y="3321368"/>
        <a:ext cx="349958" cy="340238"/>
      </dsp:txXfrm>
    </dsp:sp>
    <dsp:sp modelId="{71CE7C82-3144-4BAE-837A-AE78E913AEE8}">
      <dsp:nvSpPr>
        <dsp:cNvPr id="0" name=""/>
        <dsp:cNvSpPr/>
      </dsp:nvSpPr>
      <dsp:spPr>
        <a:xfrm>
          <a:off x="1986126" y="3888432"/>
          <a:ext cx="3012522" cy="12961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Prices</a:t>
          </a:r>
          <a:endParaRPr lang="en-US" sz="4000" kern="1200" dirty="0"/>
        </a:p>
      </dsp:txBody>
      <dsp:txXfrm>
        <a:off x="2024089" y="3926395"/>
        <a:ext cx="2936596" cy="12202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5E1C71-5342-4720-8E37-D5460A97CA4C}" type="datetimeFigureOut">
              <a:rPr lang="en-US" smtClean="0"/>
              <a:t>9/22/2013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DFAD1E-00DC-45BB-A5ED-C47A59830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5533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New Information</a:t>
            </a:r>
            <a:r>
              <a:rPr lang="en-US" baseline="0" dirty="0" smtClean="0"/>
              <a:t> leads to Revised expectations, which leads to action, which leads to updated prices</a:t>
            </a:r>
          </a:p>
          <a:p>
            <a:r>
              <a:rPr lang="en-US" baseline="0" dirty="0" smtClean="0"/>
              <a:t>Technology has made this process very fast, but human behavior will never change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DFAD1E-00DC-45BB-A5ED-C47A598302B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0333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Rapid drop, and increase – why?</a:t>
            </a:r>
          </a:p>
          <a:p>
            <a:r>
              <a:rPr lang="en-US" dirty="0" smtClean="0"/>
              <a:t>Probably a bad headline, and then the fine print came later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DFAD1E-00DC-45BB-A5ED-C47A598302B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6176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applies to all markets – stocks, commodities, real estate, tulips,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DFAD1E-00DC-45BB-A5ED-C47A598302B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36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Technology adoption works exactly the same way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DFAD1E-00DC-45BB-A5ED-C47A598302B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6379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Some have asked about the difference</a:t>
            </a:r>
            <a:r>
              <a:rPr lang="en-US" baseline="0" dirty="0" smtClean="0"/>
              <a:t> between investing and speculating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DFAD1E-00DC-45BB-A5ED-C47A598302B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0359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441A5-7DC4-46B0-B61F-DCCE4D39FF8C}" type="datetimeFigureOut">
              <a:rPr lang="en-CA" smtClean="0"/>
              <a:t>2013-09-22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3234C-1D70-4020-817C-D4A27AAEAF4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65010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441A5-7DC4-46B0-B61F-DCCE4D39FF8C}" type="datetimeFigureOut">
              <a:rPr lang="en-CA" smtClean="0"/>
              <a:t>2013-09-22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3234C-1D70-4020-817C-D4A27AAEAF4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50509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441A5-7DC4-46B0-B61F-DCCE4D39FF8C}" type="datetimeFigureOut">
              <a:rPr lang="en-CA" smtClean="0"/>
              <a:t>2013-09-22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3234C-1D70-4020-817C-D4A27AAEAF4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12219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441A5-7DC4-46B0-B61F-DCCE4D39FF8C}" type="datetimeFigureOut">
              <a:rPr lang="en-CA" smtClean="0"/>
              <a:t>2013-09-22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3234C-1D70-4020-817C-D4A27AAEAF4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37880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441A5-7DC4-46B0-B61F-DCCE4D39FF8C}" type="datetimeFigureOut">
              <a:rPr lang="en-CA" smtClean="0"/>
              <a:t>2013-09-22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3234C-1D70-4020-817C-D4A27AAEAF4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52733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441A5-7DC4-46B0-B61F-DCCE4D39FF8C}" type="datetimeFigureOut">
              <a:rPr lang="en-CA" smtClean="0"/>
              <a:t>2013-09-22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3234C-1D70-4020-817C-D4A27AAEAF4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29301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441A5-7DC4-46B0-B61F-DCCE4D39FF8C}" type="datetimeFigureOut">
              <a:rPr lang="en-CA" smtClean="0"/>
              <a:t>2013-09-22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3234C-1D70-4020-817C-D4A27AAEAF4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90656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441A5-7DC4-46B0-B61F-DCCE4D39FF8C}" type="datetimeFigureOut">
              <a:rPr lang="en-CA" smtClean="0"/>
              <a:t>2013-09-22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3234C-1D70-4020-817C-D4A27AAEAF4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54893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441A5-7DC4-46B0-B61F-DCCE4D39FF8C}" type="datetimeFigureOut">
              <a:rPr lang="en-CA" smtClean="0"/>
              <a:t>2013-09-22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3234C-1D70-4020-817C-D4A27AAEAF4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53028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441A5-7DC4-46B0-B61F-DCCE4D39FF8C}" type="datetimeFigureOut">
              <a:rPr lang="en-CA" smtClean="0"/>
              <a:t>2013-09-22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3234C-1D70-4020-817C-D4A27AAEAF4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35693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441A5-7DC4-46B0-B61F-DCCE4D39FF8C}" type="datetimeFigureOut">
              <a:rPr lang="en-CA" smtClean="0"/>
              <a:t>2013-09-22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3234C-1D70-4020-817C-D4A27AAEAF4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33646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7441A5-7DC4-46B0-B61F-DCCE4D39FF8C}" type="datetimeFigureOut">
              <a:rPr lang="en-CA" smtClean="0"/>
              <a:t>2013-09-22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D3234C-1D70-4020-817C-D4A27AAEAF4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72078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financialsense.com/contributors/barry-b-bannister" TargetMode="Externa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/>
              <a:t>FRE 501 2013</a:t>
            </a:r>
            <a:br>
              <a:rPr lang="en-CA" dirty="0"/>
            </a:br>
            <a:r>
              <a:rPr lang="en-CA" dirty="0"/>
              <a:t>Lab </a:t>
            </a:r>
            <a:r>
              <a:rPr lang="en-CA" dirty="0" smtClean="0"/>
              <a:t>3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982960"/>
          </a:xfrm>
        </p:spPr>
        <p:txBody>
          <a:bodyPr>
            <a:normAutofit fontScale="62500" lnSpcReduction="20000"/>
          </a:bodyPr>
          <a:lstStyle/>
          <a:p>
            <a:pPr marL="514350" indent="-514350">
              <a:buAutoNum type="arabicPeriod"/>
            </a:pPr>
            <a:r>
              <a:rPr lang="en-CA" dirty="0" smtClean="0"/>
              <a:t>Information and Expectations</a:t>
            </a:r>
          </a:p>
          <a:p>
            <a:pPr marL="514350" indent="-514350">
              <a:buAutoNum type="arabicPeriod"/>
            </a:pPr>
            <a:r>
              <a:rPr lang="en-CA" dirty="0" smtClean="0"/>
              <a:t>Trading/Investing/Speculating</a:t>
            </a:r>
          </a:p>
          <a:p>
            <a:pPr marL="514350" indent="-514350">
              <a:buAutoNum type="arabicPeriod"/>
            </a:pPr>
            <a:r>
              <a:rPr lang="en-CA" dirty="0" smtClean="0"/>
              <a:t>Admin</a:t>
            </a:r>
          </a:p>
        </p:txBody>
      </p:sp>
    </p:spTree>
    <p:extLst>
      <p:ext uri="{BB962C8B-B14F-4D97-AF65-F5344CB8AC3E}">
        <p14:creationId xmlns:p14="http://schemas.microsoft.com/office/powerpoint/2010/main" val="6094995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Information flows quickly nowadays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8496485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843808" y="6131271"/>
            <a:ext cx="32001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Corn at Last Week’s Crop Report</a:t>
            </a:r>
          </a:p>
        </p:txBody>
      </p:sp>
    </p:spTree>
    <p:extLst>
      <p:ext uri="{BB962C8B-B14F-4D97-AF65-F5344CB8AC3E}">
        <p14:creationId xmlns:p14="http://schemas.microsoft.com/office/powerpoint/2010/main" val="3935462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85010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But Human Behavior will never change: Anatomy of a Bubble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12775"/>
            <a:ext cx="8208912" cy="53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34132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Bubbles</a:t>
            </a:r>
            <a:endParaRPr lang="en-US" dirty="0"/>
          </a:p>
        </p:txBody>
      </p:sp>
      <p:pic>
        <p:nvPicPr>
          <p:cNvPr id="6146" name="Picture 2" descr="http://historicalmarketmovement.files.wordpress.com/2011/02/south-sea-pani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91" y="1040829"/>
            <a:ext cx="3825745" cy="5290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data:image/jpeg;base64,/9j/4AAQSkZJRgABAQAAAQABAAD/2wCEAAkGBg8SEBEQEhISEhUQERAQGBAQEREQEBAQFRUZFhUVFhQZGygfGBolGRYVHy8iIyopMC8sGB4xNTAqNScrLSkBCQoKDQwNGQ8PGTEkHyU1NTUwKjU1NS41NDIvNC42KTQwNSwtNSw1LCwyLDY1NjU0LzAsMTU1NTQvNTEvNSw0LP/AABEIAL0BCwMBIgACEQEDEQH/xAAbAAEBAQEAAwEAAAAAAAAAAAAABAUGAgMHAf/EAEkQAAIBAwICBQYMAwQJBQAAAAECAwAEEQUSEyEGIjFBVBQVUXGT0SMyNEJhc3SBlbKz1AdSkRZDYnIkRFOCg6PB0tMXM0WSsf/EABkBAQEBAQEBAAAAAAAAAAAAAAABAwIEBf/EAC8RAQACAQEFCAECBwAAAAAAAAABAhEDBBMxUVISFDIzcYGS0SFB8CKRoaKxwfH/2gAMAwEAAhEDEQA/APq2h6PbNa27GCEkwQkkxRkklASScczVvmO18PD7GP3V+aB8ktvs8H6a1fXo1dS+8t+Z4pERhD5jtfDw+xj91PMdr4eH2Mfuq6snpJqs9vDxYoY5sMissk7QYDMFBBEb56zDly5f0rPe36pMQo8x2vh4fYx+6nmO18PD7GP3VNP0gVI138Pi8SGJoY5S4SR3iRwHKgttEyn4ozkdma89M6R28zLEssRmMSTNFHJxNqsqNybA3DEiHOByZTgZFN7fqkxD3eY7Xw8PsY/dTzHa+Hh9jH7qkfphYAMfKYepIsJy+Phm3BU9ZKOOXejDtU4J0tswpLzwq0cUUroJN+wSBduDgbsmRAMDJ3py6wy3t+qTEK/Mdr4eH2Mfup5jtfDw+xj91eu716CMRyNJEIpIzJxTKACnUCsvLDKeIvPPeO3NSzdMbQPbIksbm564w4G2HhyPxTy7PgmGDjsb+U03t+qTELvMdr4eH2Mfup5jtfDw+xj91eq16S2ciqyTxsHwFwfjEyCIAD072VfWw9IrTpvb9UmIQ+Y7Xw8PsY/dTzHa+Hh9jH7qupTe36pMQh8x2vh4fYx+6nmO18PD7GP3VdSm9v1SYhD5jtfDw+xj91PMdr4eH2Mfuq6lN7fqkxCHzHa+Hh9jH7qeY7Xw8PsY/dV1Kb2/VJiEPmO18PD7GP3U8x2vh4fYx+6rqU3t+qTEIfMdr4eH2Mfup5jtfDw+xj91XUpvb9UmIQ+Y7Xw8PsY/dTzHa+Hh9jH7qupTe36pMQh8x2vh4fYx+6nmO18PD7GP3VdSm9v1SYhD5jtfDw+xj91PMdr4eH2Mfuq6lN7fqkxCHzHa+Hh9jH7q8dFiVVkVQFVZ5gFUBVA3dwHZWhUOldkv1835q67drUnM8hdSlKxVBoHyS2+zwfprV9QaB8ktvs8H6a1fWmr5lvWUjgVm9IbF5rdo0xuLRHmcDCyqx5+oGtKs/XNajtYuLIGOXSMKgyzOxwB9AHMk9wBPdWaudvuj92925CJwvKEuBIZBubL2hZdmOWBby9/PKY7Tj0dEtKuFmWN0RVs2i3Sq4YvN5ut4THtx2DrHd2YVPpxuS9J23SqlrPKEPDSRAmyaVZFidc56gV37WxySQjIXn+6b0oE8kaxwTbJERmmwm2KV4uKI3AOc7MZYZXLIMnNBzug6RcSvFPw0RIpJ0UiQEyLi9XiYxy600Yx25MndgnwPRe+EKQ8JMW7RziSOfhXErER7oo5APg9uJOZ5Nsi5jJ29ZqWt8GWOPgyMrlFaZdojjaR+HEvMgsWfl1c7cgnAIpoWtvccYPbyW7QSCIrI8MmWKK/Ixsw5B1/rQY8vRqbhWCBVHk6xb14jOFIuLaVgHbm+BE/M9uB2ZrLvuiF4/FhCRhZ3u5TOZOcRkjuolXaBk540TZH80neBn6DSg4Ww6MXXGtrgxbTDcPOyzXJuZn4qR27BpT/LEjSADkSsQ7QTXdUpQKUpQKUpQKUpQKUpQKUqW/1SCABppYoQxwGlkSME9uAWIycUFVK8DKo25IG44HMdY4JwPTyBP3GvFrlA6xl1DsGZULAOyrjcQvaQMjPrFB7aUpQKUpQKUpQKh0rsl+vm/NV1Q6V2S/XzfmrSvgn2RdSlKzVk6NexJa2qvIik28BAZ1UkbUXIBP8AMyj1kemtOGZXAZWDA56ykMDg4PMfSDXMWXR55ba2Jm6vk8fJ4wzKWjVTtKleQQuBkHG4nJ7K39MsjFEIywYgsdwXaDkk9mT/APtaavmW9ZSOCus3pFaPLayxoNzMoAGQM9YHtPKtKlZq4VNDnhuLmRLMyBzd8RxJGpvYrm4jkVU64O6OLjAB9oB5KeuTU2kdD7hJYfg3gfqP5YjwSPb262pgFp1t25gyxE9Uq2N2cqK+h0oOU1DSrriW8Z4t1suILhbxzbxtblZBxldUCAq0O5VwrEl2BwMGtjo9aPHD8Iu15JbiZhkHBlldwMjtwGA9QFadKBSlKBSlKBSlKBSlKBSlKBSlKBXP9I7WSS4s1jMSnM5JnhNwm3YMjYHTn6Dnl6DXQVlap0qsbY7ZrmFH7oi4Mzf5Yhl2+4UHA6hrM7PIZbrhcG7mK7HDyQSiK9WKMgwhU3BIgEy5bAP951uo1OZDfWGQonJjZ49h4kkZiuF6j5+LGXlLDHz1yRuGaP7WyPnyewvZh/O8cdmh9QuXRz9y14S61qxUlNNRTg44t9GDnHLkiNn+v31YjM4HTUr4x/CLpNqs+ozx3Ek0sex2lWXOIZARtwCPgznI2jHLPLly+z17dv2K2xa26tMTOM/hzW3ajJSlK8LopSlAqHSuyX6+b81XVDpXZL9fN+atK+CfZF1KUrNUGgfJLb7PB+mtX1BoHyS2+zwfprV9aavmW9ZSOBSlKzUpSlApSlB4rICSAQSO0A8x668q+Z313DC801vwReJdagZGThCZbXDjfN/gVzAw38uS91bXRvXZpZkWW5UEboxABDIbhQZ/hS8ajDDhAFlwmY3GMsu0OwLj0jtx29/oryr57q8ForTwyupkm1BlikuZVxC8ltbvJOCxwGjU4THMEoowCTX0Gg/aUqTUdXtrdd880UK/zTSJEp+9iKCulc4Om8MnyWC7vM9jQQMkJ9U8xSMj1MaCbWJvix2lmp75XkvZvvjThoD/AL7UHR1n6p0hs7YDyi4hhz2CWREZv8qk5b7qzB0QeT5Ve3k/LnHHILKH/wCtuFYj6GZq0NK6M2Vtzgt4YmPa6RqJG/zSfGb7zQZ/9suJ8ls7y5yMh+D5LD7S5KZH0qGpt1mbvs7JSPmiW/m/qeEin7nFdHSg5z+xaSfKrq8usjmjzmCH2NuI1YfQwatXTNDtbYFbeCGAHtEMaR59e0c/vq6lApSlByWrapBaatBJLKkS3lpJA29lUcSCVWhJyeWRNOMn0AVJqpeK6vrxbeKRrZF2TvK/FicwABVhwFZOtkkuvafXXM/xm6B3U8vnCIq0cNviRS2HjSPe7Mo+cNpJwOeQfTX07TNNiW3SLqyqYY42cqpE6iMJub+bKjvzyr37RoaFNDTvp6mbTxjk5iZzOYcromtXbXimQoOJw7aSIqvELK15tkGyRlQ4hGVBPPf2YAGj0VXbdXgPCcyu84lieRzs8onRY5AxwGXbjqgDkw+bk7dvodrGyOkEKNEhjRkiRWSMkkqpAyFyTyHpPpr3W2nwxtI8caI0rb3ZEVWkb0sQOsfXXgdKKUpQKh0rsl+vm/NV1Q6V2S/XzfmrSvgn2RdSlKzVBoHyS2+zwfprV9cpDYXUlpbFW5i3iAEbGNe2Bk3gnDY2HJGDtLAczz3dFgkSFVkzuBbO5t55sSOtk5rTV8y3rKRwXUpSs1KUpQKUpQesW6AsQq5f4x2jLev01+R2yLtIVRtXYMKBtTl1R6ByHL6BXtpQeqW0jb4yI3PPWVTz7M8/UP6V8W/iP051SLWOBaysFhMKpDHhhK7orFXQfGJLYwe7GMZyfqPSDWJQ6WdqR5TOpbcw3JawZw1xIO/nkKvzm5dgYi3R9DhtokijBO0sxkc75ZJX5ySO/aXY5JP/AE5V79g2qmy6s3vpxeMTGJ/5Lm1e1GMstei9zLg3V/cvnmYrXZYw+oGPMv8AzKs03ohYQNxIraISf7Zl4s59cz5c/ea2KV4HRSlKBSlKBSlKBSlKBSlKDxdAQQQCCCCDzBB7Qa5ToveLFbz6c7ji2BlgVSy8R7UKHt3A7SOC8ak/zI1dbXxS66A6n/aJZ8MYnujci5zlBbqwYxk9x2HhhT2/SM179i2bS1+3vNSKYjMZ/WeX7/Lm0zHCHR6TcXFpBYRxQW0HHRZ38mMISZV8mjBlaXhkMwmbOwM2RHjPMGjSp5JNMMLvHOqR6YwHUiWSOThM1qTnaSyjYN3aJVDcuddxJYQtw90cbcJgyZRTw2AwCmR1SByyK8Y9Kt1jeJYYhHJu3RiNBG+4YbcuMHI7c14HSDog7GyhLADk4UBt6iMOwjAb5wCBQD3jFbNeMcYUBVAAUAAAYAA5AAdwryoFQ6V2S/Xzfmq6odK7Jfr5vzVpXwT7IupSlZqg0D5JbfZ4P01q+oNA+SW32eD9NavrTV8y3rKRwKUqGXW4FkeIv14/Jty7WJHlEhihPZzBcEfRjnis1XUpWRc9K7SNpUZn3Q7QQkE8m4lkTbHtQ8Rg0sYITJBcZxQa9K8IJg6q4yAyhgGVkYAjIyrAFT9BAIrzoFZPSDXPJ1RUXizzsY4bcHBkkxklj82NR1mbuHpJAMur9OrC3kaB5g06qCLaIGSeR2xsjVQMb2JXCkjtB7OdefR7R5Az3l1g3M6hSqnclrBnK28Z7wDzZvnNz7AoHdtO9MdqJjP5j0Mvf0f0LydHZ24s87cSa4IwZZMYAA+bGo6qr3Ad5JJ1qUrgKUpQKUpQKUpQKUpQKUpQKUpQKzdZkCG3kM5hVbhFZdpZZ+KGhSI4+LmSSMg+lR6a0qh1yOU28vCjillVd8cc4zE0yHdHu9HWAOe44PdQXUr8FftApSlAqHSuyX6+b81XVDpXZL9fN+atK+CfZF1KUrNUGgfJLb7PB+mtX1ykGoXK2lsY0dQLdBgoshdgIthBVmwrZZcEA9Ynlit3Rp5HhVpM7iW+Muw8mIHVwMVpq+Zb1lI4Lq4zpHody90Z4UyeLYRlsjnAJld2Hp2Okb+reB212dKzV8+0TQLgNblYJIYzNGkiORuXhxwzPKRuOQ09uUz84yM3MNk16tG009xxrS7aOHhpHwMxbo+JG8sqSIwdnLqh2jB2w8jliD21KDF0vVo4o7W2uZ41umgiBiklTjPJtAblnrHcDzHaQcV6Lnpeju0NlG17Kp2sYmC2sLd4luTlVI71Xe/+GvmXSv8Ah5dX+uXDRMrRB7biysQBATEpMeDzdggVsLkYdc4zX2m2tY40WONFREG1URQiKvoCjkB6q9+17PoaVNO2lqdqbRmY5Ty/fJzWZmZzD5Gf4S3vnMahPPAIxOL2QxGXcrBuI0aKRzGRgMT2c8d1fUdI12C5VjEzHZtyskUsEgDDcpKSKrbSOw4weeOw179RjLQyqBktHIAPSSpAr55q1jdTokqQXMSrFa25VoC0zSxRXBEixCVCAHmQK7EAN1iMLuHG1bbrbVFI1J8MYgrWK8H0p5AoLEgAAkknAAHaSfRXrs7tJY0ljbckqJIrDOGRgGU8/SCDWB0a0/5UksEm53YSvNkxXLGWU5VDkEcMpzHLaUT5mF1OjsLJZ2qOCrJbwKyntVhGoIP05rxumjSlKBSlKBSlKBSlKBSlKBSlKBXhNEGVkYZDAqR6QRg150oMvow0fkkKxxyxpEpt1ScYlCwMYRu5887Mg94IPfWpWZpMh4l1G1wJ2Wbfs2hWtopEUpE2O3sYg+g/RmtOgUpSgVDpXZL9fN+arqh0rsl+vm/NWlfBPsi6lKVmqDQPklt9ng/TWr6g0D5JbfZ4P01q+tNXzLespHApSlZqVDrerJbW8tw+SsKM+0fGcj4qL6WY4UD0kVdXNaufKb+3tBzjtdt/P6CwYraRn1yK8v8AwF9NBb0U0l4LZRLgzys9xOw7GuZTvkwf5VJ2L/hRa2KUoFKUoFKUoFKUoFKUoFKUoFKUoFKUoFKUoFem8vI4kaSV1jRcZd2CqMnAyT9JA++vdXrnL7W2BS207QxKqWxyBIBIGfQDQczH0gc3TtbWMk0ckCZuVjFuzyqzBVZ59m9ArZBXdjJrobCSZkzMiRtk9WOQzAL3ZYovP6MfeawdRsdVYwfDrteZUlS0jSAxwFW3OJJS5Yhtg6u04JwM1t6dpccIYIZDuIJaWaWdyQMfGkYkeocqCylKUCodK7Jfr5vzVdUOldkv1835q0r4J9kXUpSs1QaB8ktvs8H6a1fXKWXSUR29sqJvAt4wWLMgDrGGKfFPPYsh/wB3Hq6utNXzLespHApSlZq9N5dpFG8sjBUiRpGc9iooLMT6gCaxuhto/Be6lUrNfSG6dW+NGrALDEeXzIVjU/4gx769PSr/AEia204cxM3lE45fI4GUlDz/ALyUxpjvXieiuloFKUoFKUoFKUoFKUoFKUoFKUoFKUoFKUoFKUoFKUoMrpRDE1pMZXljSJRcNJAfhVEDCbq8jn/2+zHMZHfWjbXCyIsinKuqup9KsMg/0NeZHdUWiG48ni8p4YmC4k4JJi3g46ueYHZy7qC6lKUCodK7Jfr5vzVdUOldkv1835q0r4J9kXUpSs1ZOjWUT2tqXRHIt4ACyKxA2o2ASP5lU+sD0VrVBoHyS2+zwfprV9aavmW9ZSOBX4xxz9Fftc70zlaRIrBCQ+oOYSV5NHaKN1zJ9HwfUB/mlSs1ePQ8Gbj6i2f9NZeFnPVsYsrb8j2b8vN/xsd1dJUtpcwYRI2jxtcKqMuNsTCNwoHcrEKfQcCqqBSpH1W3DIpmiDSu8aKZEDSSIcOqjPWIPIgdhqugUpSgUpSgUpSgUpSgUpSgUpSgUpSgUpSgUpSgVi6AIElvLeJJVMdwZnMnxHkuVEzNEc/Fyx5csEN6ztVnbphec5Y+C9uNkBwJuMjkySDlkrseMHnyIHpoNGlcPqHSC6S6uYBJy8v0xI+S5SBlha4QcuYPMZPZxvVVendPOKQDCnWlESmO4EqFi1uAN4QAnFwxO3cPgmwWHMB1tQ6V2S/Xzfmr0W083ls6MymMQQPGgGCpLSB2Y95JAGOwBR3k179K7Jfr5vzVpXwT7IupSlZq5DSOnunJbwRtPhkhiQjgznDKgBGQmDzFV/8AqJpn+3/5Nx/2V67R9XjijiW1tDwkjTcb6UbggAzjyflkD7s1T5fq3g7T8Ql/bV7NTZ7WvMxNflX7cxLP1X+KGnxQSypIZWRGZY+HMm9gOS7imAM99c9/Czpk+pXtzPOirLHbxxR8MMIkhMjGQAMSdzNw8nPMRr2Y59bcT6nIjRvY2bK6sjI1/IVZWGCCPJuYINZnR/Q7mxDi10yzi4hBY+cZ3ZsZwCzW5OBk4HZzNezS09Guy3pesTqTjsz2q/j+7/U5czM9qOTGWOWGRQeNHDILqZpkLqYkkvrdblQy80BCiTcMECWQgjbkdF0Tnu2lxM0pVbaObMoK7+OsYTIwOupgnJHdxRyFXeX6t4K1/EJP21PL9W8FafiEn7avB3a/Ovyr9u8sCIW8TWlptERe8umDsrk8KLUDJHGpwcs8ojOT81XOc4z31YHl+reCtfxCT9tTy/VvBWn4hJ+2p3a/Ovyr9mW/Suf8v1fPyO0xz5eXydvLH+reuv3y/VvBWn4hJ+2p3a/Ovyr9mW/SsDy/VvBWn4hJ+2p5fq3grT8Qk/bU7tfnX5V+zLfpWB5fq3grT8Qk/bU8v1bwVp+ISftqd2vzr8q/Zlv0rA8v1bwVp+ISftq/Hv8AV8HFnaA4OD5fIcH1eTU7tfnX5V+zLoKVgeX6t4K0/EJP21PL9W8FafiEn7andr86/Kv2Zb9KwPL9W8Fa/iEn7av3zhqvgrX8Qk/a07tfnX5V+zLepWB5w1XwVr+IP+1p5w1XwVr+IP8Atad2vzr8q/Zlv0rA84ar4K1/EH/a1+Lf6t32VqeZ/wDkHHLPL/VfRTu1+dflX7MugpWB5w1XwVr+IP8Ata9F/rmpwxSTPZWwWJHkbGoOTtQFjgeS+gVY2XUmcRMfKv2dqGm+vxCOWTa5WKcW3ILmSUusWE58/hH2c8c1NcN/FPp6un3dnstlmmVJHEjtIojilOxlAU8y3D7842jke7TEd2q6faiBXkUvfSh7gIsjrzckhGwfKJ1cDHzD6K8uknRuW+4ZudNt5DEeqw1CRGCkjcpKwjI5dlfQ0NDZ9PWrbVjNfz+sekcZjl/VxMzMfhPb9I9Hn2XTpciSVVlIFtfyBWYW5K5SIqedrCMjkdpx8Y59Nte6ZFJb8LyspDKZyZbPVZZN6wG3iVcwkBQjnv8A7teRJJHT29xfIqotlAqoqoqreYVVUYAA4PIAAV7POOoeDj+68H/ir599CZtM1xj9P4q/brKJemNhxDKFvNzIsZPm7U8bVLMOXAx2sa0ujt4ssTyJvCtPMQJI5IX+NjmjgMv3gV6vOV/4Jfuu0/7Kp0RZdjmWMRM0sj7A4k6rHI6wFczpzSk5mP5xP+JXLRpSledSlKUClKUClKUClKUClKUClKUClKUClKUClKUClKUClKUClKUCptQsEmjMT52sUJAONwVg20/QcYI7wTVNKsTNZzAmSwQTNPz3vHHFzPIIjOwwO4kuc+nC+iqaUpMzPEKUpUClKUClKU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7" descr="data:image/jpeg;base64,/9j/4AAQSkZJRgABAQAAAQABAAD/2wCEAAkGBg8SEBEQEhISEhUQERAQGBAQEREQEBAQFRUZFhUVFhQZGygfGBolGRYVHy8iIyopMC8sGB4xNTAqNScrLSkBCQoKDQwNGQ8PGTEkHyU1NTUwKjU1NS41NDIvNC42KTQwNSwtNSw1LCwyLDY1NjU0LzAsMTU1NTQvNTEvNSw0LP/AABEIAL0BCwMBIgACEQEDEQH/xAAbAAEBAQEAAwEAAAAAAAAAAAAABAUGAgMHAf/EAEkQAAIBAwICBQYMAwQJBQAAAAECAwAEEQUSEyEGIjFBVBQVUXGT0SMyNEJhc3SBlbKz1AdSkRZDYnIkRFOCg6PB0tMXM0WSsf/EABkBAQEBAQEBAAAAAAAAAAAAAAABAwIEBf/EAC8RAQACAQEFCAECBwAAAAAAAAABAhEDBBMxUVISFDIzcYGS0SFB8CKRoaKxwfH/2gAMAwEAAhEDEQA/APq2h6PbNa27GCEkwQkkxRkklASScczVvmO18PD7GP3V+aB8ktvs8H6a1fXo1dS+8t+Z4pERhD5jtfDw+xj91PMdr4eH2Mfuq6snpJqs9vDxYoY5sMissk7QYDMFBBEb56zDly5f0rPe36pMQo8x2vh4fYx+6nmO18PD7GP3VNP0gVI138Pi8SGJoY5S4SR3iRwHKgttEyn4ozkdma89M6R28zLEssRmMSTNFHJxNqsqNybA3DEiHOByZTgZFN7fqkxD3eY7Xw8PsY/dTzHa+Hh9jH7qkfphYAMfKYepIsJy+Phm3BU9ZKOOXejDtU4J0tswpLzwq0cUUroJN+wSBduDgbsmRAMDJ3py6wy3t+qTEK/Mdr4eH2Mfup5jtfDw+xj91eu716CMRyNJEIpIzJxTKACnUCsvLDKeIvPPeO3NSzdMbQPbIksbm564w4G2HhyPxTy7PgmGDjsb+U03t+qTELvMdr4eH2Mfup5jtfDw+xj91eq16S2ciqyTxsHwFwfjEyCIAD072VfWw9IrTpvb9UmIQ+Y7Xw8PsY/dTzHa+Hh9jH7qupTe36pMQh8x2vh4fYx+6nmO18PD7GP3VdSm9v1SYhD5jtfDw+xj91PMdr4eH2Mfuq6lN7fqkxCHzHa+Hh9jH7qeY7Xw8PsY/dV1Kb2/VJiEPmO18PD7GP3U8x2vh4fYx+6rqU3t+qTEIfMdr4eH2Mfup5jtfDw+xj91XUpvb9UmIQ+Y7Xw8PsY/dTzHa+Hh9jH7qupTe36pMQh8x2vh4fYx+6nmO18PD7GP3VdSm9v1SYhD5jtfDw+xj91PMdr4eH2Mfuq6lN7fqkxCHzHa+Hh9jH7q8dFiVVkVQFVZ5gFUBVA3dwHZWhUOldkv1835q67drUnM8hdSlKxVBoHyS2+zwfprV9QaB8ktvs8H6a1fWmr5lvWUjgVm9IbF5rdo0xuLRHmcDCyqx5+oGtKs/XNajtYuLIGOXSMKgyzOxwB9AHMk9wBPdWaudvuj92925CJwvKEuBIZBubL2hZdmOWBby9/PKY7Tj0dEtKuFmWN0RVs2i3Sq4YvN5ut4THtx2DrHd2YVPpxuS9J23SqlrPKEPDSRAmyaVZFidc56gV37WxySQjIXn+6b0oE8kaxwTbJERmmwm2KV4uKI3AOc7MZYZXLIMnNBzug6RcSvFPw0RIpJ0UiQEyLi9XiYxy600Yx25MndgnwPRe+EKQ8JMW7RziSOfhXErER7oo5APg9uJOZ5Nsi5jJ29ZqWt8GWOPgyMrlFaZdojjaR+HEvMgsWfl1c7cgnAIpoWtvccYPbyW7QSCIrI8MmWKK/Ixsw5B1/rQY8vRqbhWCBVHk6xb14jOFIuLaVgHbm+BE/M9uB2ZrLvuiF4/FhCRhZ3u5TOZOcRkjuolXaBk540TZH80neBn6DSg4Ww6MXXGtrgxbTDcPOyzXJuZn4qR27BpT/LEjSADkSsQ7QTXdUpQKUpQKUpQKUpQKUpQKUqW/1SCABppYoQxwGlkSME9uAWIycUFVK8DKo25IG44HMdY4JwPTyBP3GvFrlA6xl1DsGZULAOyrjcQvaQMjPrFB7aUpQKUpQKUpQKh0rsl+vm/NV1Q6V2S/XzfmrSvgn2RdSlKzVk6NexJa2qvIik28BAZ1UkbUXIBP8AMyj1kemtOGZXAZWDA56ykMDg4PMfSDXMWXR55ba2Jm6vk8fJ4wzKWjVTtKleQQuBkHG4nJ7K39MsjFEIywYgsdwXaDkk9mT/APtaavmW9ZSOCus3pFaPLayxoNzMoAGQM9YHtPKtKlZq4VNDnhuLmRLMyBzd8RxJGpvYrm4jkVU64O6OLjAB9oB5KeuTU2kdD7hJYfg3gfqP5YjwSPb262pgFp1t25gyxE9Uq2N2cqK+h0oOU1DSrriW8Z4t1suILhbxzbxtblZBxldUCAq0O5VwrEl2BwMGtjo9aPHD8Iu15JbiZhkHBlldwMjtwGA9QFadKBSlKBSlKBSlKBSlKBSlKBSlKBXP9I7WSS4s1jMSnM5JnhNwm3YMjYHTn6Dnl6DXQVlap0qsbY7ZrmFH7oi4Mzf5Yhl2+4UHA6hrM7PIZbrhcG7mK7HDyQSiK9WKMgwhU3BIgEy5bAP951uo1OZDfWGQonJjZ49h4kkZiuF6j5+LGXlLDHz1yRuGaP7WyPnyewvZh/O8cdmh9QuXRz9y14S61qxUlNNRTg44t9GDnHLkiNn+v31YjM4HTUr4x/CLpNqs+ozx3Ek0sex2lWXOIZARtwCPgznI2jHLPLly+z17dv2K2xa26tMTOM/hzW3ajJSlK8LopSlAqHSuyX6+b81XVDpXZL9fN+atK+CfZF1KUrNUGgfJLb7PB+mtX1BoHyS2+zwfprV9aavmW9ZSOBSlKzUpSlApSlB4rICSAQSO0A8x668q+Z313DC801vwReJdagZGThCZbXDjfN/gVzAw38uS91bXRvXZpZkWW5UEboxABDIbhQZ/hS8ajDDhAFlwmY3GMsu0OwLj0jtx29/oryr57q8ForTwyupkm1BlikuZVxC8ltbvJOCxwGjU4THMEoowCTX0Gg/aUqTUdXtrdd880UK/zTSJEp+9iKCulc4Om8MnyWC7vM9jQQMkJ9U8xSMj1MaCbWJvix2lmp75XkvZvvjThoD/AL7UHR1n6p0hs7YDyi4hhz2CWREZv8qk5b7qzB0QeT5Ve3k/LnHHILKH/wCtuFYj6GZq0NK6M2Vtzgt4YmPa6RqJG/zSfGb7zQZ/9suJ8ls7y5yMh+D5LD7S5KZH0qGpt1mbvs7JSPmiW/m/qeEin7nFdHSg5z+xaSfKrq8usjmjzmCH2NuI1YfQwatXTNDtbYFbeCGAHtEMaR59e0c/vq6lApSlByWrapBaatBJLKkS3lpJA29lUcSCVWhJyeWRNOMn0AVJqpeK6vrxbeKRrZF2TvK/FicwABVhwFZOtkkuvafXXM/xm6B3U8vnCIq0cNviRS2HjSPe7Mo+cNpJwOeQfTX07TNNiW3SLqyqYY42cqpE6iMJub+bKjvzyr37RoaFNDTvp6mbTxjk5iZzOYcromtXbXimQoOJw7aSIqvELK15tkGyRlQ4hGVBPPf2YAGj0VXbdXgPCcyu84lieRzs8onRY5AxwGXbjqgDkw+bk7dvodrGyOkEKNEhjRkiRWSMkkqpAyFyTyHpPpr3W2nwxtI8caI0rb3ZEVWkb0sQOsfXXgdKKUpQKh0rsl+vm/NV1Q6V2S/XzfmrSvgn2RdSlKzVBoHyS2+zwfprV9cpDYXUlpbFW5i3iAEbGNe2Bk3gnDY2HJGDtLAczz3dFgkSFVkzuBbO5t55sSOtk5rTV8y3rKRwXUpSs1KUpQKUpQesW6AsQq5f4x2jLev01+R2yLtIVRtXYMKBtTl1R6ByHL6BXtpQeqW0jb4yI3PPWVTz7M8/UP6V8W/iP051SLWOBaysFhMKpDHhhK7orFXQfGJLYwe7GMZyfqPSDWJQ6WdqR5TOpbcw3JawZw1xIO/nkKvzm5dgYi3R9DhtokijBO0sxkc75ZJX5ySO/aXY5JP/AE5V79g2qmy6s3vpxeMTGJ/5Lm1e1GMstei9zLg3V/cvnmYrXZYw+oGPMv8AzKs03ohYQNxIraISf7Zl4s59cz5c/ea2KV4HRSlKBSlKBSlKBSlKBSlKDxdAQQQCCCCDzBB7Qa5ToveLFbz6c7ji2BlgVSy8R7UKHt3A7SOC8ak/zI1dbXxS66A6n/aJZ8MYnujci5zlBbqwYxk9x2HhhT2/SM179i2bS1+3vNSKYjMZ/WeX7/Lm0zHCHR6TcXFpBYRxQW0HHRZ38mMISZV8mjBlaXhkMwmbOwM2RHjPMGjSp5JNMMLvHOqR6YwHUiWSOThM1qTnaSyjYN3aJVDcuddxJYQtw90cbcJgyZRTw2AwCmR1SByyK8Y9Kt1jeJYYhHJu3RiNBG+4YbcuMHI7c14HSDog7GyhLADk4UBt6iMOwjAb5wCBQD3jFbNeMcYUBVAAUAAAYAA5AAdwryoFQ6V2S/Xzfmq6odK7Jfr5vzVpXwT7IupSlZqg0D5JbfZ4P01q+oNA+SW32eD9NavrTV8y3rKRwKUqGXW4FkeIv14/Jty7WJHlEhihPZzBcEfRjnis1XUpWRc9K7SNpUZn3Q7QQkE8m4lkTbHtQ8Rg0sYITJBcZxQa9K8IJg6q4yAyhgGVkYAjIyrAFT9BAIrzoFZPSDXPJ1RUXizzsY4bcHBkkxklj82NR1mbuHpJAMur9OrC3kaB5g06qCLaIGSeR2xsjVQMb2JXCkjtB7OdefR7R5Az3l1g3M6hSqnclrBnK28Z7wDzZvnNz7AoHdtO9MdqJjP5j0Mvf0f0LydHZ24s87cSa4IwZZMYAA+bGo6qr3Ad5JJ1qUrgKUpQKUpQKUpQKUpQKUpQKUpQKzdZkCG3kM5hVbhFZdpZZ+KGhSI4+LmSSMg+lR6a0qh1yOU28vCjillVd8cc4zE0yHdHu9HWAOe44PdQXUr8FftApSlAqHSuyX6+b81XVDpXZL9fN+atK+CfZF1KUrNUGgfJLb7PB+mtX1ykGoXK2lsY0dQLdBgoshdgIthBVmwrZZcEA9Ynlit3Rp5HhVpM7iW+Muw8mIHVwMVpq+Zb1lI4Lq4zpHody90Z4UyeLYRlsjnAJld2Hp2Okb+reB212dKzV8+0TQLgNblYJIYzNGkiORuXhxwzPKRuOQ09uUz84yM3MNk16tG009xxrS7aOHhpHwMxbo+JG8sqSIwdnLqh2jB2w8jliD21KDF0vVo4o7W2uZ41umgiBiklTjPJtAblnrHcDzHaQcV6Lnpeju0NlG17Kp2sYmC2sLd4luTlVI71Xe/+GvmXSv8Ah5dX+uXDRMrRB7biysQBATEpMeDzdggVsLkYdc4zX2m2tY40WONFREG1URQiKvoCjkB6q9+17PoaVNO2lqdqbRmY5Ty/fJzWZmZzD5Gf4S3vnMahPPAIxOL2QxGXcrBuI0aKRzGRgMT2c8d1fUdI12C5VjEzHZtyskUsEgDDcpKSKrbSOw4weeOw179RjLQyqBktHIAPSSpAr55q1jdTokqQXMSrFa25VoC0zSxRXBEixCVCAHmQK7EAN1iMLuHG1bbrbVFI1J8MYgrWK8H0p5AoLEgAAkknAAHaSfRXrs7tJY0ljbckqJIrDOGRgGU8/SCDWB0a0/5UksEm53YSvNkxXLGWU5VDkEcMpzHLaUT5mF1OjsLJZ2qOCrJbwKyntVhGoIP05rxumjSlKBSlKBSlKBSlKBSlKBSlKBXhNEGVkYZDAqR6QRg150oMvow0fkkKxxyxpEpt1ScYlCwMYRu5887Mg94IPfWpWZpMh4l1G1wJ2Wbfs2hWtopEUpE2O3sYg+g/RmtOgUpSgVDpXZL9fN+arqh0rsl+vm/NWlfBPsi6lKVmqDQPklt9ng/TWr6g0D5JbfZ4P01q+tNXzLespHApSlZqVDrerJbW8tw+SsKM+0fGcj4qL6WY4UD0kVdXNaufKb+3tBzjtdt/P6CwYraRn1yK8v8AwF9NBb0U0l4LZRLgzys9xOw7GuZTvkwf5VJ2L/hRa2KUoFKUoFKUoFKUoFKUoFKUoFKUoFKUoFKUoFem8vI4kaSV1jRcZd2CqMnAyT9JA++vdXrnL7W2BS207QxKqWxyBIBIGfQDQczH0gc3TtbWMk0ckCZuVjFuzyqzBVZ59m9ArZBXdjJrobCSZkzMiRtk9WOQzAL3ZYovP6MfeawdRsdVYwfDrteZUlS0jSAxwFW3OJJS5Yhtg6u04JwM1t6dpccIYIZDuIJaWaWdyQMfGkYkeocqCylKUCodK7Jfr5vzVdUOldkv1835q0r4J9kXUpSs1QaB8ktvs8H6a1fXKWXSUR29sqJvAt4wWLMgDrGGKfFPPYsh/wB3Hq6utNXzLespHApSlZq9N5dpFG8sjBUiRpGc9iooLMT6gCaxuhto/Be6lUrNfSG6dW+NGrALDEeXzIVjU/4gx769PSr/AEia204cxM3lE45fI4GUlDz/ALyUxpjvXieiuloFKUoFKUoFKUoFKUoFKUoFKUoFKUoFKUoFKUoFKUoMrpRDE1pMZXljSJRcNJAfhVEDCbq8jn/2+zHMZHfWjbXCyIsinKuqup9KsMg/0NeZHdUWiG48ni8p4YmC4k4JJi3g46ueYHZy7qC6lKUCodK7Jfr5vzVdUOldkv1835q0r4J9kXUpSs1ZOjWUT2tqXRHIt4ACyKxA2o2ASP5lU+sD0VrVBoHyS2+zwfprV9aavmW9ZSOBX4xxz9Fftc70zlaRIrBCQ+oOYSV5NHaKN1zJ9HwfUB/mlSs1ePQ8Gbj6i2f9NZeFnPVsYsrb8j2b8vN/xsd1dJUtpcwYRI2jxtcKqMuNsTCNwoHcrEKfQcCqqBSpH1W3DIpmiDSu8aKZEDSSIcOqjPWIPIgdhqugUpSgUpSgUpSgUpSgUpSgUpSgUpSgUpSgUpSgVi6AIElvLeJJVMdwZnMnxHkuVEzNEc/Fyx5csEN6ztVnbphec5Y+C9uNkBwJuMjkySDlkrseMHnyIHpoNGlcPqHSC6S6uYBJy8v0xI+S5SBlha4QcuYPMZPZxvVVendPOKQDCnWlESmO4EqFi1uAN4QAnFwxO3cPgmwWHMB1tQ6V2S/Xzfmr0W083ls6MymMQQPGgGCpLSB2Y95JAGOwBR3k179K7Jfr5vzVpXwT7IupSlZq5DSOnunJbwRtPhkhiQjgznDKgBGQmDzFV/8AqJpn+3/5Nx/2V67R9XjijiW1tDwkjTcb6UbggAzjyflkD7s1T5fq3g7T8Ql/bV7NTZ7WvMxNflX7cxLP1X+KGnxQSypIZWRGZY+HMm9gOS7imAM99c9/Czpk+pXtzPOirLHbxxR8MMIkhMjGQAMSdzNw8nPMRr2Y59bcT6nIjRvY2bK6sjI1/IVZWGCCPJuYINZnR/Q7mxDi10yzi4hBY+cZ3ZsZwCzW5OBk4HZzNezS09Guy3pesTqTjsz2q/j+7/U5czM9qOTGWOWGRQeNHDILqZpkLqYkkvrdblQy80BCiTcMECWQgjbkdF0Tnu2lxM0pVbaObMoK7+OsYTIwOupgnJHdxRyFXeX6t4K1/EJP21PL9W8FafiEn7avB3a/Ovyr9u8sCIW8TWlptERe8umDsrk8KLUDJHGpwcs8ojOT81XOc4z31YHl+reCtfxCT9tTy/VvBWn4hJ+2p3a/Ovyr9mW/Suf8v1fPyO0xz5eXydvLH+reuv3y/VvBWn4hJ+2p3a/Ovyr9mW/SsDy/VvBWn4hJ+2p5fq3grT8Qk/bU7tfnX5V+zLfpWB5fq3grT8Qk/bU8v1bwVp+ISftqd2vzr8q/Zlv0rA8v1bwVp+ISftq/Hv8AV8HFnaA4OD5fIcH1eTU7tfnX5V+zLoKVgeX6t4K0/EJP21PL9W8FafiEn7andr86/Kv2Zb9KwPL9W8Fa/iEn7av3zhqvgrX8Qk/a07tfnX5V+zLepWB5w1XwVr+IP+1p5w1XwVr+IP8Atad2vzr8q/Zlv0rA84ar4K1/EH/a1+Lf6t32VqeZ/wDkHHLPL/VfRTu1+dflX7MugpWB5w1XwVr+IP8Ata9F/rmpwxSTPZWwWJHkbGoOTtQFjgeS+gVY2XUmcRMfKv2dqGm+vxCOWTa5WKcW3ILmSUusWE58/hH2c8c1NcN/FPp6un3dnstlmmVJHEjtIojilOxlAU8y3D7842jke7TEd2q6faiBXkUvfSh7gIsjrzckhGwfKJ1cDHzD6K8uknRuW+4ZudNt5DEeqw1CRGCkjcpKwjI5dlfQ0NDZ9PWrbVjNfz+sekcZjl/VxMzMfhPb9I9Hn2XTpciSVVlIFtfyBWYW5K5SIqedrCMjkdpx8Y59Nte6ZFJb8LyspDKZyZbPVZZN6wG3iVcwkBQjnv8A7teRJJHT29xfIqotlAqoqoqreYVVUYAA4PIAAV7POOoeDj+68H/ir599CZtM1xj9P4q/brKJemNhxDKFvNzIsZPm7U8bVLMOXAx2sa0ujt4ssTyJvCtPMQJI5IX+NjmjgMv3gV6vOV/4Jfuu0/7Kp0RZdjmWMRM0sj7A4k6rHI6wFczpzSk5mP5xP+JXLRpSledSlKUClKUClKUClKUClKUClKUClKUClKUClKUClKUClKUClKUCptQsEmjMT52sUJAONwVg20/QcYI7wTVNKsTNZzAmSwQTNPz3vHHFzPIIjOwwO4kuc+nC+iqaUpMzPEKUpUClKUClKU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993" y="1040829"/>
            <a:ext cx="3429352" cy="2427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10" descr="http://www.sharelynx.com/chartstemp/chartslt/OTBubble02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351" y="3429000"/>
            <a:ext cx="2902842" cy="3139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70757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209" y="3983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Bubbles</a:t>
            </a:r>
            <a:endParaRPr lang="en-US" dirty="0"/>
          </a:p>
        </p:txBody>
      </p:sp>
      <p:pic>
        <p:nvPicPr>
          <p:cNvPr id="7170" name="Picture 2" descr="http://www.oftwominds.com/blog-photos/japan-bust1a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4365104"/>
            <a:ext cx="3801074" cy="2224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www.thebubblebubble.com/wp-content/uploads/2012/05/nikke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88" y="1214936"/>
            <a:ext cx="4434272" cy="3098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bigcharts.marketwatch.com/kaavio.Webhost/charts/big.chart?nosettings=1&amp;symb=CN%3aSHCOMP&amp;uf=0&amp;type=2&amp;size=2&amp;sid=123437&amp;style=320&amp;freq=2&amp;entitlementtoken=0c33378313484ba9b46b8e24ded87dd6&amp;time=13&amp;rand=589134563&amp;compidx=&amp;ma=0&amp;maval=9&amp;lf=1&amp;lf2=0&amp;lf3=0&amp;height=335&amp;width=579&amp;mocktick=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9" y="1674962"/>
            <a:ext cx="4179400" cy="2418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0591" y="692696"/>
            <a:ext cx="4403754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Japan Nikkei</a:t>
            </a:r>
            <a:br>
              <a:rPr lang="en-US" sz="3200" dirty="0" smtClean="0"/>
            </a:br>
            <a:r>
              <a:rPr lang="en-US" sz="3200" dirty="0" smtClean="0"/>
              <a:t>peak in 1990</a:t>
            </a:r>
            <a:endParaRPr lang="en-US" sz="32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418856" y="692696"/>
            <a:ext cx="4403754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China Shanghai Index</a:t>
            </a:r>
            <a:br>
              <a:rPr lang="en-US" sz="3600" dirty="0" smtClean="0"/>
            </a:br>
            <a:r>
              <a:rPr lang="en-US" sz="3600" dirty="0" smtClean="0"/>
              <a:t>peak in 2007</a:t>
            </a:r>
            <a:endParaRPr lang="en-US" sz="3600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740246" y="4313710"/>
            <a:ext cx="3648178" cy="20676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One guess for China Real Estate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6452091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2160" y="548680"/>
            <a:ext cx="2821726" cy="2167957"/>
          </a:xfrm>
        </p:spPr>
        <p:txBody>
          <a:bodyPr/>
          <a:lstStyle/>
          <a:p>
            <a:r>
              <a:rPr lang="en-US" dirty="0" smtClean="0"/>
              <a:t>Tech bubble</a:t>
            </a:r>
            <a:br>
              <a:rPr lang="en-US" dirty="0" smtClean="0"/>
            </a:br>
            <a:r>
              <a:rPr lang="en-US" dirty="0" err="1" smtClean="0"/>
              <a:t>Nasdaq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1" y="3722636"/>
            <a:ext cx="5545806" cy="313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 descr="http://bigcharts.marketwatch.com/kaavio.Webhost/charts/big.chart?nosettings=1&amp;symb=COMP&amp;uf=0&amp;type=2&amp;size=2&amp;sid=3291&amp;style=320&amp;freq=2&amp;entitlementtoken=0c33378313484ba9b46b8e24ded87dd6&amp;time=20&amp;rand=945399264&amp;compidx=&amp;ma=0&amp;maval=9&amp;lf=1&amp;lf2=0&amp;lf3=0&amp;height=335&amp;width=579&amp;mocktick=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452" y="332656"/>
            <a:ext cx="5514975" cy="3190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6164560" y="3722637"/>
            <a:ext cx="2821726" cy="21679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/>
              <a:t>Crox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Stock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7104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Less common – Uranium Bubble</a:t>
            </a:r>
            <a:endParaRPr lang="en-US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54" y="2276872"/>
            <a:ext cx="9073364" cy="4566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401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774875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Current commodity super-cycle seems over</a:t>
            </a:r>
            <a:endParaRPr lang="en-US" sz="3200" b="1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62296"/>
            <a:ext cx="6480720" cy="6264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54829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820472" cy="56207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Information Transmission - just like the flu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947665"/>
            <a:ext cx="8784976" cy="64807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Flu infection rate follows a logistic curve</a:t>
            </a:r>
            <a:endParaRPr lang="en-US" dirty="0"/>
          </a:p>
        </p:txBody>
      </p:sp>
      <p:pic>
        <p:nvPicPr>
          <p:cNvPr id="3074" name="Picture 2" descr="http://www.gummy-stuff.org/flu-5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628800"/>
            <a:ext cx="6432649" cy="5055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50205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Technology Adoption “S” Curves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" y="2179285"/>
            <a:ext cx="9138708" cy="468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495903" y="1340768"/>
            <a:ext cx="41574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(related to the often cited network effect)</a:t>
            </a:r>
          </a:p>
        </p:txBody>
      </p:sp>
    </p:spTree>
    <p:extLst>
      <p:ext uri="{BB962C8B-B14F-4D97-AF65-F5344CB8AC3E}">
        <p14:creationId xmlns:p14="http://schemas.microsoft.com/office/powerpoint/2010/main" val="578716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en-US" b="1" dirty="0" smtClean="0"/>
              <a:t>Adoption effect on markets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/>
              <a:t>Markets are based on human interaction</a:t>
            </a:r>
          </a:p>
          <a:p>
            <a:pPr marL="0" indent="0" algn="ctr">
              <a:buNone/>
            </a:pPr>
            <a:r>
              <a:rPr lang="en-US" dirty="0" smtClean="0"/>
              <a:t>Information spreads in a logistic pattern</a:t>
            </a:r>
            <a:br>
              <a:rPr lang="en-US" dirty="0" smtClean="0"/>
            </a:br>
            <a:r>
              <a:rPr lang="en-US" dirty="0" smtClean="0"/>
              <a:t>	</a:t>
            </a:r>
            <a:r>
              <a:rPr lang="en-US" sz="2400" dirty="0" smtClean="0"/>
              <a:t>Short term implication:  prices adjust slowly, </a:t>
            </a:r>
            <a:br>
              <a:rPr lang="en-US" sz="2400" dirty="0" smtClean="0"/>
            </a:br>
            <a:r>
              <a:rPr lang="en-US" sz="2400" dirty="0" smtClean="0"/>
              <a:t>then rapidly, then slowly again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Expectations also spread accordingly</a:t>
            </a:r>
            <a:br>
              <a:rPr lang="en-US" dirty="0" smtClean="0"/>
            </a:br>
            <a:r>
              <a:rPr lang="en-US" sz="2400" dirty="0" smtClean="0"/>
              <a:t>Longer-term implication:  human exhibit </a:t>
            </a:r>
            <a:r>
              <a:rPr lang="en-US" sz="2400" dirty="0" err="1" smtClean="0"/>
              <a:t>herdish</a:t>
            </a:r>
            <a:r>
              <a:rPr lang="en-US" sz="2400" dirty="0" smtClean="0"/>
              <a:t> </a:t>
            </a:r>
            <a:r>
              <a:rPr lang="en-US" sz="2400" dirty="0" err="1" smtClean="0"/>
              <a:t>behaviour</a:t>
            </a:r>
            <a:r>
              <a:rPr lang="en-US" sz="2400" dirty="0" smtClean="0"/>
              <a:t> as beliefs and expectations converge – bubbles form, inevitable booms and busts, Apple at $700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285649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/>
              <a:t>Mission Statement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88840"/>
            <a:ext cx="8892480" cy="324036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/>
              <a:t>Understand how </a:t>
            </a:r>
            <a:r>
              <a:rPr lang="en-US" dirty="0"/>
              <a:t>commodity futures markets </a:t>
            </a:r>
            <a:r>
              <a:rPr lang="en-US" dirty="0" smtClean="0"/>
              <a:t>work, </a:t>
            </a:r>
          </a:p>
          <a:p>
            <a:pPr marL="0" indent="0" algn="ctr">
              <a:buNone/>
            </a:pPr>
            <a:r>
              <a:rPr lang="en-US" dirty="0" smtClean="0"/>
              <a:t>Formulate </a:t>
            </a:r>
            <a:r>
              <a:rPr lang="en-US" dirty="0"/>
              <a:t>and </a:t>
            </a:r>
            <a:r>
              <a:rPr lang="en-US" dirty="0" smtClean="0"/>
              <a:t>refine trading </a:t>
            </a:r>
            <a:r>
              <a:rPr lang="en-US" dirty="0"/>
              <a:t>and hedging </a:t>
            </a:r>
            <a:r>
              <a:rPr lang="en-US" dirty="0" smtClean="0"/>
              <a:t>strategies, </a:t>
            </a:r>
            <a:br>
              <a:rPr lang="en-US" dirty="0" smtClean="0"/>
            </a:br>
            <a:r>
              <a:rPr lang="en-US" dirty="0" smtClean="0"/>
              <a:t>Learn and practice risk management,</a:t>
            </a:r>
          </a:p>
          <a:p>
            <a:pPr marL="0" indent="0" algn="ctr">
              <a:buNone/>
            </a:pPr>
            <a:r>
              <a:rPr lang="en-US" dirty="0" smtClean="0"/>
              <a:t>In preparation for future professional roles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56806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Some Interesting Resources</a:t>
            </a:r>
            <a:endParaRPr lang="en-US" b="1" dirty="0"/>
          </a:p>
        </p:txBody>
      </p:sp>
      <p:pic>
        <p:nvPicPr>
          <p:cNvPr id="11268" name="Picture 4" descr="More Than You Know: Finding Financial Wisdom in Unconventional Places (Updated and Expanded) (Columbia Business School Publishing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70" y="3220936"/>
            <a:ext cx="2064306" cy="328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Market Wizards, Updated: Interviews With Top Trade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2321" y="1547778"/>
            <a:ext cx="1520893" cy="2288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The New Market Wizards: Conversations with America's Top Trader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1417" y="4184085"/>
            <a:ext cx="1601797" cy="2487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4" name="Picture 10" descr="Reminiscences of a Stock Operator (Wiley Investment Classics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018" y="3438911"/>
            <a:ext cx="1981200" cy="306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91470" y="2113377"/>
            <a:ext cx="37435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6"/>
              </a:rPr>
              <a:t>http://www.financialsense.com/contributors/barry-b-bannister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135519" y="1915091"/>
            <a:ext cx="17726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Psychology of traders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04434" y="1299465"/>
            <a:ext cx="32394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Barry Bannister </a:t>
            </a:r>
            <a:r>
              <a:rPr lang="en-US" dirty="0" smtClean="0"/>
              <a:t>– Expert on </a:t>
            </a:r>
            <a:r>
              <a:rPr lang="en-US" dirty="0" err="1" smtClean="0"/>
              <a:t>cyclicals</a:t>
            </a:r>
            <a:r>
              <a:rPr lang="en-US" dirty="0" smtClean="0"/>
              <a:t> (includes commodities)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64554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en-US" b="1" dirty="0" smtClean="0"/>
              <a:t>Investing </a:t>
            </a:r>
            <a:r>
              <a:rPr lang="en-US" b="1" dirty="0" err="1" smtClean="0"/>
              <a:t>vs</a:t>
            </a:r>
            <a:r>
              <a:rPr lang="en-US" b="1" dirty="0" smtClean="0"/>
              <a:t> Speculating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Same Goal:  </a:t>
            </a:r>
          </a:p>
          <a:p>
            <a:pPr marL="0" indent="0" algn="ctr">
              <a:buNone/>
            </a:pPr>
            <a:r>
              <a:rPr lang="en-US" dirty="0" smtClean="0"/>
              <a:t>To end up with more than one started with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b="1" dirty="0" smtClean="0"/>
              <a:t>Different approaches:</a:t>
            </a:r>
          </a:p>
          <a:p>
            <a:pPr marL="0" indent="0" algn="ctr">
              <a:buNone/>
            </a:pPr>
            <a:r>
              <a:rPr lang="en-US" dirty="0" smtClean="0"/>
              <a:t>Productive vs. Non-productive</a:t>
            </a:r>
            <a:endParaRPr lang="en-US" dirty="0"/>
          </a:p>
          <a:p>
            <a:pPr marL="0" indent="0" algn="ctr">
              <a:buNone/>
            </a:pPr>
            <a:r>
              <a:rPr lang="en-US" sz="2400" dirty="0" smtClean="0"/>
              <a:t>Farming – planting one seed to harvest many later</a:t>
            </a:r>
          </a:p>
          <a:p>
            <a:pPr marL="0" indent="0" algn="ctr">
              <a:buNone/>
            </a:pPr>
            <a:r>
              <a:rPr lang="en-US" sz="2400" dirty="0" smtClean="0"/>
              <a:t>Robbery, Gambling – taking from others, the fruit of their </a:t>
            </a:r>
            <a:r>
              <a:rPr lang="en-US" sz="2400" dirty="0" err="1" smtClean="0"/>
              <a:t>labour</a:t>
            </a:r>
            <a:endParaRPr lang="en-US" sz="2400" dirty="0" smtClean="0"/>
          </a:p>
          <a:p>
            <a:pPr marL="0" indent="0" algn="ctr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158383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What is trading?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328592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dirty="0" smtClean="0"/>
              <a:t>Buying Goods where they are plentiful and Selling them where they are scarce</a:t>
            </a:r>
          </a:p>
          <a:p>
            <a:pPr marL="0" indent="0" algn="ctr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b="1" dirty="0" smtClean="0"/>
              <a:t>Local Setting</a:t>
            </a:r>
            <a:r>
              <a:rPr lang="en-US" sz="2000" dirty="0" smtClean="0"/>
              <a:t>:  retailers and distributors are traders</a:t>
            </a:r>
            <a:br>
              <a:rPr lang="en-US" sz="2000" dirty="0" smtClean="0"/>
            </a:br>
            <a:r>
              <a:rPr lang="en-US" sz="2000" dirty="0" smtClean="0"/>
              <a:t>grocery stores, supermarkets, stationery shops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b="1" dirty="0" smtClean="0"/>
              <a:t>Regional Setting</a:t>
            </a:r>
            <a:r>
              <a:rPr lang="en-US" sz="2000" dirty="0" smtClean="0"/>
              <a:t>: traders move the goods between regions</a:t>
            </a:r>
          </a:p>
          <a:p>
            <a:pPr marL="0" indent="0">
              <a:buNone/>
            </a:pPr>
            <a:r>
              <a:rPr lang="en-US" sz="2000" dirty="0" smtClean="0"/>
              <a:t>Rural-Urban, Inter-city, Inter-country </a:t>
            </a:r>
            <a:br>
              <a:rPr lang="en-US" sz="2000" dirty="0" smtClean="0"/>
            </a:br>
            <a:r>
              <a:rPr lang="en-US" sz="2000" dirty="0" smtClean="0"/>
              <a:t>Large commodity trading firms: ADM, Bunge, Cargill, Dreyfus, </a:t>
            </a:r>
            <a:r>
              <a:rPr lang="en-US" sz="2000" dirty="0" err="1" smtClean="0"/>
              <a:t>Wilmar</a:t>
            </a:r>
            <a:r>
              <a:rPr lang="en-US" sz="2000" dirty="0" smtClean="0"/>
              <a:t>, Noble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b="1" dirty="0" smtClean="0"/>
              <a:t>Market-makers:  </a:t>
            </a:r>
            <a:r>
              <a:rPr lang="en-US" sz="2000" dirty="0" smtClean="0"/>
              <a:t>provide liquidity to aid functioning of market</a:t>
            </a:r>
          </a:p>
          <a:p>
            <a:pPr marL="0" indent="0">
              <a:buNone/>
            </a:pPr>
            <a:r>
              <a:rPr lang="en-US" sz="2000" dirty="0" smtClean="0"/>
              <a:t>Prime brokerages (banks),  used car shops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019161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en-US" b="1" dirty="0" smtClean="0"/>
              <a:t>Ending Points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363272" cy="4857403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Tweeting</a:t>
            </a:r>
            <a:r>
              <a:rPr lang="en-US" sz="2400" dirty="0" smtClean="0"/>
              <a:t>: Use #</a:t>
            </a:r>
            <a:r>
              <a:rPr lang="en-US" sz="2400" dirty="0" err="1" smtClean="0"/>
              <a:t>mfre</a:t>
            </a:r>
            <a:r>
              <a:rPr lang="en-US" sz="2400" dirty="0" smtClean="0"/>
              <a:t>   -  experiment a little</a:t>
            </a:r>
          </a:p>
          <a:p>
            <a:r>
              <a:rPr lang="en-US" sz="2400" b="1" dirty="0" smtClean="0"/>
              <a:t>Blogging</a:t>
            </a:r>
            <a:r>
              <a:rPr lang="en-US" sz="2400" dirty="0" smtClean="0"/>
              <a:t>:  </a:t>
            </a:r>
          </a:p>
          <a:p>
            <a:pPr marL="0" indent="0">
              <a:buNone/>
            </a:pPr>
            <a:r>
              <a:rPr lang="en-US" sz="2400" dirty="0" smtClean="0"/>
              <a:t>Great way to share your thoughts/experiences (even if unrelated to the classes) with your classmates – feel free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b="1" dirty="0" smtClean="0"/>
              <a:t>Trading Game:</a:t>
            </a:r>
          </a:p>
          <a:p>
            <a:pPr marL="0" indent="0" algn="ctr">
              <a:buNone/>
            </a:pPr>
            <a:r>
              <a:rPr lang="en-US" sz="2400" dirty="0" smtClean="0"/>
              <a:t>Remember the learning objectives</a:t>
            </a:r>
            <a:br>
              <a:rPr lang="en-US" sz="2400" dirty="0" smtClean="0"/>
            </a:br>
            <a:r>
              <a:rPr lang="en-US" sz="2400" dirty="0" smtClean="0"/>
              <a:t>You have 6 weeks to make as many mistakes as possible</a:t>
            </a:r>
          </a:p>
          <a:p>
            <a:pPr marL="0" indent="0" algn="ctr">
              <a:buNone/>
            </a:pPr>
            <a:r>
              <a:rPr lang="en-US" sz="2400" dirty="0" smtClean="0"/>
              <a:t>Doing nothing to be in the middle of the class would be a tragic waste of a  learning opportunity – you would remember nothing, and nobody will remember you either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128480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Federal Open Market Committee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FOMC meets 8 times a year to discuss/set the fed funds rate – the short term interest rate in the USD, amongst other things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Today is one of those 8 times.  They release their statement around 2 pm on </a:t>
            </a:r>
            <a:r>
              <a:rPr lang="en-US" dirty="0" err="1"/>
              <a:t>wednesday</a:t>
            </a:r>
            <a:endParaRPr lang="en-US" dirty="0"/>
          </a:p>
          <a:p>
            <a:pPr marL="0" indent="0" algn="ctr">
              <a:buNone/>
            </a:pPr>
            <a:r>
              <a:rPr lang="en-US" sz="3000" dirty="0" smtClean="0"/>
              <a:t>Hawkish (aggressive) </a:t>
            </a:r>
            <a:r>
              <a:rPr lang="en-US" sz="3000" dirty="0" err="1" smtClean="0"/>
              <a:t>vs</a:t>
            </a:r>
            <a:r>
              <a:rPr lang="en-US" sz="3000" dirty="0" smtClean="0"/>
              <a:t> Dovish (peaceful)</a:t>
            </a:r>
            <a:br>
              <a:rPr lang="en-US" sz="3000" dirty="0" smtClean="0"/>
            </a:br>
            <a:r>
              <a:rPr lang="en-US" sz="2800" i="1" dirty="0" smtClean="0"/>
              <a:t>raise rates higher </a:t>
            </a:r>
            <a:r>
              <a:rPr lang="en-US" sz="2800" i="1" dirty="0" err="1" smtClean="0"/>
              <a:t>vs</a:t>
            </a:r>
            <a:r>
              <a:rPr lang="en-US" sz="2800" i="1" dirty="0" smtClean="0"/>
              <a:t>  keep low rates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Why it Matters:</a:t>
            </a:r>
          </a:p>
          <a:p>
            <a:pPr marL="0" indent="0">
              <a:buNone/>
            </a:pPr>
            <a:r>
              <a:rPr lang="en-US" dirty="0" smtClean="0"/>
              <a:t>Fed monetary policy has been driving global economy since 2008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56273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en-US" b="1" dirty="0" smtClean="0"/>
              <a:t>‘Carry’ Trade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79512" y="1196752"/>
            <a:ext cx="885698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Carry Trade: Borrow cheap money to buy risk assets</a:t>
            </a:r>
          </a:p>
          <a:p>
            <a:r>
              <a:rPr lang="en-US" sz="2000" dirty="0" smtClean="0"/>
              <a:t>In 90s, JPY was the carry currency</a:t>
            </a:r>
          </a:p>
          <a:p>
            <a:r>
              <a:rPr lang="en-US" sz="2000" dirty="0" smtClean="0"/>
              <a:t>In late 2000s, USD became the carry currency</a:t>
            </a:r>
          </a:p>
          <a:p>
            <a:endParaRPr lang="en-US" sz="2000" dirty="0"/>
          </a:p>
          <a:p>
            <a:r>
              <a:rPr lang="en-US" sz="2000" dirty="0" smtClean="0"/>
              <a:t>People (banks, businesses, housewives) effectively been borrowing USD to buy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Higher yielding currencies (AUD, IDR, MYR, INR, BRL, </a:t>
            </a:r>
            <a:r>
              <a:rPr lang="en-US" sz="2000" dirty="0" err="1" smtClean="0"/>
              <a:t>etc</a:t>
            </a:r>
            <a:r>
              <a:rPr lang="en-US" sz="2000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Real estate (Australia, HK, SG, Canada)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Current debt to </a:t>
            </a:r>
            <a:r>
              <a:rPr lang="en-US" sz="2000" dirty="0" err="1" smtClean="0"/>
              <a:t>gdp</a:t>
            </a:r>
            <a:r>
              <a:rPr lang="en-US" sz="2000" dirty="0" smtClean="0"/>
              <a:t> levels close to US housing bubble at its peak in 06-07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Riskier, higher yielding debt 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in 2008/09 Indonesia borrowed at 20%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In 2011/12 Indonesia borrowed at 3%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In 2011: Mexico sold US $1bil of 100 year bonds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Commodities, including precious metals (AU, AG)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endParaRPr lang="en-US" sz="2000" dirty="0"/>
          </a:p>
        </p:txBody>
      </p:sp>
      <p:sp>
        <p:nvSpPr>
          <p:cNvPr id="5" name="Rectangle 4"/>
          <p:cNvSpPr/>
          <p:nvPr/>
        </p:nvSpPr>
        <p:spPr>
          <a:xfrm>
            <a:off x="6156176" y="4077072"/>
            <a:ext cx="2736304" cy="20313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t-BR" b="1" dirty="0" smtClean="0"/>
              <a:t>Markets have a short memory</a:t>
            </a:r>
          </a:p>
          <a:p>
            <a:endParaRPr lang="pt-BR" b="1" dirty="0" smtClean="0"/>
          </a:p>
          <a:p>
            <a:r>
              <a:rPr lang="pt-BR" b="1" dirty="0" smtClean="0"/>
              <a:t>Mexico defaults </a:t>
            </a:r>
          </a:p>
          <a:p>
            <a:r>
              <a:rPr lang="pt-BR" dirty="0" smtClean="0"/>
              <a:t>(1827</a:t>
            </a:r>
            <a:r>
              <a:rPr lang="pt-BR" dirty="0"/>
              <a:t>, 1833, 1844, </a:t>
            </a:r>
            <a:r>
              <a:rPr lang="pt-BR" dirty="0" smtClean="0"/>
              <a:t>1850,1866</a:t>
            </a:r>
            <a:r>
              <a:rPr lang="pt-BR" dirty="0"/>
              <a:t>, 1898, 1914, 1928-1930s, 1982)</a:t>
            </a:r>
          </a:p>
        </p:txBody>
      </p:sp>
    </p:spTree>
    <p:extLst>
      <p:ext uri="{BB962C8B-B14F-4D97-AF65-F5344CB8AC3E}">
        <p14:creationId xmlns:p14="http://schemas.microsoft.com/office/powerpoint/2010/main" val="4164904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4925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Carry Trade is unwinding</a:t>
            </a:r>
            <a:br>
              <a:rPr lang="en-US" dirty="0" smtClean="0"/>
            </a:br>
            <a:r>
              <a:rPr lang="en-US" sz="3100" dirty="0" smtClean="0"/>
              <a:t>as people flee risk assets (again)</a:t>
            </a:r>
            <a:br>
              <a:rPr lang="en-US" sz="3100" dirty="0" smtClean="0"/>
            </a:br>
            <a:r>
              <a:rPr lang="en-US" sz="3100" dirty="0" smtClean="0"/>
              <a:t>USDIDR</a:t>
            </a:r>
            <a:endParaRPr lang="en-US" dirty="0"/>
          </a:p>
        </p:txBody>
      </p:sp>
      <p:pic>
        <p:nvPicPr>
          <p:cNvPr id="4" name="Picture 2" descr="http://bigcharts.marketwatch.com/kaavio.Webhost/charts/big.chart?nosettings=1&amp;symb=usdidr&amp;uf=0&amp;type=2&amp;size=2&amp;sid=126270&amp;style=320&amp;freq=2&amp;entitlementtoken=0c33378313484ba9b46b8e24ded87dd6&amp;time=13&amp;rand=2015106017&amp;compidx=&amp;ma=0&amp;maval=9&amp;lf=1&amp;lf2=0&amp;lf3=0&amp;height=335&amp;width=579&amp;mocktick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2"/>
            <a:ext cx="8280920" cy="4791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9078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USDINR</a:t>
            </a:r>
            <a:endParaRPr lang="en-US" dirty="0"/>
          </a:p>
        </p:txBody>
      </p:sp>
      <p:pic>
        <p:nvPicPr>
          <p:cNvPr id="2050" name="Picture 2" descr="http://bigcharts.marketwatch.com/kaavio.Webhost/charts/big.chart?nosettings=1&amp;symb=usdinr&amp;uf=0&amp;type=2&amp;size=2&amp;sid=126294&amp;style=320&amp;freq=2&amp;entitlementtoken=0c33378313484ba9b46b8e24ded87dd6&amp;time=12&amp;rand=1756445982&amp;compidx=&amp;ma=0&amp;maval=9&amp;lf=1&amp;lf2=0&amp;lf3=0&amp;height=335&amp;width=579&amp;mocktick=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28800"/>
            <a:ext cx="7716248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0215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Gold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00808"/>
            <a:ext cx="8208912" cy="5016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7376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547482327"/>
              </p:ext>
            </p:extLst>
          </p:nvPr>
        </p:nvGraphicFramePr>
        <p:xfrm>
          <a:off x="971600" y="1268760"/>
          <a:ext cx="6984776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en-US" dirty="0" smtClean="0"/>
              <a:t>Information and Prices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156176" y="4713343"/>
            <a:ext cx="2019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If actionable</a:t>
            </a:r>
            <a:endParaRPr lang="en-US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087008" y="2708920"/>
            <a:ext cx="20882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Some human intelligence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3942192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en-US" b="1" dirty="0" smtClean="0"/>
              <a:t>The price of information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NYC: The $100,000 phone call</a:t>
            </a:r>
          </a:p>
          <a:p>
            <a:r>
              <a:rPr lang="en-US" dirty="0" smtClean="0"/>
              <a:t>Bloomberg terminals – US24k a year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Inside Information:</a:t>
            </a:r>
            <a:endParaRPr lang="en-US" b="1" dirty="0"/>
          </a:p>
          <a:p>
            <a:pPr marL="0" indent="0">
              <a:buNone/>
            </a:pPr>
            <a:r>
              <a:rPr lang="en-US" dirty="0" smtClean="0"/>
              <a:t>Commodities, are subject to a different form of regulatory oversight compared to equities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Stock regulations are designed to protect the ‘little guy’.   Commodity futures have no such concern, the concerns are with default risk/contagion and market manipulation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37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829</TotalTime>
  <Words>618</Words>
  <Application>Microsoft Office PowerPoint</Application>
  <PresentationFormat>On-screen Show (4:3)</PresentationFormat>
  <Paragraphs>114</Paragraphs>
  <Slides>23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FRE 501 2013 Lab 3</vt:lpstr>
      <vt:lpstr>Mission Statement</vt:lpstr>
      <vt:lpstr>Federal Open Market Committee</vt:lpstr>
      <vt:lpstr>‘Carry’ Trade</vt:lpstr>
      <vt:lpstr>Carry Trade is unwinding as people flee risk assets (again) USDIDR</vt:lpstr>
      <vt:lpstr>USDINR</vt:lpstr>
      <vt:lpstr>Gold</vt:lpstr>
      <vt:lpstr>Information and Prices</vt:lpstr>
      <vt:lpstr>The price of information</vt:lpstr>
      <vt:lpstr>Information flows quickly nowadays</vt:lpstr>
      <vt:lpstr>But Human Behavior will never change: Anatomy of a Bubble</vt:lpstr>
      <vt:lpstr>Bubbles</vt:lpstr>
      <vt:lpstr>Bubbles</vt:lpstr>
      <vt:lpstr>Tech bubble Nasdaq</vt:lpstr>
      <vt:lpstr>Less common – Uranium Bubble</vt:lpstr>
      <vt:lpstr>Current commodity super-cycle seems over</vt:lpstr>
      <vt:lpstr>Information Transmission - just like the flu</vt:lpstr>
      <vt:lpstr>Technology Adoption “S” Curves</vt:lpstr>
      <vt:lpstr>Adoption effect on markets</vt:lpstr>
      <vt:lpstr>Some Interesting Resources</vt:lpstr>
      <vt:lpstr>Investing vs Speculating</vt:lpstr>
      <vt:lpstr>What is trading?</vt:lpstr>
      <vt:lpstr>Ending Points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LIEW</dc:creator>
  <cp:lastModifiedBy>liewmark</cp:lastModifiedBy>
  <cp:revision>30</cp:revision>
  <dcterms:created xsi:type="dcterms:W3CDTF">2013-09-04T16:31:33Z</dcterms:created>
  <dcterms:modified xsi:type="dcterms:W3CDTF">2013-09-23T02:49:44Z</dcterms:modified>
</cp:coreProperties>
</file>